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SemiBold" panose="00000700000000000000" pitchFamily="2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DdGG2sP+0QeCqBZ2FLkqSPcw2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06" name="Google Shape;106;p2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10" name="Google Shape;110;p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69" name="Google Shape;69;p22"/>
          <p:cNvSpPr>
            <a:spLocks noGrp="1"/>
          </p:cNvSpPr>
          <p:nvPr>
            <p:ph type="pic" idx="2"/>
          </p:nvPr>
        </p:nvSpPr>
        <p:spPr>
          <a:xfrm>
            <a:off x="1089497" y="2093273"/>
            <a:ext cx="2755900" cy="269786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0" name="Google Shape;70;p22"/>
          <p:cNvSpPr>
            <a:spLocks noGrp="1"/>
          </p:cNvSpPr>
          <p:nvPr>
            <p:ph type="pic" idx="3"/>
          </p:nvPr>
        </p:nvSpPr>
        <p:spPr>
          <a:xfrm>
            <a:off x="4718050" y="2093273"/>
            <a:ext cx="2755900" cy="269786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1" name="Google Shape;71;p22"/>
          <p:cNvSpPr>
            <a:spLocks noGrp="1"/>
          </p:cNvSpPr>
          <p:nvPr>
            <p:ph type="pic" idx="4"/>
          </p:nvPr>
        </p:nvSpPr>
        <p:spPr>
          <a:xfrm>
            <a:off x="8346603" y="2093273"/>
            <a:ext cx="2755900" cy="269786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76" name="Google Shape;76;p23"/>
          <p:cNvSpPr>
            <a:spLocks noGrp="1"/>
          </p:cNvSpPr>
          <p:nvPr>
            <p:ph type="pic" idx="2"/>
          </p:nvPr>
        </p:nvSpPr>
        <p:spPr>
          <a:xfrm>
            <a:off x="4718051" y="3429000"/>
            <a:ext cx="2504384" cy="34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7" name="Google Shape;77;p23"/>
          <p:cNvSpPr>
            <a:spLocks noGrp="1"/>
          </p:cNvSpPr>
          <p:nvPr>
            <p:ph type="pic" idx="3"/>
          </p:nvPr>
        </p:nvSpPr>
        <p:spPr>
          <a:xfrm>
            <a:off x="7222435" y="2001078"/>
            <a:ext cx="2504384" cy="485692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8" name="Google Shape;78;p23"/>
          <p:cNvSpPr>
            <a:spLocks noGrp="1"/>
          </p:cNvSpPr>
          <p:nvPr>
            <p:ph type="pic" idx="4"/>
          </p:nvPr>
        </p:nvSpPr>
        <p:spPr>
          <a:xfrm>
            <a:off x="9727097" y="0"/>
            <a:ext cx="246490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83" name="Google Shape;83;p24"/>
          <p:cNvSpPr>
            <a:spLocks noGrp="1"/>
          </p:cNvSpPr>
          <p:nvPr>
            <p:ph type="pic" idx="2"/>
          </p:nvPr>
        </p:nvSpPr>
        <p:spPr>
          <a:xfrm>
            <a:off x="1752600" y="0"/>
            <a:ext cx="27813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4" name="Google Shape;84;p24"/>
          <p:cNvSpPr>
            <a:spLocks noGrp="1"/>
          </p:cNvSpPr>
          <p:nvPr>
            <p:ph type="pic" idx="3"/>
          </p:nvPr>
        </p:nvSpPr>
        <p:spPr>
          <a:xfrm>
            <a:off x="4667250" y="2438400"/>
            <a:ext cx="2819400" cy="44196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5" name="Google Shape;85;p24"/>
          <p:cNvSpPr>
            <a:spLocks noGrp="1"/>
          </p:cNvSpPr>
          <p:nvPr>
            <p:ph type="pic" idx="4"/>
          </p:nvPr>
        </p:nvSpPr>
        <p:spPr>
          <a:xfrm>
            <a:off x="7620000" y="2438400"/>
            <a:ext cx="4572000" cy="3009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90" name="Google Shape;90;p25"/>
          <p:cNvSpPr>
            <a:spLocks noGrp="1"/>
          </p:cNvSpPr>
          <p:nvPr>
            <p:ph type="pic" idx="2"/>
          </p:nvPr>
        </p:nvSpPr>
        <p:spPr>
          <a:xfrm>
            <a:off x="6096000" y="387348"/>
            <a:ext cx="2157996" cy="18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1" name="Google Shape;91;p25"/>
          <p:cNvSpPr>
            <a:spLocks noGrp="1"/>
          </p:cNvSpPr>
          <p:nvPr>
            <p:ph type="pic" idx="3"/>
          </p:nvPr>
        </p:nvSpPr>
        <p:spPr>
          <a:xfrm>
            <a:off x="6096000" y="2444749"/>
            <a:ext cx="2157996" cy="18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2" name="Google Shape;92;p25"/>
          <p:cNvSpPr>
            <a:spLocks noGrp="1"/>
          </p:cNvSpPr>
          <p:nvPr>
            <p:ph type="pic" idx="4"/>
          </p:nvPr>
        </p:nvSpPr>
        <p:spPr>
          <a:xfrm>
            <a:off x="6096000" y="4502150"/>
            <a:ext cx="2157996" cy="18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97" name="Google Shape;97;p26"/>
          <p:cNvSpPr>
            <a:spLocks noGrp="1"/>
          </p:cNvSpPr>
          <p:nvPr>
            <p:ph type="pic" idx="2"/>
          </p:nvPr>
        </p:nvSpPr>
        <p:spPr>
          <a:xfrm>
            <a:off x="6391000" y="1504925"/>
            <a:ext cx="4899585" cy="294298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02" name="Google Shape;102;p27"/>
          <p:cNvSpPr>
            <a:spLocks noGrp="1"/>
          </p:cNvSpPr>
          <p:nvPr>
            <p:ph type="pic" idx="2"/>
          </p:nvPr>
        </p:nvSpPr>
        <p:spPr>
          <a:xfrm>
            <a:off x="1975683" y="512339"/>
            <a:ext cx="2675061" cy="573486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3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1" name="Google Shape;21;p1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13543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6" name="Google Shape;26;p15"/>
          <p:cNvSpPr>
            <a:spLocks noGrp="1"/>
          </p:cNvSpPr>
          <p:nvPr>
            <p:ph type="pic" idx="2"/>
          </p:nvPr>
        </p:nvSpPr>
        <p:spPr>
          <a:xfrm>
            <a:off x="377825" y="550863"/>
            <a:ext cx="2133600" cy="580548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7" name="Google Shape;27;p15"/>
          <p:cNvSpPr>
            <a:spLocks noGrp="1"/>
          </p:cNvSpPr>
          <p:nvPr>
            <p:ph type="pic" idx="3"/>
          </p:nvPr>
        </p:nvSpPr>
        <p:spPr>
          <a:xfrm>
            <a:off x="3200853" y="550863"/>
            <a:ext cx="2133600" cy="580548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2" name="Google Shape;32;p16"/>
          <p:cNvSpPr>
            <a:spLocks noGrp="1"/>
          </p:cNvSpPr>
          <p:nvPr>
            <p:ph type="pic" idx="2"/>
          </p:nvPr>
        </p:nvSpPr>
        <p:spPr>
          <a:xfrm>
            <a:off x="8972550" y="0"/>
            <a:ext cx="321945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3" name="Google Shape;33;p16"/>
          <p:cNvSpPr>
            <a:spLocks noGrp="1"/>
          </p:cNvSpPr>
          <p:nvPr>
            <p:ph type="pic" idx="3"/>
          </p:nvPr>
        </p:nvSpPr>
        <p:spPr>
          <a:xfrm>
            <a:off x="5715000" y="0"/>
            <a:ext cx="3257550" cy="34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4" name="Google Shape;34;p16"/>
          <p:cNvSpPr>
            <a:spLocks noGrp="1"/>
          </p:cNvSpPr>
          <p:nvPr>
            <p:ph type="pic" idx="4"/>
          </p:nvPr>
        </p:nvSpPr>
        <p:spPr>
          <a:xfrm>
            <a:off x="5715000" y="3429000"/>
            <a:ext cx="3257550" cy="34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9" name="Google Shape;39;p17"/>
          <p:cNvSpPr>
            <a:spLocks noGrp="1"/>
          </p:cNvSpPr>
          <p:nvPr>
            <p:ph type="pic" idx="2"/>
          </p:nvPr>
        </p:nvSpPr>
        <p:spPr>
          <a:xfrm>
            <a:off x="0" y="3415180"/>
            <a:ext cx="6086474" cy="344281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0" name="Google Shape;40;p17"/>
          <p:cNvSpPr>
            <a:spLocks noGrp="1"/>
          </p:cNvSpPr>
          <p:nvPr>
            <p:ph type="pic" idx="3"/>
          </p:nvPr>
        </p:nvSpPr>
        <p:spPr>
          <a:xfrm>
            <a:off x="6096000" y="-27639"/>
            <a:ext cx="6086474" cy="344281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9" name="Google Shape;49;p19"/>
          <p:cNvSpPr>
            <a:spLocks noGrp="1"/>
          </p:cNvSpPr>
          <p:nvPr>
            <p:ph type="pic" idx="2"/>
          </p:nvPr>
        </p:nvSpPr>
        <p:spPr>
          <a:xfrm>
            <a:off x="1041400" y="548394"/>
            <a:ext cx="5054600" cy="580795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4" name="Google Shape;54;p20"/>
          <p:cNvSpPr>
            <a:spLocks noGrp="1"/>
          </p:cNvSpPr>
          <p:nvPr>
            <p:ph type="pic" idx="2"/>
          </p:nvPr>
        </p:nvSpPr>
        <p:spPr>
          <a:xfrm>
            <a:off x="4497974" y="2035400"/>
            <a:ext cx="3196053" cy="3117399"/>
          </a:xfrm>
          <a:prstGeom prst="diamond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5" name="Google Shape;55;p20"/>
          <p:cNvSpPr>
            <a:spLocks noGrp="1"/>
          </p:cNvSpPr>
          <p:nvPr>
            <p:ph type="pic" idx="3"/>
          </p:nvPr>
        </p:nvSpPr>
        <p:spPr>
          <a:xfrm>
            <a:off x="975354" y="2035400"/>
            <a:ext cx="3196053" cy="3117399"/>
          </a:xfrm>
          <a:prstGeom prst="diamond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6" name="Google Shape;56;p20"/>
          <p:cNvSpPr>
            <a:spLocks noGrp="1"/>
          </p:cNvSpPr>
          <p:nvPr>
            <p:ph type="pic" idx="4"/>
          </p:nvPr>
        </p:nvSpPr>
        <p:spPr>
          <a:xfrm>
            <a:off x="8020593" y="2035400"/>
            <a:ext cx="3196053" cy="3117399"/>
          </a:xfrm>
          <a:prstGeom prst="diamond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61" name="Google Shape;61;p21"/>
          <p:cNvSpPr>
            <a:spLocks noGrp="1"/>
          </p:cNvSpPr>
          <p:nvPr>
            <p:ph type="pic" idx="2"/>
          </p:nvPr>
        </p:nvSpPr>
        <p:spPr>
          <a:xfrm>
            <a:off x="0" y="0"/>
            <a:ext cx="464185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2" name="Google Shape;62;p21"/>
          <p:cNvSpPr>
            <a:spLocks noGrp="1"/>
          </p:cNvSpPr>
          <p:nvPr>
            <p:ph type="pic" idx="3"/>
          </p:nvPr>
        </p:nvSpPr>
        <p:spPr>
          <a:xfrm>
            <a:off x="4335458" y="411956"/>
            <a:ext cx="1760542" cy="172402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3" name="Google Shape;63;p21"/>
          <p:cNvSpPr>
            <a:spLocks noGrp="1"/>
          </p:cNvSpPr>
          <p:nvPr>
            <p:ph type="pic" idx="4"/>
          </p:nvPr>
        </p:nvSpPr>
        <p:spPr>
          <a:xfrm>
            <a:off x="4335458" y="2566987"/>
            <a:ext cx="1760542" cy="172402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4" name="Google Shape;64;p21"/>
          <p:cNvSpPr>
            <a:spLocks noGrp="1"/>
          </p:cNvSpPr>
          <p:nvPr>
            <p:ph type="pic" idx="5"/>
          </p:nvPr>
        </p:nvSpPr>
        <p:spPr>
          <a:xfrm>
            <a:off x="4335458" y="4782343"/>
            <a:ext cx="1760542" cy="172402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CH-qO9RRch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" descr="A picture containing sky, flower, plant, orang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grpSp>
        <p:nvGrpSpPr>
          <p:cNvPr id="109" name="Google Shape;109;p1"/>
          <p:cNvGrpSpPr/>
          <p:nvPr/>
        </p:nvGrpSpPr>
        <p:grpSpPr>
          <a:xfrm>
            <a:off x="642956" y="329616"/>
            <a:ext cx="1133363" cy="1089425"/>
            <a:chOff x="642956" y="329616"/>
            <a:chExt cx="1133363" cy="1089425"/>
          </a:xfrm>
        </p:grpSpPr>
        <p:sp>
          <p:nvSpPr>
            <p:cNvPr id="110" name="Google Shape;110;p1"/>
            <p:cNvSpPr/>
            <p:nvPr/>
          </p:nvSpPr>
          <p:spPr>
            <a:xfrm>
              <a:off x="642956" y="329616"/>
              <a:ext cx="893082" cy="8998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883237" y="519156"/>
              <a:ext cx="893082" cy="899885"/>
            </a:xfrm>
            <a:prstGeom prst="rect">
              <a:avLst/>
            </a:prstGeom>
            <a:solidFill>
              <a:srgbClr val="B5DB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12" name="Google Shape;11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6549" y="4009089"/>
            <a:ext cx="727698" cy="69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9447" y="4009089"/>
            <a:ext cx="727698" cy="71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Immagine che contiene testo, segnale, esterni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65269" y="4009089"/>
            <a:ext cx="697690" cy="69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 descr="Immagine che contiene edificio, davanzale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98133" y="4018664"/>
            <a:ext cx="727698" cy="71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07341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51031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03929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 descr="Immagine che contiene testo, arma&#10;&#10;Descrizione generata automaticament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11550" y="833919"/>
            <a:ext cx="516890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2956" y="6009558"/>
            <a:ext cx="2368046" cy="4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3;p1">
            <a:extLst>
              <a:ext uri="{FF2B5EF4-FFF2-40B4-BE49-F238E27FC236}">
                <a16:creationId xmlns:a16="http://schemas.microsoft.com/office/drawing/2014/main" id="{FC7E2F57-435B-8632-74AD-0C63DBB66F7B}"/>
              </a:ext>
            </a:extLst>
          </p:cNvPr>
          <p:cNvSpPr txBox="1"/>
          <p:nvPr/>
        </p:nvSpPr>
        <p:spPr>
          <a:xfrm>
            <a:off x="3126488" y="6012426"/>
            <a:ext cx="7571009" cy="59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10000"/>
              </a:lnSpc>
              <a:spcAft>
                <a:spcPts val="400"/>
              </a:spcAft>
            </a:pPr>
            <a:r>
              <a:rPr lang="pt-PT" sz="1067" dirty="0">
                <a:solidFill>
                  <a:srgbClr val="053033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Financiado pela União Europeia. No entanto, os pontos de vista e opiniões expressos são da exclusiva responsabilidade do(s) autor(</a:t>
            </a:r>
            <a:r>
              <a:rPr lang="pt-PT" sz="1067" dirty="0" err="1">
                <a:solidFill>
                  <a:srgbClr val="053033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es</a:t>
            </a:r>
            <a:r>
              <a:rPr lang="pt-PT" sz="1067" dirty="0">
                <a:solidFill>
                  <a:srgbClr val="053033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) e não </a:t>
            </a:r>
            <a:r>
              <a:rPr lang="pt-PT" sz="1067" dirty="0" err="1">
                <a:solidFill>
                  <a:srgbClr val="053033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reflectem</a:t>
            </a:r>
            <a:r>
              <a:rPr lang="pt-PT" sz="1067" dirty="0">
                <a:solidFill>
                  <a:srgbClr val="053033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 necessariamente os da União Europeia ou da Agência de Execução relativa à Educação, ao Audiovisual e à Cultura (EACEA). Nem a União Europeia nem a EACEA podem ser responsabilizadas pelas mesmas.</a:t>
            </a:r>
            <a:endParaRPr lang="pt-PT" sz="1067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/>
          <p:nvPr/>
        </p:nvSpPr>
        <p:spPr>
          <a:xfrm>
            <a:off x="6096000" y="3415179"/>
            <a:ext cx="6096000" cy="3442819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588534" y="1904405"/>
            <a:ext cx="509903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 que é “</a:t>
            </a:r>
            <a:r>
              <a:rPr lang="en-US" sz="3600" b="1" dirty="0" err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Idadismo</a:t>
            </a:r>
            <a:r>
              <a:rPr lang="en-US" sz="3600" b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”?</a:t>
            </a:r>
            <a:endParaRPr dirty="0"/>
          </a:p>
        </p:txBody>
      </p:sp>
      <p:sp>
        <p:nvSpPr>
          <p:cNvPr id="223" name="Google Shape;223;p9"/>
          <p:cNvSpPr/>
          <p:nvPr/>
        </p:nvSpPr>
        <p:spPr>
          <a:xfrm>
            <a:off x="6446329" y="3539248"/>
            <a:ext cx="5385816" cy="319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rgbClr val="374151"/>
                </a:solidFill>
                <a:latin typeface="Montserrat"/>
                <a:ea typeface="Montserrat"/>
                <a:cs typeface="Montserrat"/>
                <a:sym typeface="Montserrat"/>
              </a:rPr>
              <a:t>O </a:t>
            </a:r>
            <a:r>
              <a:rPr lang="pt-PT" dirty="0" err="1">
                <a:solidFill>
                  <a:srgbClr val="374151"/>
                </a:solidFill>
                <a:latin typeface="Montserrat"/>
                <a:ea typeface="Montserrat"/>
                <a:cs typeface="Montserrat"/>
                <a:sym typeface="Montserrat"/>
              </a:rPr>
              <a:t>idadismo</a:t>
            </a:r>
            <a:r>
              <a:rPr lang="pt-PT" dirty="0">
                <a:solidFill>
                  <a:srgbClr val="374151"/>
                </a:solidFill>
                <a:latin typeface="Montserrat"/>
                <a:ea typeface="Montserrat"/>
                <a:cs typeface="Montserrat"/>
                <a:sym typeface="Montserrat"/>
              </a:rPr>
              <a:t>, o preconceito de idade, refere-se ao tratamento injusto ou à discriminação de pessoas devido à sua idade. É importante que os adultos mais velhos reconheçam e abordem este conceito, uma vez que participa em suposições injustas sobre as suas capacidades e estereótipos sobre os seus interesses. O combate ao preconceito de idade é importante para defender a igualdade de respeito e de oportunidades. As pessoas mais velhas devem reconhecer e celebrar a diversidade dos grupos etários para contribuir para uma sociedade mais inclusiva e respeitosa que valorize as experiências e a sabedoria de cada geração.</a:t>
            </a:r>
            <a:endParaRPr sz="14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4" name="Google Shape;224;p9"/>
          <p:cNvGrpSpPr/>
          <p:nvPr/>
        </p:nvGrpSpPr>
        <p:grpSpPr>
          <a:xfrm>
            <a:off x="642956" y="329616"/>
            <a:ext cx="1133363" cy="1089425"/>
            <a:chOff x="642956" y="329616"/>
            <a:chExt cx="1133363" cy="1089425"/>
          </a:xfrm>
        </p:grpSpPr>
        <p:sp>
          <p:nvSpPr>
            <p:cNvPr id="225" name="Google Shape;225;p9"/>
            <p:cNvSpPr/>
            <p:nvPr/>
          </p:nvSpPr>
          <p:spPr>
            <a:xfrm>
              <a:off x="642956" y="329616"/>
              <a:ext cx="893082" cy="8998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883237" y="519156"/>
              <a:ext cx="893082" cy="899885"/>
            </a:xfrm>
            <a:prstGeom prst="rect">
              <a:avLst/>
            </a:prstGeom>
            <a:solidFill>
              <a:srgbClr val="65BA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27" name="Google Shape;227;p9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7590" b="7590"/>
          <a:stretch/>
        </p:blipFill>
        <p:spPr>
          <a:xfrm>
            <a:off x="6096000" y="-27639"/>
            <a:ext cx="6086474" cy="344281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pic>
        <p:nvPicPr>
          <p:cNvPr id="228" name="Google Shape;228;p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2674" b="2675"/>
          <a:stretch/>
        </p:blipFill>
        <p:spPr>
          <a:xfrm>
            <a:off x="0" y="3415180"/>
            <a:ext cx="6086474" cy="344281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1" descr="A picture containing sky, flower, plant, orang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grpSp>
        <p:nvGrpSpPr>
          <p:cNvPr id="234" name="Google Shape;234;p11"/>
          <p:cNvGrpSpPr/>
          <p:nvPr/>
        </p:nvGrpSpPr>
        <p:grpSpPr>
          <a:xfrm>
            <a:off x="642956" y="329616"/>
            <a:ext cx="1133363" cy="1089425"/>
            <a:chOff x="642956" y="329616"/>
            <a:chExt cx="1133363" cy="1089425"/>
          </a:xfrm>
        </p:grpSpPr>
        <p:sp>
          <p:nvSpPr>
            <p:cNvPr id="235" name="Google Shape;235;p11"/>
            <p:cNvSpPr/>
            <p:nvPr/>
          </p:nvSpPr>
          <p:spPr>
            <a:xfrm>
              <a:off x="642956" y="329616"/>
              <a:ext cx="893082" cy="8998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883237" y="519156"/>
              <a:ext cx="893082" cy="899885"/>
            </a:xfrm>
            <a:prstGeom prst="rect">
              <a:avLst/>
            </a:prstGeom>
            <a:solidFill>
              <a:srgbClr val="B5DB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37" name="Google Shape;23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6549" y="4009089"/>
            <a:ext cx="727698" cy="69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9447" y="4009089"/>
            <a:ext cx="727698" cy="71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 descr="Immagine che contiene testo, segnale, esterni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65269" y="4009089"/>
            <a:ext cx="697690" cy="69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1" descr="Immagine che contiene edificio, davanzale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98133" y="4018664"/>
            <a:ext cx="727698" cy="71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07341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51031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03929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1" descr="Immagine che contiene testo, arma&#10;&#10;Descrizione generata automaticament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11550" y="833919"/>
            <a:ext cx="516890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2296" y="6090244"/>
            <a:ext cx="2368046" cy="4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1"/>
          <p:cNvSpPr/>
          <p:nvPr/>
        </p:nvSpPr>
        <p:spPr>
          <a:xfrm>
            <a:off x="3850314" y="5011985"/>
            <a:ext cx="48284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B5DBD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Muito</a:t>
            </a:r>
            <a:r>
              <a:rPr lang="en-US" sz="3600" b="1" dirty="0">
                <a:solidFill>
                  <a:srgbClr val="B5DBD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b="1" dirty="0" err="1">
                <a:solidFill>
                  <a:srgbClr val="B5DBD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obrigada</a:t>
            </a:r>
            <a:r>
              <a:rPr lang="en-US" sz="3600" b="1" dirty="0">
                <a:solidFill>
                  <a:srgbClr val="B5DBD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! ☺</a:t>
            </a:r>
            <a:endParaRPr sz="600" b="1" dirty="0">
              <a:solidFill>
                <a:srgbClr val="B5DBD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Google Shape;103;p1">
            <a:extLst>
              <a:ext uri="{FF2B5EF4-FFF2-40B4-BE49-F238E27FC236}">
                <a16:creationId xmlns:a16="http://schemas.microsoft.com/office/drawing/2014/main" id="{B379706E-25BB-A9F4-B8ED-A2D3E5B446CB}"/>
              </a:ext>
            </a:extLst>
          </p:cNvPr>
          <p:cNvSpPr txBox="1"/>
          <p:nvPr/>
        </p:nvSpPr>
        <p:spPr>
          <a:xfrm>
            <a:off x="3126488" y="6012426"/>
            <a:ext cx="7571009" cy="59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10000"/>
              </a:lnSpc>
              <a:spcAft>
                <a:spcPts val="400"/>
              </a:spcAft>
            </a:pPr>
            <a:r>
              <a:rPr lang="pt-PT" sz="1067" dirty="0">
                <a:solidFill>
                  <a:srgbClr val="053033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Financiado pela União Europeia. No entanto, os pontos de vista e opiniões expressos são da exclusiva responsabilidade do(s) autor(</a:t>
            </a:r>
            <a:r>
              <a:rPr lang="pt-PT" sz="1067" dirty="0" err="1">
                <a:solidFill>
                  <a:srgbClr val="053033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es</a:t>
            </a:r>
            <a:r>
              <a:rPr lang="pt-PT" sz="1067" dirty="0">
                <a:solidFill>
                  <a:srgbClr val="053033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) e não </a:t>
            </a:r>
            <a:r>
              <a:rPr lang="pt-PT" sz="1067" dirty="0" err="1">
                <a:solidFill>
                  <a:srgbClr val="053033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reflectem</a:t>
            </a:r>
            <a:r>
              <a:rPr lang="pt-PT" sz="1067" dirty="0">
                <a:solidFill>
                  <a:srgbClr val="053033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 necessariamente os da União Europeia ou da Agência de Execução relativa à Educação, ao Audiovisual e à Cultura (EACEA). Nem a União Europeia nem a EACEA podem ser responsabilizadas pelas mesmas.</a:t>
            </a:r>
            <a:endParaRPr lang="pt-PT" sz="1067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/>
          <p:nvPr/>
        </p:nvSpPr>
        <p:spPr>
          <a:xfrm>
            <a:off x="-81886" y="-72788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8288000" h="10286998" extrusionOk="0">
                <a:moveTo>
                  <a:pt x="0" y="0"/>
                </a:moveTo>
                <a:lnTo>
                  <a:pt x="18288000" y="0"/>
                </a:lnTo>
                <a:lnTo>
                  <a:pt x="18288000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8885" b="-38883"/>
            </a:stretch>
          </a:blipFill>
          <a:ln>
            <a:noFill/>
          </a:ln>
        </p:spPr>
        <p:txBody>
          <a:bodyPr/>
          <a:lstStyle/>
          <a:p>
            <a:endParaRPr lang="pt-PT" sz="933"/>
          </a:p>
        </p:txBody>
      </p:sp>
      <p:sp>
        <p:nvSpPr>
          <p:cNvPr id="113" name="Google Shape;113;p2"/>
          <p:cNvSpPr/>
          <p:nvPr/>
        </p:nvSpPr>
        <p:spPr>
          <a:xfrm>
            <a:off x="642956" y="329616"/>
            <a:ext cx="1133381" cy="1089540"/>
          </a:xfrm>
          <a:custGeom>
            <a:avLst/>
            <a:gdLst/>
            <a:ahLst/>
            <a:cxnLst/>
            <a:rect l="l" t="t" r="r" b="b"/>
            <a:pathLst>
              <a:path w="1700071" h="1634310" extrusionOk="0">
                <a:moveTo>
                  <a:pt x="0" y="0"/>
                </a:moveTo>
                <a:lnTo>
                  <a:pt x="1700071" y="0"/>
                </a:lnTo>
                <a:lnTo>
                  <a:pt x="1700071" y="1634310"/>
                </a:lnTo>
                <a:lnTo>
                  <a:pt x="0" y="1634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 sz="933"/>
          </a:p>
        </p:txBody>
      </p:sp>
      <p:sp>
        <p:nvSpPr>
          <p:cNvPr id="114" name="Google Shape;114;p2"/>
          <p:cNvSpPr/>
          <p:nvPr/>
        </p:nvSpPr>
        <p:spPr>
          <a:xfrm>
            <a:off x="2216550" y="4009090"/>
            <a:ext cx="727698" cy="697691"/>
          </a:xfrm>
          <a:custGeom>
            <a:avLst/>
            <a:gdLst/>
            <a:ahLst/>
            <a:cxnLst/>
            <a:rect l="l" t="t" r="r" b="b"/>
            <a:pathLst>
              <a:path w="1091547" h="1046537" extrusionOk="0">
                <a:moveTo>
                  <a:pt x="0" y="0"/>
                </a:moveTo>
                <a:lnTo>
                  <a:pt x="1091546" y="0"/>
                </a:lnTo>
                <a:lnTo>
                  <a:pt x="1091546" y="1046536"/>
                </a:lnTo>
                <a:lnTo>
                  <a:pt x="0" y="1046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45"/>
            </a:stretch>
          </a:blipFill>
          <a:ln>
            <a:noFill/>
          </a:ln>
        </p:spPr>
        <p:txBody>
          <a:bodyPr/>
          <a:lstStyle/>
          <a:p>
            <a:endParaRPr lang="pt-PT" sz="933"/>
          </a:p>
        </p:txBody>
      </p:sp>
      <p:sp>
        <p:nvSpPr>
          <p:cNvPr id="115" name="Google Shape;115;p2"/>
          <p:cNvSpPr/>
          <p:nvPr/>
        </p:nvSpPr>
        <p:spPr>
          <a:xfrm>
            <a:off x="3369448" y="4009089"/>
            <a:ext cx="727697" cy="718124"/>
          </a:xfrm>
          <a:custGeom>
            <a:avLst/>
            <a:gdLst/>
            <a:ahLst/>
            <a:cxnLst/>
            <a:rect l="l" t="t" r="r" b="b"/>
            <a:pathLst>
              <a:path w="1091546" h="1077186" extrusionOk="0">
                <a:moveTo>
                  <a:pt x="0" y="0"/>
                </a:moveTo>
                <a:lnTo>
                  <a:pt x="1091545" y="0"/>
                </a:lnTo>
                <a:lnTo>
                  <a:pt x="1091545" y="1077186"/>
                </a:lnTo>
                <a:lnTo>
                  <a:pt x="0" y="1077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101"/>
            </a:stretch>
          </a:blipFill>
          <a:ln>
            <a:noFill/>
          </a:ln>
        </p:spPr>
        <p:txBody>
          <a:bodyPr/>
          <a:lstStyle/>
          <a:p>
            <a:endParaRPr lang="pt-PT" sz="933"/>
          </a:p>
        </p:txBody>
      </p:sp>
      <p:sp>
        <p:nvSpPr>
          <p:cNvPr id="116" name="Google Shape;116;p2"/>
          <p:cNvSpPr/>
          <p:nvPr/>
        </p:nvSpPr>
        <p:spPr>
          <a:xfrm>
            <a:off x="5665270" y="4009090"/>
            <a:ext cx="697690" cy="697690"/>
          </a:xfrm>
          <a:custGeom>
            <a:avLst/>
            <a:gdLst/>
            <a:ahLst/>
            <a:cxnLst/>
            <a:rect l="l" t="t" r="r" b="b"/>
            <a:pathLst>
              <a:path w="1046535" h="1046535" extrusionOk="0">
                <a:moveTo>
                  <a:pt x="0" y="0"/>
                </a:moveTo>
                <a:lnTo>
                  <a:pt x="1046534" y="0"/>
                </a:lnTo>
                <a:lnTo>
                  <a:pt x="1046534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672"/>
            </a:stretch>
          </a:blipFill>
          <a:ln>
            <a:noFill/>
          </a:ln>
        </p:spPr>
        <p:txBody>
          <a:bodyPr/>
          <a:lstStyle/>
          <a:p>
            <a:endParaRPr lang="pt-PT" sz="933"/>
          </a:p>
        </p:txBody>
      </p:sp>
      <p:sp>
        <p:nvSpPr>
          <p:cNvPr id="117" name="Google Shape;117;p2"/>
          <p:cNvSpPr/>
          <p:nvPr/>
        </p:nvSpPr>
        <p:spPr>
          <a:xfrm>
            <a:off x="6798133" y="4018664"/>
            <a:ext cx="727697" cy="718124"/>
          </a:xfrm>
          <a:custGeom>
            <a:avLst/>
            <a:gdLst/>
            <a:ahLst/>
            <a:cxnLst/>
            <a:rect l="l" t="t" r="r" b="b"/>
            <a:pathLst>
              <a:path w="1091545" h="1077186" extrusionOk="0">
                <a:moveTo>
                  <a:pt x="0" y="0"/>
                </a:moveTo>
                <a:lnTo>
                  <a:pt x="1091546" y="0"/>
                </a:lnTo>
                <a:lnTo>
                  <a:pt x="1091546" y="1077186"/>
                </a:lnTo>
                <a:lnTo>
                  <a:pt x="0" y="1077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r="-101"/>
            </a:stretch>
          </a:blipFill>
          <a:ln>
            <a:noFill/>
          </a:ln>
        </p:spPr>
        <p:txBody>
          <a:bodyPr/>
          <a:lstStyle/>
          <a:p>
            <a:endParaRPr lang="pt-PT" sz="933"/>
          </a:p>
        </p:txBody>
      </p:sp>
      <p:sp>
        <p:nvSpPr>
          <p:cNvPr id="118" name="Google Shape;118;p2"/>
          <p:cNvSpPr/>
          <p:nvPr/>
        </p:nvSpPr>
        <p:spPr>
          <a:xfrm>
            <a:off x="4507342" y="4009090"/>
            <a:ext cx="727698" cy="727698"/>
          </a:xfrm>
          <a:custGeom>
            <a:avLst/>
            <a:gdLst/>
            <a:ahLst/>
            <a:cxnLst/>
            <a:rect l="l" t="t" r="r" b="b"/>
            <a:pathLst>
              <a:path w="1091547" h="1091547" extrusionOk="0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 sz="933"/>
          </a:p>
        </p:txBody>
      </p:sp>
      <p:sp>
        <p:nvSpPr>
          <p:cNvPr id="119" name="Google Shape;119;p2"/>
          <p:cNvSpPr/>
          <p:nvPr/>
        </p:nvSpPr>
        <p:spPr>
          <a:xfrm>
            <a:off x="7951031" y="4009089"/>
            <a:ext cx="727699" cy="727700"/>
          </a:xfrm>
          <a:custGeom>
            <a:avLst/>
            <a:gdLst/>
            <a:ahLst/>
            <a:cxnLst/>
            <a:rect l="l" t="t" r="r" b="b"/>
            <a:pathLst>
              <a:path w="1091548" h="1091550" extrusionOk="0">
                <a:moveTo>
                  <a:pt x="0" y="0"/>
                </a:moveTo>
                <a:lnTo>
                  <a:pt x="1091549" y="0"/>
                </a:lnTo>
                <a:lnTo>
                  <a:pt x="1091549" y="1091550"/>
                </a:lnTo>
                <a:lnTo>
                  <a:pt x="0" y="109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 sz="933"/>
          </a:p>
        </p:txBody>
      </p:sp>
      <p:sp>
        <p:nvSpPr>
          <p:cNvPr id="120" name="Google Shape;120;p2"/>
          <p:cNvSpPr/>
          <p:nvPr/>
        </p:nvSpPr>
        <p:spPr>
          <a:xfrm>
            <a:off x="9103929" y="4009090"/>
            <a:ext cx="727698" cy="727698"/>
          </a:xfrm>
          <a:custGeom>
            <a:avLst/>
            <a:gdLst/>
            <a:ahLst/>
            <a:cxnLst/>
            <a:rect l="l" t="t" r="r" b="b"/>
            <a:pathLst>
              <a:path w="1091547" h="1091547" extrusionOk="0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 sz="933"/>
          </a:p>
        </p:txBody>
      </p:sp>
      <p:sp>
        <p:nvSpPr>
          <p:cNvPr id="121" name="Google Shape;121;p2"/>
          <p:cNvSpPr/>
          <p:nvPr/>
        </p:nvSpPr>
        <p:spPr>
          <a:xfrm>
            <a:off x="529846" y="6031184"/>
            <a:ext cx="2368046" cy="497200"/>
          </a:xfrm>
          <a:custGeom>
            <a:avLst/>
            <a:gdLst/>
            <a:ahLst/>
            <a:cxnLst/>
            <a:rect l="l" t="t" r="r" b="b"/>
            <a:pathLst>
              <a:path w="3552069" h="745800" extrusionOk="0">
                <a:moveTo>
                  <a:pt x="0" y="0"/>
                </a:moveTo>
                <a:lnTo>
                  <a:pt x="3552069" y="0"/>
                </a:lnTo>
                <a:lnTo>
                  <a:pt x="3552069" y="745800"/>
                </a:lnTo>
                <a:lnTo>
                  <a:pt x="0" y="74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 sz="933"/>
          </a:p>
        </p:txBody>
      </p:sp>
      <p:sp>
        <p:nvSpPr>
          <p:cNvPr id="123" name="Google Shape;123;p2"/>
          <p:cNvSpPr txBox="1"/>
          <p:nvPr/>
        </p:nvSpPr>
        <p:spPr>
          <a:xfrm>
            <a:off x="2020641" y="1869560"/>
            <a:ext cx="757100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MÓDULO 8</a:t>
            </a:r>
            <a:endParaRPr sz="933" dirty="0"/>
          </a:p>
          <a:p>
            <a:pPr algn="ctr">
              <a:lnSpc>
                <a:spcPct val="120000"/>
              </a:lnSpc>
            </a:pPr>
            <a:r>
              <a:rPr lang="pt-PT" sz="4000" b="1" dirty="0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Colaboração </a:t>
            </a:r>
            <a:r>
              <a:rPr lang="pt-PT" sz="4000" b="1" dirty="0" err="1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Intergeracional</a:t>
            </a:r>
            <a:endParaRPr lang="pt-PT" sz="933" dirty="0"/>
          </a:p>
        </p:txBody>
      </p:sp>
      <p:sp>
        <p:nvSpPr>
          <p:cNvPr id="2" name="Google Shape;103;p1">
            <a:extLst>
              <a:ext uri="{FF2B5EF4-FFF2-40B4-BE49-F238E27FC236}">
                <a16:creationId xmlns:a16="http://schemas.microsoft.com/office/drawing/2014/main" id="{01560CE9-33B0-A262-3E07-5854EB9AB375}"/>
              </a:ext>
            </a:extLst>
          </p:cNvPr>
          <p:cNvSpPr txBox="1"/>
          <p:nvPr/>
        </p:nvSpPr>
        <p:spPr>
          <a:xfrm>
            <a:off x="3126488" y="6012426"/>
            <a:ext cx="7571009" cy="59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10000"/>
              </a:lnSpc>
              <a:spcAft>
                <a:spcPts val="400"/>
              </a:spcAft>
            </a:pPr>
            <a:r>
              <a:rPr lang="pt-PT" sz="1067" dirty="0">
                <a:solidFill>
                  <a:srgbClr val="053033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Financiado pela União Europeia. No entanto, os pontos de vista e opiniões expressos são da exclusiva responsabilidade do(s) autor(</a:t>
            </a:r>
            <a:r>
              <a:rPr lang="pt-PT" sz="1067" dirty="0" err="1">
                <a:solidFill>
                  <a:srgbClr val="053033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es</a:t>
            </a:r>
            <a:r>
              <a:rPr lang="pt-PT" sz="1067" dirty="0">
                <a:solidFill>
                  <a:srgbClr val="053033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) e não </a:t>
            </a:r>
            <a:r>
              <a:rPr lang="pt-PT" sz="1067" dirty="0" err="1">
                <a:solidFill>
                  <a:srgbClr val="053033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reflectem</a:t>
            </a:r>
            <a:r>
              <a:rPr lang="pt-PT" sz="1067" dirty="0">
                <a:solidFill>
                  <a:srgbClr val="053033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 necessariamente os da União Europeia ou da Agência de Execução relativa à Educação, ao Audiovisual e à Cultura (EACEA). Nem a União Europeia nem a EACEA podem ser responsabilizadas pelas mesmas.</a:t>
            </a:r>
            <a:endParaRPr lang="pt-PT" sz="1067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" descr="Immagine che contiene interni, parete, tavolo, portatile&#10;&#10;Descrizione generata automaticamen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4561" b="24561"/>
          <a:stretch/>
        </p:blipFill>
        <p:spPr>
          <a:xfrm>
            <a:off x="0" y="0"/>
            <a:ext cx="12192000" cy="413543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128" name="Google Shape;128;p2"/>
          <p:cNvSpPr/>
          <p:nvPr/>
        </p:nvSpPr>
        <p:spPr>
          <a:xfrm>
            <a:off x="5395746" y="4139799"/>
            <a:ext cx="659254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</a:pPr>
            <a:r>
              <a:rPr lang="pt-PT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Desenvolver estratégias inclusivas para promover a participação na vida política, social, económica e cultural e ser cidadãos responsáveis.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</a:pPr>
            <a:r>
              <a:rPr lang="pt-PT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Desenvolver ligações sustentáveis na comunidade para benefício da comunidade e da sociedade. 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</a:pPr>
            <a:r>
              <a:rPr lang="pt-PT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Ser capaz de optar e equilibrar entre diferentes atividades locais que possam melhorar as práticas </a:t>
            </a:r>
            <a:r>
              <a:rPr lang="pt-PT" sz="18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intergeracionais</a:t>
            </a:r>
            <a:r>
              <a:rPr lang="pt-PT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40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628650" y="3392585"/>
            <a:ext cx="4402036" cy="2841674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651067" y="4128305"/>
            <a:ext cx="454096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Colaboração</a:t>
            </a:r>
            <a:r>
              <a:rPr lang="en-US" sz="36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Intergeracional</a:t>
            </a:r>
            <a:endParaRPr sz="36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0" y="6521832"/>
            <a:ext cx="12192000" cy="3361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2" name="Google Shape;13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7432" y="2666765"/>
            <a:ext cx="123190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/>
          <p:nvPr/>
        </p:nvSpPr>
        <p:spPr>
          <a:xfrm>
            <a:off x="6069679" y="888647"/>
            <a:ext cx="5021943" cy="1465279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6149831" y="2667783"/>
            <a:ext cx="5022000" cy="1465200"/>
          </a:xfrm>
          <a:prstGeom prst="rect">
            <a:avLst/>
          </a:prstGeom>
          <a:solidFill>
            <a:srgbClr val="B5DB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6096000" y="4447074"/>
            <a:ext cx="5021943" cy="14652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696779" y="3400695"/>
            <a:ext cx="461757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Elementos</a:t>
            </a:r>
            <a:r>
              <a:rPr lang="en-US" sz="3600" b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da </a:t>
            </a:r>
            <a:r>
              <a:rPr lang="en-US" sz="3600" b="1" dirty="0" err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colaboração</a:t>
            </a:r>
            <a:r>
              <a:rPr lang="en-US" sz="3600" b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b="1" dirty="0" err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intergeracional</a:t>
            </a:r>
            <a:r>
              <a:rPr lang="en-US" sz="3600" b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</a:t>
            </a:r>
            <a:endParaRPr dirty="0"/>
          </a:p>
        </p:txBody>
      </p:sp>
      <p:grpSp>
        <p:nvGrpSpPr>
          <p:cNvPr id="141" name="Google Shape;141;p3"/>
          <p:cNvGrpSpPr/>
          <p:nvPr/>
        </p:nvGrpSpPr>
        <p:grpSpPr>
          <a:xfrm>
            <a:off x="6211913" y="975203"/>
            <a:ext cx="4675588" cy="1197156"/>
            <a:chOff x="6679836" y="3278063"/>
            <a:chExt cx="4941960" cy="1197156"/>
          </a:xfrm>
        </p:grpSpPr>
        <p:sp>
          <p:nvSpPr>
            <p:cNvPr id="142" name="Google Shape;142;p3"/>
            <p:cNvSpPr/>
            <p:nvPr/>
          </p:nvSpPr>
          <p:spPr>
            <a:xfrm>
              <a:off x="6680148" y="3278063"/>
              <a:ext cx="4941648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800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Partilha de conhecimentos e competências</a:t>
              </a:r>
              <a:endParaRPr sz="1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679836" y="4105919"/>
              <a:ext cx="4791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err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Mentoria</a:t>
              </a:r>
              <a:r>
                <a:rPr lang="en-US" sz="1800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 </a:t>
              </a:r>
              <a:r>
                <a:rPr lang="en-US" sz="1800" b="1" dirty="0" err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aprendizagem</a:t>
              </a:r>
              <a:endParaRPr sz="1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4" name="Google Shape;144;p3"/>
          <p:cNvGrpSpPr/>
          <p:nvPr/>
        </p:nvGrpSpPr>
        <p:grpSpPr>
          <a:xfrm>
            <a:off x="6211913" y="4592588"/>
            <a:ext cx="4688493" cy="1290209"/>
            <a:chOff x="6647464" y="3181328"/>
            <a:chExt cx="4955820" cy="1290209"/>
          </a:xfrm>
        </p:grpSpPr>
        <p:sp>
          <p:nvSpPr>
            <p:cNvPr id="145" name="Google Shape;145;p3"/>
            <p:cNvSpPr/>
            <p:nvPr/>
          </p:nvSpPr>
          <p:spPr>
            <a:xfrm>
              <a:off x="6647464" y="3181328"/>
              <a:ext cx="444275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err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Intercâmbio</a:t>
              </a:r>
              <a:r>
                <a:rPr lang="en-US" sz="1800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social e cultural</a:t>
              </a:r>
              <a:endParaRPr sz="1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6661067" y="3825247"/>
              <a:ext cx="4942217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800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Desenvolvimento de políticas e sensibilização</a:t>
              </a:r>
              <a:endParaRPr sz="1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6235494" y="2837650"/>
            <a:ext cx="4532765" cy="1052439"/>
            <a:chOff x="6864750" y="4861112"/>
            <a:chExt cx="4791000" cy="1052439"/>
          </a:xfrm>
        </p:grpSpPr>
        <p:sp>
          <p:nvSpPr>
            <p:cNvPr id="148" name="Google Shape;148;p3"/>
            <p:cNvSpPr/>
            <p:nvPr/>
          </p:nvSpPr>
          <p:spPr>
            <a:xfrm>
              <a:off x="6872757" y="4861112"/>
              <a:ext cx="3646095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err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Resolução</a:t>
              </a:r>
              <a:r>
                <a:rPr lang="en-US" sz="1800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</a:t>
              </a:r>
              <a:r>
                <a:rPr lang="en-US" sz="1800" b="1" dirty="0" err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problemas</a:t>
              </a:r>
              <a:endParaRPr sz="1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6864750" y="5544260"/>
              <a:ext cx="479100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err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Aproximar</a:t>
              </a:r>
              <a:r>
                <a:rPr lang="en-US" sz="1800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as </a:t>
              </a:r>
              <a:r>
                <a:rPr lang="en-US" sz="1800" b="1" dirty="0" err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gerações</a:t>
              </a:r>
              <a:endParaRPr sz="1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50" name="Google Shape;150;p3"/>
          <p:cNvGrpSpPr/>
          <p:nvPr/>
        </p:nvGrpSpPr>
        <p:grpSpPr>
          <a:xfrm>
            <a:off x="731176" y="2011927"/>
            <a:ext cx="1133363" cy="1089425"/>
            <a:chOff x="642956" y="329616"/>
            <a:chExt cx="1133363" cy="1089425"/>
          </a:xfrm>
        </p:grpSpPr>
        <p:sp>
          <p:nvSpPr>
            <p:cNvPr id="151" name="Google Shape;151;p3"/>
            <p:cNvSpPr/>
            <p:nvPr/>
          </p:nvSpPr>
          <p:spPr>
            <a:xfrm>
              <a:off x="642956" y="329616"/>
              <a:ext cx="893082" cy="8998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83237" y="519156"/>
              <a:ext cx="893082" cy="899885"/>
            </a:xfrm>
            <a:prstGeom prst="rect">
              <a:avLst/>
            </a:prstGeom>
            <a:solidFill>
              <a:srgbClr val="65BA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/>
          <p:nvPr/>
        </p:nvSpPr>
        <p:spPr>
          <a:xfrm>
            <a:off x="603505" y="634247"/>
            <a:ext cx="44208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Benefícios</a:t>
            </a:r>
            <a:r>
              <a:rPr lang="en-US" sz="3600" b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?</a:t>
            </a:r>
            <a:endParaRPr sz="3600" b="1" dirty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5696712" y="965308"/>
            <a:ext cx="350215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B5DBD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Transferir</a:t>
            </a:r>
            <a:r>
              <a:rPr lang="en-US" sz="1800" b="1" dirty="0">
                <a:solidFill>
                  <a:srgbClr val="B5DBD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800" b="1" dirty="0" err="1">
                <a:solidFill>
                  <a:srgbClr val="B5DBD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conhecimentos</a:t>
            </a:r>
            <a:endParaRPr sz="1800" b="1" dirty="0">
              <a:solidFill>
                <a:srgbClr val="B5DBD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919632" y="2050813"/>
            <a:ext cx="466245" cy="466245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919632" y="3437126"/>
            <a:ext cx="466245" cy="466245"/>
          </a:xfrm>
          <a:prstGeom prst="rect">
            <a:avLst/>
          </a:prstGeom>
          <a:solidFill>
            <a:srgbClr val="B5DB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919632" y="5010323"/>
            <a:ext cx="466245" cy="4662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11298918" y="5958115"/>
            <a:ext cx="893082" cy="8998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6452564" y="2754003"/>
            <a:ext cx="408132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B693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Mentoria</a:t>
            </a:r>
            <a:r>
              <a:rPr lang="en-US" sz="1800" b="1" dirty="0">
                <a:solidFill>
                  <a:srgbClr val="0B693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&amp; </a:t>
            </a:r>
            <a:r>
              <a:rPr lang="en-US" sz="1800" b="1" dirty="0" err="1">
                <a:solidFill>
                  <a:srgbClr val="0B693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crescimento</a:t>
            </a:r>
            <a:r>
              <a:rPr lang="en-US" sz="1800" b="1" dirty="0">
                <a:solidFill>
                  <a:srgbClr val="0B693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800" b="1" dirty="0" err="1">
                <a:solidFill>
                  <a:srgbClr val="0B693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pessoal</a:t>
            </a:r>
            <a:endParaRPr sz="1800" b="1" dirty="0">
              <a:solidFill>
                <a:srgbClr val="0B693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3183980" y="1675770"/>
            <a:ext cx="368081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solidFill>
                  <a:srgbClr val="65BA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Reduzir os estereótipos e o preconceito de idade</a:t>
            </a:r>
            <a:endParaRPr sz="1800" b="1" dirty="0">
              <a:solidFill>
                <a:srgbClr val="65BAA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3244144" y="3610819"/>
            <a:ext cx="35092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B5DBD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Ligações</a:t>
            </a:r>
            <a:r>
              <a:rPr lang="en-US" sz="1800" b="1" dirty="0">
                <a:solidFill>
                  <a:srgbClr val="B5DBD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800" b="1" dirty="0" err="1">
                <a:solidFill>
                  <a:srgbClr val="B5DBD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sociais</a:t>
            </a:r>
            <a:r>
              <a:rPr lang="en-US" sz="1800" b="1" dirty="0">
                <a:solidFill>
                  <a:srgbClr val="B5DBD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800" b="1" dirty="0" err="1">
                <a:solidFill>
                  <a:srgbClr val="B5DBD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mais</a:t>
            </a:r>
            <a:r>
              <a:rPr lang="en-US" sz="1800" b="1" dirty="0">
                <a:solidFill>
                  <a:srgbClr val="B5DBD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fortes</a:t>
            </a:r>
            <a:endParaRPr sz="1800" b="1" dirty="0">
              <a:solidFill>
                <a:srgbClr val="B5DBD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7025613" y="5503507"/>
            <a:ext cx="27815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65BA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Coesão</a:t>
            </a:r>
            <a:r>
              <a:rPr lang="en-US" sz="1800" b="1" dirty="0">
                <a:solidFill>
                  <a:srgbClr val="65BA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800" b="1" dirty="0" err="1">
                <a:solidFill>
                  <a:srgbClr val="65BA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comunitária</a:t>
            </a:r>
            <a:endParaRPr sz="1800" b="1" dirty="0">
              <a:solidFill>
                <a:srgbClr val="65BAA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2153281" y="2815143"/>
            <a:ext cx="342455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F2A1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Inovação</a:t>
            </a:r>
            <a:r>
              <a:rPr lang="en-US" sz="1800" b="1" dirty="0">
                <a:solidFill>
                  <a:srgbClr val="F2A1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&amp; </a:t>
            </a:r>
            <a:r>
              <a:rPr lang="en-US" sz="1800" b="1" dirty="0" err="1">
                <a:solidFill>
                  <a:srgbClr val="F2A1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criatividade</a:t>
            </a:r>
            <a:endParaRPr sz="1800" b="1" dirty="0">
              <a:solidFill>
                <a:srgbClr val="F2A1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7707717" y="3703152"/>
            <a:ext cx="24032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Apoio</a:t>
            </a:r>
            <a:r>
              <a:rPr lang="en-US" sz="1800" b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800" b="1" dirty="0" err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económico</a:t>
            </a:r>
            <a:endParaRPr sz="1800" b="1" dirty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2334524" y="5243445"/>
            <a:ext cx="392911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solidFill>
                  <a:srgbClr val="F6D80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Melhoria da qualidade de vida</a:t>
            </a:r>
            <a:endParaRPr sz="1800" b="1" dirty="0">
              <a:solidFill>
                <a:srgbClr val="F6D80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8416379" y="1775334"/>
            <a:ext cx="15716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D7D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Resiliência</a:t>
            </a:r>
            <a:endParaRPr sz="1800" b="1" dirty="0">
              <a:solidFill>
                <a:srgbClr val="0D7D3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9372228" y="780642"/>
            <a:ext cx="2702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FFC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Preservação</a:t>
            </a:r>
            <a:r>
              <a:rPr lang="en-US" sz="1800" b="1" dirty="0">
                <a:solidFill>
                  <a:srgbClr val="FFC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cultural</a:t>
            </a:r>
            <a:endParaRPr sz="1800" b="1" dirty="0">
              <a:solidFill>
                <a:srgbClr val="FFC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7722995" y="4652342"/>
            <a:ext cx="394507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FFC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Soluções</a:t>
            </a:r>
            <a:r>
              <a:rPr lang="en-US" sz="1800" b="1" dirty="0">
                <a:solidFill>
                  <a:srgbClr val="FFC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para </a:t>
            </a:r>
            <a:r>
              <a:rPr lang="en-US" sz="1800" b="1" dirty="0" err="1">
                <a:solidFill>
                  <a:srgbClr val="FFC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problemas</a:t>
            </a:r>
            <a:r>
              <a:rPr lang="en-US" sz="1800" b="1" dirty="0">
                <a:solidFill>
                  <a:srgbClr val="FFC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800" b="1" dirty="0" err="1">
                <a:solidFill>
                  <a:srgbClr val="FFC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locais</a:t>
            </a:r>
            <a:endParaRPr sz="1800" b="1" dirty="0">
              <a:solidFill>
                <a:srgbClr val="FFC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3833932" y="4291540"/>
            <a:ext cx="350929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D7D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Aprendizagem</a:t>
            </a:r>
            <a:r>
              <a:rPr lang="en-US" sz="1800" b="1" dirty="0">
                <a:solidFill>
                  <a:srgbClr val="0D7D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&amp; </a:t>
            </a:r>
            <a:r>
              <a:rPr lang="en-US" sz="1800" b="1" dirty="0" err="1">
                <a:solidFill>
                  <a:srgbClr val="0D7D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educação</a:t>
            </a:r>
            <a:endParaRPr sz="1800" b="1" dirty="0">
              <a:solidFill>
                <a:srgbClr val="0D7D3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4998791" y="6097505"/>
            <a:ext cx="310854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12AA5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Projectos</a:t>
            </a:r>
            <a:r>
              <a:rPr lang="en-US" sz="1800" b="1" dirty="0">
                <a:solidFill>
                  <a:srgbClr val="12AA5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800" b="1" dirty="0" err="1">
                <a:solidFill>
                  <a:srgbClr val="12AA5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comunitários</a:t>
            </a:r>
            <a:endParaRPr dirty="0"/>
          </a:p>
        </p:txBody>
      </p:sp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4586" b="24585"/>
          <a:stretch/>
        </p:blipFill>
        <p:spPr>
          <a:xfrm>
            <a:off x="0" y="0"/>
            <a:ext cx="12192000" cy="413543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180" name="Google Shape;180;p5"/>
          <p:cNvSpPr/>
          <p:nvPr/>
        </p:nvSpPr>
        <p:spPr>
          <a:xfrm>
            <a:off x="5680836" y="4741391"/>
            <a:ext cx="5882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Documentário: “Uma Verdade Inconveniente”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https://www.youtube.com/watch?v=CH-qO9RRchc</a:t>
            </a:r>
            <a:r>
              <a:rPr lang="en-US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783648" y="3429000"/>
            <a:ext cx="4402036" cy="2841674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635193" y="3862433"/>
            <a:ext cx="4698945" cy="175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Workshop </a:t>
            </a:r>
            <a:r>
              <a:rPr lang="en-US" sz="3600" b="1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ambiental</a:t>
            </a:r>
            <a:r>
              <a:rPr lang="en-US" sz="36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intergeracional</a:t>
            </a:r>
            <a:endParaRPr sz="36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0" y="6521832"/>
            <a:ext cx="12192000" cy="3361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4" name="Google Shape;18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7432" y="2666765"/>
            <a:ext cx="123190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481263" y="1150100"/>
            <a:ext cx="6017778" cy="2094234"/>
            <a:chOff x="481263" y="1150100"/>
            <a:chExt cx="6017778" cy="2094234"/>
          </a:xfrm>
        </p:grpSpPr>
        <p:sp>
          <p:nvSpPr>
            <p:cNvPr id="190" name="Google Shape;190;p6"/>
            <p:cNvSpPr/>
            <p:nvPr/>
          </p:nvSpPr>
          <p:spPr>
            <a:xfrm>
              <a:off x="481263" y="1150100"/>
              <a:ext cx="5695907" cy="175432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803134" y="1490008"/>
              <a:ext cx="5695907" cy="1754326"/>
            </a:xfrm>
            <a:prstGeom prst="rect">
              <a:avLst/>
            </a:prstGeom>
            <a:solidFill>
              <a:srgbClr val="65BA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92" name="Google Shape;192;p6"/>
          <p:cNvSpPr/>
          <p:nvPr/>
        </p:nvSpPr>
        <p:spPr>
          <a:xfrm>
            <a:off x="1206878" y="1961730"/>
            <a:ext cx="497029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Tempo de </a:t>
            </a:r>
            <a:r>
              <a:rPr lang="en-US" sz="3600" b="1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Reflexão</a:t>
            </a:r>
            <a:endParaRPr sz="6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629549" y="3613667"/>
            <a:ext cx="6346908" cy="2751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SemiBold"/>
              <a:buAutoNum type="arabicPeriod"/>
            </a:pPr>
            <a:r>
              <a:rPr lang="pt-PT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Algo que aprendeu sobre a colaboração entre gerações.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SemiBold"/>
              <a:buAutoNum type="arabicPeriod"/>
            </a:pPr>
            <a:r>
              <a:rPr lang="pt-PT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Como é que se relaciona pessoalmente com esta questão? 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SemiBold"/>
              <a:buAutoNum type="arabicPeriod"/>
            </a:pPr>
            <a:r>
              <a:rPr lang="pt-PT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Um passo que irá dar/seguir para a mudança ambiental através da colaboração </a:t>
            </a:r>
            <a:r>
              <a:rPr lang="pt-PT" sz="18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intergeracional</a:t>
            </a:r>
            <a:r>
              <a:rPr lang="pt-PT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SemiBold"/>
              <a:buAutoNum type="arabicPeriod"/>
            </a:pPr>
            <a:r>
              <a:rPr lang="pt-PT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 mudanças ambientais gostava de ver nos próximos anos.</a:t>
            </a:r>
          </a:p>
        </p:txBody>
      </p:sp>
      <p:pic>
        <p:nvPicPr>
          <p:cNvPr id="194" name="Google Shape;19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7000" y="5933521"/>
            <a:ext cx="889000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6"/>
          <p:cNvSpPr/>
          <p:nvPr/>
        </p:nvSpPr>
        <p:spPr>
          <a:xfrm>
            <a:off x="7296539" y="494522"/>
            <a:ext cx="4581330" cy="58834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6" name="Google Shape;196;p6"/>
          <p:cNvCxnSpPr>
            <a:stCxn id="195" idx="0"/>
            <a:endCxn id="195" idx="2"/>
          </p:cNvCxnSpPr>
          <p:nvPr/>
        </p:nvCxnSpPr>
        <p:spPr>
          <a:xfrm>
            <a:off x="9587204" y="494522"/>
            <a:ext cx="0" cy="5883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6"/>
          <p:cNvCxnSpPr>
            <a:cxnSpLocks/>
            <a:stCxn id="195" idx="1"/>
            <a:endCxn id="195" idx="3"/>
          </p:cNvCxnSpPr>
          <p:nvPr/>
        </p:nvCxnSpPr>
        <p:spPr>
          <a:xfrm>
            <a:off x="7296539" y="3436272"/>
            <a:ext cx="458133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6"/>
          <p:cNvSpPr/>
          <p:nvPr/>
        </p:nvSpPr>
        <p:spPr>
          <a:xfrm>
            <a:off x="7699580" y="2968095"/>
            <a:ext cx="3858207" cy="936352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Papel</a:t>
            </a:r>
            <a:r>
              <a:rPr lang="en-US" sz="25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em</a:t>
            </a:r>
            <a:r>
              <a:rPr lang="en-US" sz="25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4</a:t>
            </a:r>
            <a:endParaRPr sz="25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7" descr="Immagine che contiene interni, parete, tavolo, portatile&#10;&#10;Descrizione generata automaticamen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4561" b="24561"/>
          <a:stretch/>
        </p:blipFill>
        <p:spPr>
          <a:xfrm>
            <a:off x="0" y="0"/>
            <a:ext cx="12192000" cy="413543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04" name="Google Shape;204;p7"/>
          <p:cNvSpPr/>
          <p:nvPr/>
        </p:nvSpPr>
        <p:spPr>
          <a:xfrm>
            <a:off x="5315072" y="4295307"/>
            <a:ext cx="659254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i="0" dirty="0">
                <a:solidFill>
                  <a:srgbClr val="374151"/>
                </a:solidFill>
                <a:latin typeface="Montserrat"/>
                <a:ea typeface="Montserrat"/>
                <a:cs typeface="Montserrat"/>
                <a:sym typeface="Montserrat"/>
              </a:rPr>
              <a:t>As práticas inclusivas </a:t>
            </a:r>
            <a:r>
              <a:rPr lang="pt-PT" sz="2000" i="0" dirty="0" err="1">
                <a:solidFill>
                  <a:srgbClr val="374151"/>
                </a:solidFill>
                <a:latin typeface="Montserrat"/>
                <a:ea typeface="Montserrat"/>
                <a:cs typeface="Montserrat"/>
                <a:sym typeface="Montserrat"/>
              </a:rPr>
              <a:t>intergeracionais</a:t>
            </a:r>
            <a:r>
              <a:rPr lang="pt-PT" sz="2000" i="0" dirty="0">
                <a:solidFill>
                  <a:srgbClr val="374151"/>
                </a:solidFill>
                <a:latin typeface="Montserrat"/>
                <a:ea typeface="Montserrat"/>
                <a:cs typeface="Montserrat"/>
                <a:sym typeface="Montserrat"/>
              </a:rPr>
              <a:t> na educação ambiental envolvem a criação de oportunidades para que pessoas de diferentes idades colaborem, partilhem conhecimentos e trabalhem em conjunto para encontrar soluções sustentáveis. </a:t>
            </a:r>
            <a:endParaRPr sz="2000" dirty="0">
              <a:solidFill>
                <a:srgbClr val="3741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628650" y="3392585"/>
            <a:ext cx="4402036" cy="2841674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651067" y="3851307"/>
            <a:ext cx="454096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Estratégias</a:t>
            </a:r>
            <a:r>
              <a:rPr lang="en-US" sz="36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Inclusivas</a:t>
            </a:r>
            <a:r>
              <a:rPr lang="en-US" sz="36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de </a:t>
            </a:r>
            <a:r>
              <a:rPr lang="en-US" sz="3600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Participação</a:t>
            </a:r>
            <a:endParaRPr sz="36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0" y="6521832"/>
            <a:ext cx="12192000" cy="3361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8" name="Google Shape;20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7432" y="2666765"/>
            <a:ext cx="123190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809" b="780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14" name="Google Shape;214;p8"/>
          <p:cNvSpPr/>
          <p:nvPr/>
        </p:nvSpPr>
        <p:spPr>
          <a:xfrm>
            <a:off x="651237" y="2824540"/>
            <a:ext cx="10889524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65BA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LUTA CONTRA OS ESTEREÓTIPOS</a:t>
            </a:r>
            <a:endParaRPr sz="1100" dirty="0">
              <a:solidFill>
                <a:srgbClr val="65BAA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3572060" y="4948158"/>
            <a:ext cx="539495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65BAAF"/>
                </a:solidFill>
                <a:latin typeface="Open Sans"/>
                <a:ea typeface="Open Sans"/>
                <a:cs typeface="Open Sans"/>
                <a:sym typeface="Open Sans"/>
              </a:rPr>
              <a:t>do </a:t>
            </a:r>
            <a:r>
              <a:rPr lang="en-US" sz="3200" dirty="0" err="1">
                <a:solidFill>
                  <a:srgbClr val="65BAAF"/>
                </a:solidFill>
                <a:latin typeface="Open Sans"/>
                <a:ea typeface="Open Sans"/>
                <a:cs typeface="Open Sans"/>
                <a:sym typeface="Open Sans"/>
              </a:rPr>
              <a:t>preconceito</a:t>
            </a:r>
            <a:r>
              <a:rPr lang="en-US" sz="3200" dirty="0">
                <a:solidFill>
                  <a:srgbClr val="65BAA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200" dirty="0" err="1">
                <a:solidFill>
                  <a:srgbClr val="65BAAF"/>
                </a:solidFill>
                <a:latin typeface="Open Sans"/>
                <a:ea typeface="Open Sans"/>
                <a:cs typeface="Open Sans"/>
                <a:sym typeface="Open Sans"/>
              </a:rPr>
              <a:t>idade</a:t>
            </a:r>
            <a:endParaRPr sz="3200" dirty="0">
              <a:solidFill>
                <a:srgbClr val="65BAA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8967019" y="0"/>
            <a:ext cx="3224981" cy="2000865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Atividade</a:t>
            </a:r>
            <a:endParaRPr sz="18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Office Theme">
  <a:themeElements>
    <a:clrScheme name="Green Yello">
      <a:dk1>
        <a:srgbClr val="000000"/>
      </a:dk1>
      <a:lt1>
        <a:srgbClr val="FFFFFF"/>
      </a:lt1>
      <a:dk2>
        <a:srgbClr val="3F3F3F"/>
      </a:dk2>
      <a:lt2>
        <a:srgbClr val="E2DFCC"/>
      </a:lt2>
      <a:accent1>
        <a:srgbClr val="029777"/>
      </a:accent1>
      <a:accent2>
        <a:srgbClr val="539F38"/>
      </a:accent2>
      <a:accent3>
        <a:srgbClr val="8AB933"/>
      </a:accent3>
      <a:accent4>
        <a:srgbClr val="BDCC45"/>
      </a:accent4>
      <a:accent5>
        <a:srgbClr val="FFC000"/>
      </a:accent5>
      <a:accent6>
        <a:srgbClr val="F9A535"/>
      </a:accent6>
      <a:hlink>
        <a:srgbClr val="51C3F9"/>
      </a:hlink>
      <a:folHlink>
        <a:srgbClr val="056E9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559</Words>
  <Application>Microsoft Office PowerPoint</Application>
  <PresentationFormat>Ecrã Panorâmico</PresentationFormat>
  <Paragraphs>50</Paragraphs>
  <Slides>11</Slides>
  <Notes>11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7" baseType="lpstr">
      <vt:lpstr>Open Sans</vt:lpstr>
      <vt:lpstr>Montserrat SemiBold</vt:lpstr>
      <vt:lpstr>Arial</vt:lpstr>
      <vt:lpstr>Montserrat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Alqibtiyah Winda</dc:creator>
  <cp:lastModifiedBy>Elisa Klein-Peters - Proportional Message</cp:lastModifiedBy>
  <cp:revision>12</cp:revision>
  <dcterms:created xsi:type="dcterms:W3CDTF">2021-01-21T08:02:45Z</dcterms:created>
  <dcterms:modified xsi:type="dcterms:W3CDTF">2024-03-25T10:50:42Z</dcterms:modified>
</cp:coreProperties>
</file>