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embeddedFontLst>
    <p:embeddedFont>
      <p:font typeface="Montserrat SemiBold" panose="00000700000000000000" pitchFamily="2" charset="0"/>
      <p:regular r:id="rId15"/>
      <p:bold r:id="rId16"/>
      <p:italic r:id="rId17"/>
      <p:boldItalic r:id="rId18"/>
    </p:embeddedFont>
    <p:embeddedFont>
      <p:font typeface="Open Sans" panose="020B0606030504020204" pitchFamily="3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5" roundtripDataSignature="AMtx7mgpvbjFDWIi+h7G5y9WDsqmN6K1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06" name="Google Shape;106;p2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07" name="Google Shape;107;p2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10" name="Google Shape;110;p2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66" name="Google Shape;66;p22"/>
          <p:cNvSpPr>
            <a:spLocks noGrp="1"/>
          </p:cNvSpPr>
          <p:nvPr>
            <p:ph type="pic" idx="2"/>
          </p:nvPr>
        </p:nvSpPr>
        <p:spPr>
          <a:xfrm>
            <a:off x="4718051" y="3429000"/>
            <a:ext cx="2504384" cy="3429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67" name="Google Shape;67;p22"/>
          <p:cNvSpPr>
            <a:spLocks noGrp="1"/>
          </p:cNvSpPr>
          <p:nvPr>
            <p:ph type="pic" idx="3"/>
          </p:nvPr>
        </p:nvSpPr>
        <p:spPr>
          <a:xfrm>
            <a:off x="7222435" y="2001078"/>
            <a:ext cx="2504384" cy="4856922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68" name="Google Shape;68;p22"/>
          <p:cNvSpPr>
            <a:spLocks noGrp="1"/>
          </p:cNvSpPr>
          <p:nvPr>
            <p:ph type="pic" idx="4"/>
          </p:nvPr>
        </p:nvSpPr>
        <p:spPr>
          <a:xfrm>
            <a:off x="9727097" y="0"/>
            <a:ext cx="2464904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73" name="Google Shape;73;p23"/>
          <p:cNvSpPr>
            <a:spLocks noGrp="1"/>
          </p:cNvSpPr>
          <p:nvPr>
            <p:ph type="pic" idx="2"/>
          </p:nvPr>
        </p:nvSpPr>
        <p:spPr>
          <a:xfrm>
            <a:off x="1752600" y="0"/>
            <a:ext cx="27813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74" name="Google Shape;74;p23"/>
          <p:cNvSpPr>
            <a:spLocks noGrp="1"/>
          </p:cNvSpPr>
          <p:nvPr>
            <p:ph type="pic" idx="3"/>
          </p:nvPr>
        </p:nvSpPr>
        <p:spPr>
          <a:xfrm>
            <a:off x="4667250" y="2438400"/>
            <a:ext cx="2819400" cy="44196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75" name="Google Shape;75;p23"/>
          <p:cNvSpPr>
            <a:spLocks noGrp="1"/>
          </p:cNvSpPr>
          <p:nvPr>
            <p:ph type="pic" idx="4"/>
          </p:nvPr>
        </p:nvSpPr>
        <p:spPr>
          <a:xfrm>
            <a:off x="7620000" y="2438400"/>
            <a:ext cx="4572000" cy="30099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80" name="Google Shape;80;p24"/>
          <p:cNvSpPr>
            <a:spLocks noGrp="1"/>
          </p:cNvSpPr>
          <p:nvPr>
            <p:ph type="pic" idx="2"/>
          </p:nvPr>
        </p:nvSpPr>
        <p:spPr>
          <a:xfrm>
            <a:off x="6096000" y="387348"/>
            <a:ext cx="2157996" cy="18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81" name="Google Shape;81;p24"/>
          <p:cNvSpPr>
            <a:spLocks noGrp="1"/>
          </p:cNvSpPr>
          <p:nvPr>
            <p:ph type="pic" idx="3"/>
          </p:nvPr>
        </p:nvSpPr>
        <p:spPr>
          <a:xfrm>
            <a:off x="6096000" y="2444749"/>
            <a:ext cx="2157996" cy="18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82" name="Google Shape;82;p24"/>
          <p:cNvSpPr>
            <a:spLocks noGrp="1"/>
          </p:cNvSpPr>
          <p:nvPr>
            <p:ph type="pic" idx="4"/>
          </p:nvPr>
        </p:nvSpPr>
        <p:spPr>
          <a:xfrm>
            <a:off x="6096000" y="4502150"/>
            <a:ext cx="2157996" cy="18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87" name="Google Shape;87;p25"/>
          <p:cNvSpPr>
            <a:spLocks noGrp="1"/>
          </p:cNvSpPr>
          <p:nvPr>
            <p:ph type="pic" idx="2"/>
          </p:nvPr>
        </p:nvSpPr>
        <p:spPr>
          <a:xfrm>
            <a:off x="6391000" y="1504925"/>
            <a:ext cx="4899585" cy="294298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92" name="Google Shape;92;p26"/>
          <p:cNvSpPr>
            <a:spLocks noGrp="1"/>
          </p:cNvSpPr>
          <p:nvPr>
            <p:ph type="pic" idx="2"/>
          </p:nvPr>
        </p:nvSpPr>
        <p:spPr>
          <a:xfrm>
            <a:off x="0" y="3415180"/>
            <a:ext cx="6086474" cy="344281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3" name="Google Shape;93;p26"/>
          <p:cNvSpPr>
            <a:spLocks noGrp="1"/>
          </p:cNvSpPr>
          <p:nvPr>
            <p:ph type="pic" idx="3"/>
          </p:nvPr>
        </p:nvSpPr>
        <p:spPr>
          <a:xfrm>
            <a:off x="6096000" y="-27639"/>
            <a:ext cx="6086474" cy="344281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98" name="Google Shape;98;p27"/>
          <p:cNvSpPr>
            <a:spLocks noGrp="1"/>
          </p:cNvSpPr>
          <p:nvPr>
            <p:ph type="pic" idx="2"/>
          </p:nvPr>
        </p:nvSpPr>
        <p:spPr>
          <a:xfrm>
            <a:off x="1975683" y="512339"/>
            <a:ext cx="2675061" cy="5734862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06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17" name="Google Shape;17;p1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4135438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22" name="Google Shape;22;p15"/>
          <p:cNvSpPr>
            <a:spLocks noGrp="1"/>
          </p:cNvSpPr>
          <p:nvPr>
            <p:ph type="pic" idx="2"/>
          </p:nvPr>
        </p:nvSpPr>
        <p:spPr>
          <a:xfrm>
            <a:off x="1041400" y="548394"/>
            <a:ext cx="5054600" cy="580795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27" name="Google Shape;27;p16"/>
          <p:cNvSpPr>
            <a:spLocks noGrp="1"/>
          </p:cNvSpPr>
          <p:nvPr>
            <p:ph type="pic" idx="2"/>
          </p:nvPr>
        </p:nvSpPr>
        <p:spPr>
          <a:xfrm>
            <a:off x="8972550" y="0"/>
            <a:ext cx="321945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8" name="Google Shape;28;p16"/>
          <p:cNvSpPr>
            <a:spLocks noGrp="1"/>
          </p:cNvSpPr>
          <p:nvPr>
            <p:ph type="pic" idx="3"/>
          </p:nvPr>
        </p:nvSpPr>
        <p:spPr>
          <a:xfrm>
            <a:off x="5715000" y="0"/>
            <a:ext cx="3257550" cy="3429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9" name="Google Shape;29;p16"/>
          <p:cNvSpPr>
            <a:spLocks noGrp="1"/>
          </p:cNvSpPr>
          <p:nvPr>
            <p:ph type="pic" idx="4"/>
          </p:nvPr>
        </p:nvSpPr>
        <p:spPr>
          <a:xfrm>
            <a:off x="5715000" y="3429000"/>
            <a:ext cx="3257550" cy="3429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34" name="Google Shape;34;p17"/>
          <p:cNvSpPr>
            <a:spLocks noGrp="1"/>
          </p:cNvSpPr>
          <p:nvPr>
            <p:ph type="pic" idx="2"/>
          </p:nvPr>
        </p:nvSpPr>
        <p:spPr>
          <a:xfrm>
            <a:off x="377825" y="550863"/>
            <a:ext cx="2133600" cy="580548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5" name="Google Shape;35;p17"/>
          <p:cNvSpPr>
            <a:spLocks noGrp="1"/>
          </p:cNvSpPr>
          <p:nvPr>
            <p:ph type="pic" idx="3"/>
          </p:nvPr>
        </p:nvSpPr>
        <p:spPr>
          <a:xfrm>
            <a:off x="3200853" y="550863"/>
            <a:ext cx="2133600" cy="580548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40" name="Google Shape;40;p18"/>
          <p:cNvSpPr>
            <a:spLocks noGrp="1"/>
          </p:cNvSpPr>
          <p:nvPr>
            <p:ph type="pic" idx="2"/>
          </p:nvPr>
        </p:nvSpPr>
        <p:spPr>
          <a:xfrm>
            <a:off x="4497974" y="2035400"/>
            <a:ext cx="3196053" cy="3117399"/>
          </a:xfrm>
          <a:prstGeom prst="diamond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41" name="Google Shape;41;p18"/>
          <p:cNvSpPr>
            <a:spLocks noGrp="1"/>
          </p:cNvSpPr>
          <p:nvPr>
            <p:ph type="pic" idx="3"/>
          </p:nvPr>
        </p:nvSpPr>
        <p:spPr>
          <a:xfrm>
            <a:off x="975354" y="2035400"/>
            <a:ext cx="3196053" cy="3117399"/>
          </a:xfrm>
          <a:prstGeom prst="diamond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42" name="Google Shape;42;p18"/>
          <p:cNvSpPr>
            <a:spLocks noGrp="1"/>
          </p:cNvSpPr>
          <p:nvPr>
            <p:ph type="pic" idx="4"/>
          </p:nvPr>
        </p:nvSpPr>
        <p:spPr>
          <a:xfrm>
            <a:off x="8020593" y="2035400"/>
            <a:ext cx="3196053" cy="3117399"/>
          </a:xfrm>
          <a:prstGeom prst="diamond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47" name="Google Shape;47;p19"/>
          <p:cNvSpPr>
            <a:spLocks noGrp="1"/>
          </p:cNvSpPr>
          <p:nvPr>
            <p:ph type="pic" idx="2"/>
          </p:nvPr>
        </p:nvSpPr>
        <p:spPr>
          <a:xfrm>
            <a:off x="0" y="0"/>
            <a:ext cx="464185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48" name="Google Shape;48;p19"/>
          <p:cNvSpPr>
            <a:spLocks noGrp="1"/>
          </p:cNvSpPr>
          <p:nvPr>
            <p:ph type="pic" idx="3"/>
          </p:nvPr>
        </p:nvSpPr>
        <p:spPr>
          <a:xfrm>
            <a:off x="4335458" y="411956"/>
            <a:ext cx="1760542" cy="172402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49" name="Google Shape;49;p19"/>
          <p:cNvSpPr>
            <a:spLocks noGrp="1"/>
          </p:cNvSpPr>
          <p:nvPr>
            <p:ph type="pic" idx="4"/>
          </p:nvPr>
        </p:nvSpPr>
        <p:spPr>
          <a:xfrm>
            <a:off x="4335458" y="2566987"/>
            <a:ext cx="1760542" cy="172402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50" name="Google Shape;50;p19"/>
          <p:cNvSpPr>
            <a:spLocks noGrp="1"/>
          </p:cNvSpPr>
          <p:nvPr>
            <p:ph type="pic" idx="5"/>
          </p:nvPr>
        </p:nvSpPr>
        <p:spPr>
          <a:xfrm>
            <a:off x="4335458" y="4782343"/>
            <a:ext cx="1760542" cy="172402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59" name="Google Shape;59;p21"/>
          <p:cNvSpPr>
            <a:spLocks noGrp="1"/>
          </p:cNvSpPr>
          <p:nvPr>
            <p:ph type="pic" idx="2"/>
          </p:nvPr>
        </p:nvSpPr>
        <p:spPr>
          <a:xfrm>
            <a:off x="1089497" y="2093273"/>
            <a:ext cx="2755900" cy="269786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60" name="Google Shape;60;p21"/>
          <p:cNvSpPr>
            <a:spLocks noGrp="1"/>
          </p:cNvSpPr>
          <p:nvPr>
            <p:ph type="pic" idx="3"/>
          </p:nvPr>
        </p:nvSpPr>
        <p:spPr>
          <a:xfrm>
            <a:off x="4718050" y="2093273"/>
            <a:ext cx="2755900" cy="269786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61" name="Google Shape;61;p21"/>
          <p:cNvSpPr>
            <a:spLocks noGrp="1"/>
          </p:cNvSpPr>
          <p:nvPr>
            <p:ph type="pic" idx="4"/>
          </p:nvPr>
        </p:nvSpPr>
        <p:spPr>
          <a:xfrm>
            <a:off x="8346603" y="2093273"/>
            <a:ext cx="2755900" cy="269786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 SemiBold"/>
              <a:buNone/>
              <a:defRPr sz="44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6.pn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6.png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ewg.org/foodscores/" TargetMode="External"/><Relationship Id="rId5" Type="http://schemas.openxmlformats.org/officeDocument/2006/relationships/hyperlink" Target="https://twitter.com/GretaThunberg" TargetMode="External"/><Relationship Id="rId4" Type="http://schemas.openxmlformats.org/officeDocument/2006/relationships/hyperlink" Target="https://theoceancleanup.com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" descr="A picture containing sky, flower, plant, orange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1875" b="2187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grpSp>
        <p:nvGrpSpPr>
          <p:cNvPr id="104" name="Google Shape;104;p1"/>
          <p:cNvGrpSpPr/>
          <p:nvPr/>
        </p:nvGrpSpPr>
        <p:grpSpPr>
          <a:xfrm>
            <a:off x="642956" y="329616"/>
            <a:ext cx="1133363" cy="1089425"/>
            <a:chOff x="642956" y="329616"/>
            <a:chExt cx="1133363" cy="1089425"/>
          </a:xfrm>
        </p:grpSpPr>
        <p:sp>
          <p:nvSpPr>
            <p:cNvPr id="105" name="Google Shape;105;p1"/>
            <p:cNvSpPr/>
            <p:nvPr/>
          </p:nvSpPr>
          <p:spPr>
            <a:xfrm>
              <a:off x="642956" y="329616"/>
              <a:ext cx="893082" cy="89988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883237" y="519156"/>
              <a:ext cx="893082" cy="899885"/>
            </a:xfrm>
            <a:prstGeom prst="rect">
              <a:avLst/>
            </a:prstGeom>
            <a:solidFill>
              <a:srgbClr val="B5DB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107" name="Google Shape;10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16549" y="4009089"/>
            <a:ext cx="727698" cy="69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69447" y="4009089"/>
            <a:ext cx="727698" cy="71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" descr="Immagine che contiene testo, segnale, esterni&#10;&#10;Descrizione generata automa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65269" y="4009089"/>
            <a:ext cx="697690" cy="69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" descr="Immagine che contiene edificio, davanzale&#10;&#10;Descrizione generata automa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98133" y="4018664"/>
            <a:ext cx="727698" cy="71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07341" y="4009089"/>
            <a:ext cx="727698" cy="72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951031" y="4009089"/>
            <a:ext cx="727698" cy="72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103929" y="4009089"/>
            <a:ext cx="727698" cy="72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" descr="Immagine che contiene testo, arma&#10;&#10;Descrizione generata automaticament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511550" y="833919"/>
            <a:ext cx="5168900" cy="27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42956" y="6009558"/>
            <a:ext cx="2368046" cy="4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3;p1">
            <a:extLst>
              <a:ext uri="{FF2B5EF4-FFF2-40B4-BE49-F238E27FC236}">
                <a16:creationId xmlns:a16="http://schemas.microsoft.com/office/drawing/2014/main" id="{CB331225-C0CD-0339-3793-29357DFB20C5}"/>
              </a:ext>
            </a:extLst>
          </p:cNvPr>
          <p:cNvSpPr txBox="1"/>
          <p:nvPr/>
        </p:nvSpPr>
        <p:spPr>
          <a:xfrm>
            <a:off x="3200294" y="6009558"/>
            <a:ext cx="739543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pt-PT" sz="1000" dirty="0">
                <a:solidFill>
                  <a:srgbClr val="05303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</a:rPr>
              <a:t>Financiado pela União Europeia. No entanto, os pontos de vista e opiniões expressos são da exclusiva responsabilidade do(s) autor(</a:t>
            </a:r>
            <a:r>
              <a:rPr lang="pt-PT" sz="1000" dirty="0" err="1">
                <a:solidFill>
                  <a:srgbClr val="05303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</a:rPr>
              <a:t>es</a:t>
            </a:r>
            <a:r>
              <a:rPr lang="pt-PT" sz="1000" dirty="0">
                <a:solidFill>
                  <a:srgbClr val="05303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</a:rPr>
              <a:t>) e não </a:t>
            </a:r>
            <a:r>
              <a:rPr lang="pt-PT" sz="1000" dirty="0" err="1">
                <a:solidFill>
                  <a:srgbClr val="05303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</a:rPr>
              <a:t>reflectem</a:t>
            </a:r>
            <a:r>
              <a:rPr lang="pt-PT" sz="1000" dirty="0">
                <a:solidFill>
                  <a:srgbClr val="05303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</a:rPr>
              <a:t> necessariamente os da União Europeia ou da Agência de Execução relativa à Educação, ao Audiovisual e à Cultura (EACEA). Nem a União Europeia nem a EACEA podem ser responsabilizadas pelas mesmas.</a:t>
            </a:r>
            <a:endParaRPr lang="pt-PT" sz="10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51" b="752"/>
          <a:stretch/>
        </p:blipFill>
        <p:spPr>
          <a:xfrm>
            <a:off x="0" y="0"/>
            <a:ext cx="464185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215" name="Google Shape;215;p9"/>
          <p:cNvSpPr/>
          <p:nvPr/>
        </p:nvSpPr>
        <p:spPr>
          <a:xfrm>
            <a:off x="6586308" y="899524"/>
            <a:ext cx="4781999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2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 participação ambiental online é uma </a:t>
            </a:r>
            <a:r>
              <a:rPr lang="pt-PT" sz="22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ferramenta poderosa </a:t>
            </a:r>
            <a:r>
              <a:rPr lang="pt-PT" sz="22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para os idosos contribuírem para a sustentabilidade e terem um impacto positivo no mundo. Através das suas perspetivas e conhecimentos únicos, podem </a:t>
            </a:r>
            <a:r>
              <a:rPr lang="pt-PT" sz="22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inspirar outros a adotarem práticas ecológicas </a:t>
            </a:r>
            <a:r>
              <a:rPr lang="pt-PT" sz="22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 a promoverem causas ambientais. </a:t>
            </a:r>
            <a:endParaRPr sz="22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16" name="Google Shape;216;p9"/>
          <p:cNvGrpSpPr/>
          <p:nvPr/>
        </p:nvGrpSpPr>
        <p:grpSpPr>
          <a:xfrm>
            <a:off x="10551893" y="5416943"/>
            <a:ext cx="1133363" cy="1089425"/>
            <a:chOff x="642956" y="329616"/>
            <a:chExt cx="1133363" cy="1089425"/>
          </a:xfrm>
        </p:grpSpPr>
        <p:sp>
          <p:nvSpPr>
            <p:cNvPr id="217" name="Google Shape;217;p9"/>
            <p:cNvSpPr/>
            <p:nvPr/>
          </p:nvSpPr>
          <p:spPr>
            <a:xfrm>
              <a:off x="642956" y="329616"/>
              <a:ext cx="893082" cy="89988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883237" y="519156"/>
              <a:ext cx="893082" cy="899885"/>
            </a:xfrm>
            <a:prstGeom prst="rect">
              <a:avLst/>
            </a:prstGeom>
            <a:solidFill>
              <a:srgbClr val="65BA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19" name="Google Shape;219;p9"/>
          <p:cNvSpPr/>
          <p:nvPr/>
        </p:nvSpPr>
        <p:spPr>
          <a:xfrm>
            <a:off x="4142594" y="648613"/>
            <a:ext cx="1760542" cy="1724025"/>
          </a:xfrm>
          <a:prstGeom prst="rect">
            <a:avLst/>
          </a:prstGeom>
          <a:solidFill>
            <a:srgbClr val="65BA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0" name="Google Shape;220;p9"/>
          <p:cNvSpPr/>
          <p:nvPr/>
        </p:nvSpPr>
        <p:spPr>
          <a:xfrm>
            <a:off x="4142594" y="2775828"/>
            <a:ext cx="1760542" cy="1724025"/>
          </a:xfrm>
          <a:prstGeom prst="rect">
            <a:avLst/>
          </a:prstGeom>
          <a:solidFill>
            <a:srgbClr val="B5DBD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1" name="Google Shape;221;p9"/>
          <p:cNvSpPr/>
          <p:nvPr/>
        </p:nvSpPr>
        <p:spPr>
          <a:xfrm>
            <a:off x="4142594" y="4962312"/>
            <a:ext cx="1760542" cy="17240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2" name="Google Shape;222;p9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t="17330" b="17330"/>
          <a:stretch/>
        </p:blipFill>
        <p:spPr>
          <a:xfrm>
            <a:off x="4335458" y="411956"/>
            <a:ext cx="1760542" cy="172402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pic>
        <p:nvPicPr>
          <p:cNvPr id="223" name="Google Shape;223;p9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t="17358" b="17357"/>
          <a:stretch/>
        </p:blipFill>
        <p:spPr>
          <a:xfrm>
            <a:off x="4335458" y="2566987"/>
            <a:ext cx="1760542" cy="172402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pic>
        <p:nvPicPr>
          <p:cNvPr id="224" name="Google Shape;224;p9"/>
          <p:cNvPicPr preferRelativeResize="0">
            <a:picLocks noGrp="1"/>
          </p:cNvPicPr>
          <p:nvPr>
            <p:ph type="pic" idx="5"/>
          </p:nvPr>
        </p:nvPicPr>
        <p:blipFill rotWithShape="1">
          <a:blip r:embed="rId6">
            <a:alphaModFix/>
          </a:blip>
          <a:srcRect l="21279" r="21279"/>
          <a:stretch/>
        </p:blipFill>
        <p:spPr>
          <a:xfrm>
            <a:off x="4335458" y="4782343"/>
            <a:ext cx="1760542" cy="172402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10"/>
          <p:cNvGrpSpPr/>
          <p:nvPr/>
        </p:nvGrpSpPr>
        <p:grpSpPr>
          <a:xfrm>
            <a:off x="481263" y="1150100"/>
            <a:ext cx="6017778" cy="2094234"/>
            <a:chOff x="481263" y="1150100"/>
            <a:chExt cx="6017778" cy="2094234"/>
          </a:xfrm>
        </p:grpSpPr>
        <p:sp>
          <p:nvSpPr>
            <p:cNvPr id="230" name="Google Shape;230;p10"/>
            <p:cNvSpPr/>
            <p:nvPr/>
          </p:nvSpPr>
          <p:spPr>
            <a:xfrm>
              <a:off x="481263" y="1150100"/>
              <a:ext cx="5695907" cy="175432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1" name="Google Shape;231;p10"/>
            <p:cNvSpPr/>
            <p:nvPr/>
          </p:nvSpPr>
          <p:spPr>
            <a:xfrm>
              <a:off x="803134" y="1490008"/>
              <a:ext cx="5695907" cy="1754326"/>
            </a:xfrm>
            <a:prstGeom prst="rect">
              <a:avLst/>
            </a:prstGeom>
            <a:solidFill>
              <a:srgbClr val="65BA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32" name="Google Shape;232;p10"/>
          <p:cNvSpPr/>
          <p:nvPr/>
        </p:nvSpPr>
        <p:spPr>
          <a:xfrm>
            <a:off x="1133388" y="1714500"/>
            <a:ext cx="465025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600" b="1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Crie a sua melhor identidade digital</a:t>
            </a:r>
            <a:endParaRPr sz="600" b="1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33" name="Google Shape;233;p1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4792" r="14791"/>
          <a:stretch/>
        </p:blipFill>
        <p:spPr>
          <a:xfrm>
            <a:off x="8972550" y="0"/>
            <a:ext cx="321945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pic>
        <p:nvPicPr>
          <p:cNvPr id="234" name="Google Shape;234;p10"/>
          <p:cNvPicPr preferRelativeResize="0">
            <a:picLocks noGrp="1"/>
          </p:cNvPicPr>
          <p:nvPr>
            <p:ph type="pic" idx="4"/>
          </p:nvPr>
        </p:nvPicPr>
        <p:blipFill rotWithShape="1">
          <a:blip r:embed="rId4">
            <a:alphaModFix/>
          </a:blip>
          <a:srcRect l="23281" r="23281"/>
          <a:stretch/>
        </p:blipFill>
        <p:spPr>
          <a:xfrm>
            <a:off x="5715000" y="3429000"/>
            <a:ext cx="3257550" cy="3429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pic>
        <p:nvPicPr>
          <p:cNvPr id="235" name="Google Shape;235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48277" y="5444426"/>
            <a:ext cx="889000" cy="8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0"/>
          <p:cNvPicPr preferRelativeResize="0">
            <a:picLocks noGrp="1"/>
          </p:cNvPicPr>
          <p:nvPr>
            <p:ph type="pic" idx="3"/>
          </p:nvPr>
        </p:nvPicPr>
        <p:blipFill rotWithShape="1">
          <a:blip r:embed="rId6">
            <a:alphaModFix/>
          </a:blip>
          <a:srcRect l="20180" r="20179"/>
          <a:stretch/>
        </p:blipFill>
        <p:spPr>
          <a:xfrm>
            <a:off x="5715000" y="0"/>
            <a:ext cx="3257550" cy="3429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11" descr="A picture containing sky, flower, plant, orange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1875" b="2187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grpSp>
        <p:nvGrpSpPr>
          <p:cNvPr id="242" name="Google Shape;242;p11"/>
          <p:cNvGrpSpPr/>
          <p:nvPr/>
        </p:nvGrpSpPr>
        <p:grpSpPr>
          <a:xfrm>
            <a:off x="642956" y="329616"/>
            <a:ext cx="1133363" cy="1089425"/>
            <a:chOff x="642956" y="329616"/>
            <a:chExt cx="1133363" cy="1089425"/>
          </a:xfrm>
        </p:grpSpPr>
        <p:sp>
          <p:nvSpPr>
            <p:cNvPr id="243" name="Google Shape;243;p11"/>
            <p:cNvSpPr/>
            <p:nvPr/>
          </p:nvSpPr>
          <p:spPr>
            <a:xfrm>
              <a:off x="642956" y="329616"/>
              <a:ext cx="893082" cy="89988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883237" y="519156"/>
              <a:ext cx="893082" cy="899885"/>
            </a:xfrm>
            <a:prstGeom prst="rect">
              <a:avLst/>
            </a:prstGeom>
            <a:solidFill>
              <a:srgbClr val="B5DB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245" name="Google Shape;24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16549" y="4009089"/>
            <a:ext cx="727698" cy="69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69447" y="4009089"/>
            <a:ext cx="727698" cy="71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1" descr="Immagine che contiene testo, segnale, esterni&#10;&#10;Descrizione generata automa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65269" y="4009089"/>
            <a:ext cx="697690" cy="69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1" descr="Immagine che contiene edificio, davanzale&#10;&#10;Descrizione generata automa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98133" y="4018664"/>
            <a:ext cx="727698" cy="71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07341" y="4009089"/>
            <a:ext cx="727698" cy="72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951031" y="4009089"/>
            <a:ext cx="727698" cy="72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103929" y="4009089"/>
            <a:ext cx="727698" cy="72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1" descr="Immagine che contiene testo, arma&#10;&#10;Descrizione generata automaticament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511550" y="833919"/>
            <a:ext cx="5168900" cy="27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42956" y="6009558"/>
            <a:ext cx="2368046" cy="4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1"/>
          <p:cNvSpPr/>
          <p:nvPr/>
        </p:nvSpPr>
        <p:spPr>
          <a:xfrm>
            <a:off x="3681792" y="4893266"/>
            <a:ext cx="482841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B5DBD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Muito</a:t>
            </a:r>
            <a:r>
              <a:rPr lang="en-US" sz="3600" b="1" dirty="0">
                <a:solidFill>
                  <a:srgbClr val="B5DBD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3600" b="1" dirty="0" err="1">
                <a:solidFill>
                  <a:srgbClr val="B5DBD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Obrigada</a:t>
            </a:r>
            <a:r>
              <a:rPr lang="en-US" sz="3600" b="1" dirty="0">
                <a:solidFill>
                  <a:srgbClr val="B5DBD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! ☺</a:t>
            </a:r>
            <a:endParaRPr sz="600" b="1" dirty="0">
              <a:solidFill>
                <a:srgbClr val="B5DBD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" name="Google Shape;103;p1">
            <a:extLst>
              <a:ext uri="{FF2B5EF4-FFF2-40B4-BE49-F238E27FC236}">
                <a16:creationId xmlns:a16="http://schemas.microsoft.com/office/drawing/2014/main" id="{F4E6533E-E58D-7621-8BBB-0EE27791F904}"/>
              </a:ext>
            </a:extLst>
          </p:cNvPr>
          <p:cNvSpPr txBox="1"/>
          <p:nvPr/>
        </p:nvSpPr>
        <p:spPr>
          <a:xfrm>
            <a:off x="3200294" y="6009558"/>
            <a:ext cx="739543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pt-PT" sz="1000" dirty="0">
                <a:solidFill>
                  <a:srgbClr val="05303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</a:rPr>
              <a:t>Financiado pela União Europeia. No entanto, os pontos de vista e opiniões expressos são da exclusiva responsabilidade do(s) autor(</a:t>
            </a:r>
            <a:r>
              <a:rPr lang="pt-PT" sz="1000" dirty="0" err="1">
                <a:solidFill>
                  <a:srgbClr val="05303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</a:rPr>
              <a:t>es</a:t>
            </a:r>
            <a:r>
              <a:rPr lang="pt-PT" sz="1000" dirty="0">
                <a:solidFill>
                  <a:srgbClr val="05303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</a:rPr>
              <a:t>) e não </a:t>
            </a:r>
            <a:r>
              <a:rPr lang="pt-PT" sz="1000" dirty="0" err="1">
                <a:solidFill>
                  <a:srgbClr val="05303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</a:rPr>
              <a:t>reflectem</a:t>
            </a:r>
            <a:r>
              <a:rPr lang="pt-PT" sz="1000" dirty="0">
                <a:solidFill>
                  <a:srgbClr val="05303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</a:rPr>
              <a:t> necessariamente os da União Europeia ou da Agência de Execução relativa à Educação, ao Audiovisual e à Cultura (EACEA). Nem a União Europeia nem a EACEA podem ser responsabilizadas pelas mesmas.</a:t>
            </a:r>
            <a:endParaRPr lang="pt-PT" sz="10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"/>
          <p:cNvSpPr/>
          <p:nvPr/>
        </p:nvSpPr>
        <p:spPr>
          <a:xfrm>
            <a:off x="-81886" y="-72788"/>
            <a:ext cx="12192000" cy="6857999"/>
          </a:xfrm>
          <a:custGeom>
            <a:avLst/>
            <a:gdLst/>
            <a:ahLst/>
            <a:cxnLst/>
            <a:rect l="l" t="t" r="r" b="b"/>
            <a:pathLst>
              <a:path w="18288000" h="10286998" extrusionOk="0">
                <a:moveTo>
                  <a:pt x="0" y="0"/>
                </a:moveTo>
                <a:lnTo>
                  <a:pt x="18288000" y="0"/>
                </a:lnTo>
                <a:lnTo>
                  <a:pt x="18288000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85" b="-38883"/>
            </a:stretch>
          </a:blipFill>
          <a:ln>
            <a:noFill/>
          </a:ln>
        </p:spPr>
        <p:txBody>
          <a:bodyPr/>
          <a:lstStyle/>
          <a:p>
            <a:endParaRPr lang="pt-PT" sz="933"/>
          </a:p>
        </p:txBody>
      </p:sp>
      <p:sp>
        <p:nvSpPr>
          <p:cNvPr id="113" name="Google Shape;113;p2"/>
          <p:cNvSpPr/>
          <p:nvPr/>
        </p:nvSpPr>
        <p:spPr>
          <a:xfrm>
            <a:off x="642956" y="329616"/>
            <a:ext cx="1133381" cy="1089540"/>
          </a:xfrm>
          <a:custGeom>
            <a:avLst/>
            <a:gdLst/>
            <a:ahLst/>
            <a:cxnLst/>
            <a:rect l="l" t="t" r="r" b="b"/>
            <a:pathLst>
              <a:path w="1700071" h="1634310" extrusionOk="0">
                <a:moveTo>
                  <a:pt x="0" y="0"/>
                </a:moveTo>
                <a:lnTo>
                  <a:pt x="1700071" y="0"/>
                </a:lnTo>
                <a:lnTo>
                  <a:pt x="1700071" y="1634310"/>
                </a:lnTo>
                <a:lnTo>
                  <a:pt x="0" y="16343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t-PT" sz="933"/>
          </a:p>
        </p:txBody>
      </p:sp>
      <p:sp>
        <p:nvSpPr>
          <p:cNvPr id="114" name="Google Shape;114;p2"/>
          <p:cNvSpPr/>
          <p:nvPr/>
        </p:nvSpPr>
        <p:spPr>
          <a:xfrm>
            <a:off x="2216550" y="4009090"/>
            <a:ext cx="727698" cy="697691"/>
          </a:xfrm>
          <a:custGeom>
            <a:avLst/>
            <a:gdLst/>
            <a:ahLst/>
            <a:cxnLst/>
            <a:rect l="l" t="t" r="r" b="b"/>
            <a:pathLst>
              <a:path w="1091547" h="1046537" extrusionOk="0">
                <a:moveTo>
                  <a:pt x="0" y="0"/>
                </a:moveTo>
                <a:lnTo>
                  <a:pt x="1091546" y="0"/>
                </a:lnTo>
                <a:lnTo>
                  <a:pt x="1091546" y="1046536"/>
                </a:lnTo>
                <a:lnTo>
                  <a:pt x="0" y="10465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445"/>
            </a:stretch>
          </a:blipFill>
          <a:ln>
            <a:noFill/>
          </a:ln>
        </p:spPr>
        <p:txBody>
          <a:bodyPr/>
          <a:lstStyle/>
          <a:p>
            <a:endParaRPr lang="pt-PT" sz="933"/>
          </a:p>
        </p:txBody>
      </p:sp>
      <p:sp>
        <p:nvSpPr>
          <p:cNvPr id="115" name="Google Shape;115;p2"/>
          <p:cNvSpPr/>
          <p:nvPr/>
        </p:nvSpPr>
        <p:spPr>
          <a:xfrm>
            <a:off x="3369448" y="4009089"/>
            <a:ext cx="727697" cy="718124"/>
          </a:xfrm>
          <a:custGeom>
            <a:avLst/>
            <a:gdLst/>
            <a:ahLst/>
            <a:cxnLst/>
            <a:rect l="l" t="t" r="r" b="b"/>
            <a:pathLst>
              <a:path w="1091546" h="1077186" extrusionOk="0">
                <a:moveTo>
                  <a:pt x="0" y="0"/>
                </a:moveTo>
                <a:lnTo>
                  <a:pt x="1091545" y="0"/>
                </a:lnTo>
                <a:lnTo>
                  <a:pt x="1091545" y="1077186"/>
                </a:lnTo>
                <a:lnTo>
                  <a:pt x="0" y="10771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r="-101"/>
            </a:stretch>
          </a:blipFill>
          <a:ln>
            <a:noFill/>
          </a:ln>
        </p:spPr>
        <p:txBody>
          <a:bodyPr/>
          <a:lstStyle/>
          <a:p>
            <a:endParaRPr lang="pt-PT" sz="933"/>
          </a:p>
        </p:txBody>
      </p:sp>
      <p:sp>
        <p:nvSpPr>
          <p:cNvPr id="116" name="Google Shape;116;p2"/>
          <p:cNvSpPr/>
          <p:nvPr/>
        </p:nvSpPr>
        <p:spPr>
          <a:xfrm>
            <a:off x="5665270" y="4009090"/>
            <a:ext cx="697690" cy="697690"/>
          </a:xfrm>
          <a:custGeom>
            <a:avLst/>
            <a:gdLst/>
            <a:ahLst/>
            <a:cxnLst/>
            <a:rect l="l" t="t" r="r" b="b"/>
            <a:pathLst>
              <a:path w="1046535" h="1046535" extrusionOk="0">
                <a:moveTo>
                  <a:pt x="0" y="0"/>
                </a:moveTo>
                <a:lnTo>
                  <a:pt x="1046534" y="0"/>
                </a:lnTo>
                <a:lnTo>
                  <a:pt x="1046534" y="1046534"/>
                </a:lnTo>
                <a:lnTo>
                  <a:pt x="0" y="10465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672"/>
            </a:stretch>
          </a:blipFill>
          <a:ln>
            <a:noFill/>
          </a:ln>
        </p:spPr>
        <p:txBody>
          <a:bodyPr/>
          <a:lstStyle/>
          <a:p>
            <a:endParaRPr lang="pt-PT" sz="933"/>
          </a:p>
        </p:txBody>
      </p:sp>
      <p:sp>
        <p:nvSpPr>
          <p:cNvPr id="117" name="Google Shape;117;p2"/>
          <p:cNvSpPr/>
          <p:nvPr/>
        </p:nvSpPr>
        <p:spPr>
          <a:xfrm>
            <a:off x="6798133" y="4018664"/>
            <a:ext cx="727697" cy="718124"/>
          </a:xfrm>
          <a:custGeom>
            <a:avLst/>
            <a:gdLst/>
            <a:ahLst/>
            <a:cxnLst/>
            <a:rect l="l" t="t" r="r" b="b"/>
            <a:pathLst>
              <a:path w="1091545" h="1077186" extrusionOk="0">
                <a:moveTo>
                  <a:pt x="0" y="0"/>
                </a:moveTo>
                <a:lnTo>
                  <a:pt x="1091546" y="0"/>
                </a:lnTo>
                <a:lnTo>
                  <a:pt x="1091546" y="1077186"/>
                </a:lnTo>
                <a:lnTo>
                  <a:pt x="0" y="10771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r="-101"/>
            </a:stretch>
          </a:blipFill>
          <a:ln>
            <a:noFill/>
          </a:ln>
        </p:spPr>
        <p:txBody>
          <a:bodyPr/>
          <a:lstStyle/>
          <a:p>
            <a:endParaRPr lang="pt-PT" sz="933"/>
          </a:p>
        </p:txBody>
      </p:sp>
      <p:sp>
        <p:nvSpPr>
          <p:cNvPr id="118" name="Google Shape;118;p2"/>
          <p:cNvSpPr/>
          <p:nvPr/>
        </p:nvSpPr>
        <p:spPr>
          <a:xfrm>
            <a:off x="4507342" y="4009090"/>
            <a:ext cx="727698" cy="727698"/>
          </a:xfrm>
          <a:custGeom>
            <a:avLst/>
            <a:gdLst/>
            <a:ahLst/>
            <a:cxnLst/>
            <a:rect l="l" t="t" r="r" b="b"/>
            <a:pathLst>
              <a:path w="1091547" h="1091547" extrusionOk="0">
                <a:moveTo>
                  <a:pt x="0" y="0"/>
                </a:moveTo>
                <a:lnTo>
                  <a:pt x="1091547" y="0"/>
                </a:lnTo>
                <a:lnTo>
                  <a:pt x="1091547" y="1091546"/>
                </a:lnTo>
                <a:lnTo>
                  <a:pt x="0" y="10915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t-PT" sz="933"/>
          </a:p>
        </p:txBody>
      </p:sp>
      <p:sp>
        <p:nvSpPr>
          <p:cNvPr id="119" name="Google Shape;119;p2"/>
          <p:cNvSpPr/>
          <p:nvPr/>
        </p:nvSpPr>
        <p:spPr>
          <a:xfrm>
            <a:off x="7951031" y="4009089"/>
            <a:ext cx="727699" cy="727700"/>
          </a:xfrm>
          <a:custGeom>
            <a:avLst/>
            <a:gdLst/>
            <a:ahLst/>
            <a:cxnLst/>
            <a:rect l="l" t="t" r="r" b="b"/>
            <a:pathLst>
              <a:path w="1091548" h="1091550" extrusionOk="0">
                <a:moveTo>
                  <a:pt x="0" y="0"/>
                </a:moveTo>
                <a:lnTo>
                  <a:pt x="1091549" y="0"/>
                </a:lnTo>
                <a:lnTo>
                  <a:pt x="1091549" y="1091550"/>
                </a:lnTo>
                <a:lnTo>
                  <a:pt x="0" y="10915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t-PT" sz="933"/>
          </a:p>
        </p:txBody>
      </p:sp>
      <p:sp>
        <p:nvSpPr>
          <p:cNvPr id="120" name="Google Shape;120;p2"/>
          <p:cNvSpPr/>
          <p:nvPr/>
        </p:nvSpPr>
        <p:spPr>
          <a:xfrm>
            <a:off x="9103929" y="4009090"/>
            <a:ext cx="727698" cy="727698"/>
          </a:xfrm>
          <a:custGeom>
            <a:avLst/>
            <a:gdLst/>
            <a:ahLst/>
            <a:cxnLst/>
            <a:rect l="l" t="t" r="r" b="b"/>
            <a:pathLst>
              <a:path w="1091547" h="1091547" extrusionOk="0">
                <a:moveTo>
                  <a:pt x="0" y="0"/>
                </a:moveTo>
                <a:lnTo>
                  <a:pt x="1091547" y="0"/>
                </a:lnTo>
                <a:lnTo>
                  <a:pt x="1091547" y="1091546"/>
                </a:lnTo>
                <a:lnTo>
                  <a:pt x="0" y="10915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t-PT" sz="933"/>
          </a:p>
        </p:txBody>
      </p:sp>
      <p:sp>
        <p:nvSpPr>
          <p:cNvPr id="121" name="Google Shape;121;p2"/>
          <p:cNvSpPr/>
          <p:nvPr/>
        </p:nvSpPr>
        <p:spPr>
          <a:xfrm>
            <a:off x="529846" y="6031184"/>
            <a:ext cx="2368046" cy="497200"/>
          </a:xfrm>
          <a:custGeom>
            <a:avLst/>
            <a:gdLst/>
            <a:ahLst/>
            <a:cxnLst/>
            <a:rect l="l" t="t" r="r" b="b"/>
            <a:pathLst>
              <a:path w="3552069" h="745800" extrusionOk="0">
                <a:moveTo>
                  <a:pt x="0" y="0"/>
                </a:moveTo>
                <a:lnTo>
                  <a:pt x="3552069" y="0"/>
                </a:lnTo>
                <a:lnTo>
                  <a:pt x="3552069" y="745800"/>
                </a:lnTo>
                <a:lnTo>
                  <a:pt x="0" y="745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t-PT" sz="933"/>
          </a:p>
        </p:txBody>
      </p:sp>
      <p:sp>
        <p:nvSpPr>
          <p:cNvPr id="123" name="Google Shape;123;p2"/>
          <p:cNvSpPr txBox="1"/>
          <p:nvPr/>
        </p:nvSpPr>
        <p:spPr>
          <a:xfrm>
            <a:off x="2779593" y="1802673"/>
            <a:ext cx="6177800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00" b="1" dirty="0">
                <a:solidFill>
                  <a:srgbClr val="0A5B61"/>
                </a:solidFill>
                <a:latin typeface="Open Sans"/>
                <a:ea typeface="Open Sans"/>
                <a:cs typeface="Open Sans"/>
                <a:sym typeface="Open Sans"/>
              </a:rPr>
              <a:t>MÓDULO 7</a:t>
            </a:r>
            <a:endParaRPr sz="933" dirty="0"/>
          </a:p>
          <a:p>
            <a:pPr algn="ctr">
              <a:lnSpc>
                <a:spcPct val="120000"/>
              </a:lnSpc>
            </a:pPr>
            <a:r>
              <a:rPr lang="pt-PT" sz="4000" b="1" dirty="0">
                <a:solidFill>
                  <a:srgbClr val="0A5B61"/>
                </a:solidFill>
                <a:latin typeface="Open Sans"/>
                <a:ea typeface="Open Sans"/>
                <a:cs typeface="Open Sans"/>
                <a:sym typeface="Open Sans"/>
              </a:rPr>
              <a:t>Participação Ambiental Online </a:t>
            </a:r>
            <a:endParaRPr lang="pt-PT" sz="933" dirty="0"/>
          </a:p>
        </p:txBody>
      </p:sp>
      <p:sp>
        <p:nvSpPr>
          <p:cNvPr id="2" name="Google Shape;103;p1">
            <a:extLst>
              <a:ext uri="{FF2B5EF4-FFF2-40B4-BE49-F238E27FC236}">
                <a16:creationId xmlns:a16="http://schemas.microsoft.com/office/drawing/2014/main" id="{01560CE9-33B0-A262-3E07-5854EB9AB375}"/>
              </a:ext>
            </a:extLst>
          </p:cNvPr>
          <p:cNvSpPr txBox="1"/>
          <p:nvPr/>
        </p:nvSpPr>
        <p:spPr>
          <a:xfrm>
            <a:off x="3126488" y="6012426"/>
            <a:ext cx="7571009" cy="593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10000"/>
              </a:lnSpc>
              <a:spcAft>
                <a:spcPts val="400"/>
              </a:spcAft>
            </a:pPr>
            <a:r>
              <a:rPr lang="pt-PT" sz="1067" dirty="0">
                <a:solidFill>
                  <a:srgbClr val="053033"/>
                </a:solidFill>
                <a:latin typeface="Open Sans" panose="020B0606030504020204" pitchFamily="34" charset="0"/>
                <a:ea typeface="Open Sans" panose="020B0606030504020204" pitchFamily="34" charset="0"/>
              </a:rPr>
              <a:t>Financiado pela União Europeia. No entanto, os pontos de vista e opiniões expressos são da exclusiva responsabilidade do(s) autor(</a:t>
            </a:r>
            <a:r>
              <a:rPr lang="pt-PT" sz="1067" dirty="0" err="1">
                <a:solidFill>
                  <a:srgbClr val="053033"/>
                </a:solidFill>
                <a:latin typeface="Open Sans" panose="020B0606030504020204" pitchFamily="34" charset="0"/>
                <a:ea typeface="Open Sans" panose="020B0606030504020204" pitchFamily="34" charset="0"/>
              </a:rPr>
              <a:t>es</a:t>
            </a:r>
            <a:r>
              <a:rPr lang="pt-PT" sz="1067" dirty="0">
                <a:solidFill>
                  <a:srgbClr val="053033"/>
                </a:solidFill>
                <a:latin typeface="Open Sans" panose="020B0606030504020204" pitchFamily="34" charset="0"/>
                <a:ea typeface="Open Sans" panose="020B0606030504020204" pitchFamily="34" charset="0"/>
              </a:rPr>
              <a:t>) e não </a:t>
            </a:r>
            <a:r>
              <a:rPr lang="pt-PT" sz="1067" dirty="0" err="1">
                <a:solidFill>
                  <a:srgbClr val="053033"/>
                </a:solidFill>
                <a:latin typeface="Open Sans" panose="020B0606030504020204" pitchFamily="34" charset="0"/>
                <a:ea typeface="Open Sans" panose="020B0606030504020204" pitchFamily="34" charset="0"/>
              </a:rPr>
              <a:t>reflectem</a:t>
            </a:r>
            <a:r>
              <a:rPr lang="pt-PT" sz="1067" dirty="0">
                <a:solidFill>
                  <a:srgbClr val="053033"/>
                </a:solidFill>
                <a:latin typeface="Open Sans" panose="020B0606030504020204" pitchFamily="34" charset="0"/>
                <a:ea typeface="Open Sans" panose="020B0606030504020204" pitchFamily="34" charset="0"/>
              </a:rPr>
              <a:t> necessariamente os da União Europeia ou da Agência de Execução relativa à Educação, ao Audiovisual e à Cultura (EACEA). Nem a União Europeia nem a EACEA podem ser responsabilizadas pelas mesmas.</a:t>
            </a:r>
            <a:endParaRPr lang="pt-PT" sz="1067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" descr="Immagine che contiene interni, parete, tavolo, portatile&#10;&#10;Descrizione generata automaticament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4561" b="24561"/>
          <a:stretch/>
        </p:blipFill>
        <p:spPr>
          <a:xfrm>
            <a:off x="0" y="0"/>
            <a:ext cx="12192000" cy="4135438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122" name="Google Shape;122;p2"/>
          <p:cNvSpPr/>
          <p:nvPr/>
        </p:nvSpPr>
        <p:spPr>
          <a:xfrm>
            <a:off x="5353382" y="4202920"/>
            <a:ext cx="6716698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dirty="0">
                <a:solidFill>
                  <a:srgbClr val="3741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A utilização estratégica e interativa de </a:t>
            </a:r>
            <a:r>
              <a:rPr lang="pt-PT" sz="1400" b="1" dirty="0">
                <a:solidFill>
                  <a:srgbClr val="3741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plataformas digitais </a:t>
            </a:r>
            <a:r>
              <a:rPr lang="pt-PT" sz="1400" dirty="0">
                <a:solidFill>
                  <a:srgbClr val="3741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e canais de comunicação online para</a:t>
            </a:r>
            <a:r>
              <a:rPr lang="en-US" sz="1400" b="0" i="0" dirty="0">
                <a:solidFill>
                  <a:srgbClr val="3741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: </a:t>
            </a: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317500" algn="just" rtl="0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400"/>
              <a:buFont typeface="Arial"/>
              <a:buChar char="⮚"/>
            </a:pPr>
            <a:r>
              <a:rPr lang="pt-PT" sz="1400" b="0" i="0" dirty="0">
                <a:solidFill>
                  <a:srgbClr val="3741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Sensibilizar o público</a:t>
            </a:r>
          </a:p>
          <a:p>
            <a:pPr marL="457200" marR="0" lvl="0" indent="-317500" algn="just" rtl="0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400"/>
              <a:buFont typeface="Arial"/>
              <a:buChar char="⮚"/>
            </a:pPr>
            <a:r>
              <a:rPr lang="pt-PT" dirty="0">
                <a:solidFill>
                  <a:srgbClr val="3741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pt-PT" sz="1400" b="0" i="0" dirty="0">
                <a:solidFill>
                  <a:srgbClr val="3741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nspirar ações</a:t>
            </a:r>
          </a:p>
          <a:p>
            <a:pPr marL="457200" marR="0" lvl="0" indent="-317500" algn="just" rtl="0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400"/>
              <a:buFont typeface="Arial"/>
              <a:buChar char="⮚"/>
            </a:pPr>
            <a:r>
              <a:rPr lang="en-US" sz="1400" b="0" i="0" dirty="0" err="1">
                <a:solidFill>
                  <a:srgbClr val="3741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Promover</a:t>
            </a:r>
            <a:r>
              <a:rPr lang="en-US" sz="1400" b="0" i="0" dirty="0">
                <a:solidFill>
                  <a:srgbClr val="3741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a </a:t>
            </a:r>
            <a:r>
              <a:rPr lang="en-US" sz="1400" b="0" i="0" dirty="0" err="1">
                <a:solidFill>
                  <a:srgbClr val="3741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sustentabilidade</a:t>
            </a:r>
            <a:r>
              <a:rPr lang="en-US" sz="1400" b="0" i="0" dirty="0">
                <a:solidFill>
                  <a:srgbClr val="3741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e a </a:t>
            </a:r>
            <a:r>
              <a:rPr lang="en-US" sz="1400" b="0" i="0" dirty="0" err="1">
                <a:solidFill>
                  <a:srgbClr val="3741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proteção</a:t>
            </a:r>
            <a:r>
              <a:rPr lang="en-US" sz="1400" b="0" i="0" dirty="0">
                <a:solidFill>
                  <a:srgbClr val="3741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do </a:t>
            </a:r>
            <a:r>
              <a:rPr lang="en-US" sz="1400" b="0" i="0" dirty="0" err="1">
                <a:solidFill>
                  <a:srgbClr val="3741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ambiente</a:t>
            </a:r>
            <a:r>
              <a:rPr lang="en-US" sz="1400" b="0" i="0" dirty="0">
                <a:solidFill>
                  <a:srgbClr val="3741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.</a:t>
            </a:r>
          </a:p>
          <a:p>
            <a:pPr marL="139700" marR="0" lvl="0" algn="just" rtl="0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400"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b="0" i="0" dirty="0">
                <a:solidFill>
                  <a:srgbClr val="3741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Engloba uma série de </a:t>
            </a:r>
            <a:r>
              <a:rPr lang="pt-PT" sz="1400" b="1" i="0" dirty="0">
                <a:solidFill>
                  <a:srgbClr val="3741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atividades e iniciativas </a:t>
            </a:r>
            <a:r>
              <a:rPr lang="pt-PT" sz="1400" b="0" i="0" dirty="0">
                <a:solidFill>
                  <a:srgbClr val="3741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destinadas a fomentar ligações significativas com um público global, promover a compreensão das questões ambientais e mobilizar indivíduos e comunidades para participarem em práticas ambientalmente responsáveis e apoiarem causas relevantes</a:t>
            </a:r>
            <a:r>
              <a:rPr lang="en-US" sz="1400" b="0" i="0" dirty="0">
                <a:solidFill>
                  <a:srgbClr val="3741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.</a:t>
            </a:r>
            <a:endParaRPr lang="en-US" sz="1400" dirty="0">
              <a:solidFill>
                <a:schemeClr val="dk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123" name="Google Shape;123;p2"/>
          <p:cNvSpPr/>
          <p:nvPr/>
        </p:nvSpPr>
        <p:spPr>
          <a:xfrm>
            <a:off x="628650" y="3392585"/>
            <a:ext cx="4402036" cy="2841674"/>
          </a:xfrm>
          <a:prstGeom prst="rect">
            <a:avLst/>
          </a:prstGeom>
          <a:solidFill>
            <a:srgbClr val="65BA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4" name="Google Shape;124;p2"/>
          <p:cNvSpPr/>
          <p:nvPr/>
        </p:nvSpPr>
        <p:spPr>
          <a:xfrm>
            <a:off x="864066" y="3695695"/>
            <a:ext cx="3765797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Participação</a:t>
            </a:r>
            <a:r>
              <a:rPr lang="en-US" sz="36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Ambiental Online &amp; </a:t>
            </a:r>
            <a:r>
              <a:rPr lang="en-US" sz="3600" dirty="0" err="1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Promoção</a:t>
            </a:r>
            <a:endParaRPr lang="en-US" sz="3600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5" name="Google Shape;125;p2"/>
          <p:cNvSpPr/>
          <p:nvPr/>
        </p:nvSpPr>
        <p:spPr>
          <a:xfrm>
            <a:off x="0" y="6521832"/>
            <a:ext cx="12192000" cy="3361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6" name="Google Shape;12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7432" y="2666765"/>
            <a:ext cx="1231900" cy="118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1689" b="11688"/>
          <a:stretch/>
        </p:blipFill>
        <p:spPr>
          <a:xfrm>
            <a:off x="1041400" y="548394"/>
            <a:ext cx="5054600" cy="580795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132" name="Google Shape;132;p3"/>
          <p:cNvSpPr/>
          <p:nvPr/>
        </p:nvSpPr>
        <p:spPr>
          <a:xfrm>
            <a:off x="6854367" y="1717854"/>
            <a:ext cx="4296233" cy="313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2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pt-PT" sz="22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participação ambiental online </a:t>
            </a:r>
            <a:r>
              <a:rPr lang="pt-PT" sz="22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refere-se ao envolvimento ativo de indivíduos, organizações ou comunidades em atividades e debates relacionados com questões ambientais em plataformas digitais e através de canais online.</a:t>
            </a: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3"/>
          <p:cNvSpPr/>
          <p:nvPr/>
        </p:nvSpPr>
        <p:spPr>
          <a:xfrm>
            <a:off x="0" y="4857135"/>
            <a:ext cx="3224981" cy="2000865"/>
          </a:xfrm>
          <a:prstGeom prst="rect">
            <a:avLst/>
          </a:prstGeom>
          <a:solidFill>
            <a:srgbClr val="65BA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4" name="Google Shape;134;p3"/>
          <p:cNvSpPr/>
          <p:nvPr/>
        </p:nvSpPr>
        <p:spPr>
          <a:xfrm>
            <a:off x="11667272" y="0"/>
            <a:ext cx="524728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2A1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5" name="Google Shape;135;p3" descr="Immagine che contiene edificio, davanzale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8117" y="4579669"/>
            <a:ext cx="965200" cy="95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4"/>
          <p:cNvGrpSpPr/>
          <p:nvPr/>
        </p:nvGrpSpPr>
        <p:grpSpPr>
          <a:xfrm>
            <a:off x="481263" y="1150100"/>
            <a:ext cx="6017778" cy="2094234"/>
            <a:chOff x="481263" y="1150100"/>
            <a:chExt cx="6017778" cy="2094234"/>
          </a:xfrm>
        </p:grpSpPr>
        <p:sp>
          <p:nvSpPr>
            <p:cNvPr id="141" name="Google Shape;141;p4"/>
            <p:cNvSpPr/>
            <p:nvPr/>
          </p:nvSpPr>
          <p:spPr>
            <a:xfrm>
              <a:off x="481263" y="1150100"/>
              <a:ext cx="5695907" cy="175432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803134" y="1490008"/>
              <a:ext cx="5695907" cy="1754326"/>
            </a:xfrm>
            <a:prstGeom prst="rect">
              <a:avLst/>
            </a:prstGeom>
            <a:solidFill>
              <a:srgbClr val="65BA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43" name="Google Shape;143;p4"/>
          <p:cNvSpPr/>
          <p:nvPr/>
        </p:nvSpPr>
        <p:spPr>
          <a:xfrm>
            <a:off x="1302492" y="1767027"/>
            <a:ext cx="416887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Palavras</a:t>
            </a:r>
            <a:r>
              <a:rPr lang="en-US" sz="3600" b="1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cruzadas</a:t>
            </a:r>
            <a:endParaRPr sz="600" b="1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44" name="Google Shape;144;p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4792" r="14791"/>
          <a:stretch/>
        </p:blipFill>
        <p:spPr>
          <a:xfrm>
            <a:off x="8972550" y="0"/>
            <a:ext cx="321945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pic>
        <p:nvPicPr>
          <p:cNvPr id="145" name="Google Shape;145;p4"/>
          <p:cNvPicPr preferRelativeResize="0">
            <a:picLocks noGrp="1"/>
          </p:cNvPicPr>
          <p:nvPr>
            <p:ph type="pic" idx="4"/>
          </p:nvPr>
        </p:nvPicPr>
        <p:blipFill rotWithShape="1">
          <a:blip r:embed="rId4">
            <a:alphaModFix/>
          </a:blip>
          <a:srcRect l="23281" r="23281"/>
          <a:stretch/>
        </p:blipFill>
        <p:spPr>
          <a:xfrm>
            <a:off x="5715000" y="3429000"/>
            <a:ext cx="3257550" cy="3429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pic>
        <p:nvPicPr>
          <p:cNvPr id="146" name="Google Shape;146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48277" y="5444426"/>
            <a:ext cx="889000" cy="8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4" descr="Puzzle piece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60556" y="1426593"/>
            <a:ext cx="732629" cy="73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4"/>
          <p:cNvPicPr preferRelativeResize="0">
            <a:picLocks noGrp="1"/>
          </p:cNvPicPr>
          <p:nvPr>
            <p:ph type="pic" idx="3"/>
          </p:nvPr>
        </p:nvPicPr>
        <p:blipFill rotWithShape="1">
          <a:blip r:embed="rId7">
            <a:alphaModFix/>
          </a:blip>
          <a:srcRect l="18333" r="18333"/>
          <a:stretch/>
        </p:blipFill>
        <p:spPr>
          <a:xfrm>
            <a:off x="5715000" y="0"/>
            <a:ext cx="3257550" cy="3429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5"/>
          <p:cNvGrpSpPr/>
          <p:nvPr/>
        </p:nvGrpSpPr>
        <p:grpSpPr>
          <a:xfrm>
            <a:off x="343526" y="459507"/>
            <a:ext cx="1133363" cy="1089425"/>
            <a:chOff x="642956" y="329616"/>
            <a:chExt cx="1133363" cy="1089425"/>
          </a:xfrm>
        </p:grpSpPr>
        <p:sp>
          <p:nvSpPr>
            <p:cNvPr id="154" name="Google Shape;154;p5"/>
            <p:cNvSpPr/>
            <p:nvPr/>
          </p:nvSpPr>
          <p:spPr>
            <a:xfrm>
              <a:off x="642956" y="329616"/>
              <a:ext cx="893082" cy="89988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883237" y="519156"/>
              <a:ext cx="893082" cy="899885"/>
            </a:xfrm>
            <a:prstGeom prst="rect">
              <a:avLst/>
            </a:prstGeom>
            <a:solidFill>
              <a:srgbClr val="65BA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56" name="Google Shape;156;p5"/>
          <p:cNvSpPr/>
          <p:nvPr/>
        </p:nvSpPr>
        <p:spPr>
          <a:xfrm>
            <a:off x="7631136" y="2889001"/>
            <a:ext cx="461757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65BAA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Ativismo</a:t>
            </a:r>
            <a:r>
              <a:rPr lang="en-US" sz="3600" b="1" dirty="0">
                <a:solidFill>
                  <a:srgbClr val="65BAA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digital </a:t>
            </a:r>
            <a:r>
              <a:rPr lang="en-US" sz="3600" b="1" dirty="0" err="1">
                <a:solidFill>
                  <a:srgbClr val="65BAA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nas</a:t>
            </a:r>
            <a:r>
              <a:rPr lang="en-US" sz="3600" b="1" dirty="0">
                <a:solidFill>
                  <a:srgbClr val="65BAA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redes </a:t>
            </a:r>
            <a:r>
              <a:rPr lang="en-US" sz="3600" b="1" dirty="0" err="1">
                <a:solidFill>
                  <a:srgbClr val="65BAA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sociais</a:t>
            </a:r>
            <a:endParaRPr dirty="0"/>
          </a:p>
        </p:txBody>
      </p:sp>
      <p:sp>
        <p:nvSpPr>
          <p:cNvPr id="157" name="Google Shape;157;p5"/>
          <p:cNvSpPr/>
          <p:nvPr/>
        </p:nvSpPr>
        <p:spPr>
          <a:xfrm>
            <a:off x="7150311" y="671789"/>
            <a:ext cx="4617573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600" b="1" dirty="0">
                <a:solidFill>
                  <a:srgbClr val="F2A1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Ativismo ambiental e campanhas online</a:t>
            </a:r>
            <a:endParaRPr dirty="0"/>
          </a:p>
        </p:txBody>
      </p:sp>
      <p:sp>
        <p:nvSpPr>
          <p:cNvPr id="158" name="Google Shape;158;p5"/>
          <p:cNvSpPr/>
          <p:nvPr/>
        </p:nvSpPr>
        <p:spPr>
          <a:xfrm>
            <a:off x="3644318" y="593494"/>
            <a:ext cx="389049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12AA5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Educação</a:t>
            </a:r>
            <a:r>
              <a:rPr lang="en-US" sz="3600" b="1" dirty="0">
                <a:solidFill>
                  <a:srgbClr val="12AA5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3600" b="1" dirty="0" err="1">
                <a:solidFill>
                  <a:srgbClr val="12AA5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ambiental</a:t>
            </a:r>
            <a:r>
              <a:rPr lang="en-US" sz="3600" b="1" dirty="0">
                <a:solidFill>
                  <a:srgbClr val="12AA5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virtual</a:t>
            </a:r>
            <a:endParaRPr dirty="0"/>
          </a:p>
        </p:txBody>
      </p:sp>
      <p:sp>
        <p:nvSpPr>
          <p:cNvPr id="159" name="Google Shape;159;p5"/>
          <p:cNvSpPr/>
          <p:nvPr/>
        </p:nvSpPr>
        <p:spPr>
          <a:xfrm>
            <a:off x="3280778" y="3603880"/>
            <a:ext cx="461757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6D80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Relatórios</a:t>
            </a:r>
            <a:r>
              <a:rPr lang="en-US" sz="3600" b="1" dirty="0">
                <a:solidFill>
                  <a:srgbClr val="F6D80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3600" b="1" dirty="0" err="1">
                <a:solidFill>
                  <a:srgbClr val="F6D80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ambientais</a:t>
            </a:r>
            <a:r>
              <a:rPr lang="en-US" sz="3600" b="1" dirty="0">
                <a:solidFill>
                  <a:srgbClr val="F6D80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online</a:t>
            </a:r>
            <a:endParaRPr dirty="0"/>
          </a:p>
        </p:txBody>
      </p:sp>
      <p:sp>
        <p:nvSpPr>
          <p:cNvPr id="161" name="Google Shape;161;p5"/>
          <p:cNvSpPr/>
          <p:nvPr/>
        </p:nvSpPr>
        <p:spPr>
          <a:xfrm>
            <a:off x="-292608" y="3023307"/>
            <a:ext cx="461757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65BAA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Colaboração</a:t>
            </a:r>
            <a:r>
              <a:rPr lang="en-US" sz="3600" b="1" dirty="0">
                <a:solidFill>
                  <a:srgbClr val="65BAA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online</a:t>
            </a:r>
            <a:endParaRPr dirty="0"/>
          </a:p>
        </p:txBody>
      </p:sp>
      <p:sp>
        <p:nvSpPr>
          <p:cNvPr id="162" name="Google Shape;162;p5"/>
          <p:cNvSpPr/>
          <p:nvPr/>
        </p:nvSpPr>
        <p:spPr>
          <a:xfrm>
            <a:off x="729989" y="861329"/>
            <a:ext cx="4617573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u="sng" dirty="0" err="1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Formas</a:t>
            </a:r>
            <a:r>
              <a:rPr lang="en-US" sz="3600" b="1" u="sng" dirty="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de </a:t>
            </a:r>
            <a:r>
              <a:rPr lang="en-US" sz="3600" b="1" u="sng" dirty="0" err="1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participação</a:t>
            </a:r>
            <a:r>
              <a:rPr lang="en-US" sz="3600" b="1" u="sng" dirty="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online:</a:t>
            </a:r>
            <a:endParaRPr dirty="0"/>
          </a:p>
        </p:txBody>
      </p:sp>
      <p:sp>
        <p:nvSpPr>
          <p:cNvPr id="163" name="Google Shape;163;p5"/>
          <p:cNvSpPr/>
          <p:nvPr/>
        </p:nvSpPr>
        <p:spPr>
          <a:xfrm>
            <a:off x="140898" y="5348687"/>
            <a:ext cx="554499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12AA5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Criação</a:t>
            </a:r>
            <a:r>
              <a:rPr lang="en-US" sz="3600" b="1" dirty="0">
                <a:solidFill>
                  <a:srgbClr val="12AA5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de </a:t>
            </a:r>
            <a:r>
              <a:rPr lang="en-US" sz="3600" b="1" dirty="0" err="1">
                <a:solidFill>
                  <a:srgbClr val="12AA5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conteúdos</a:t>
            </a:r>
            <a:r>
              <a:rPr lang="en-US" sz="3600" b="1" dirty="0">
                <a:solidFill>
                  <a:srgbClr val="12AA5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3600" b="1" dirty="0" err="1">
                <a:solidFill>
                  <a:srgbClr val="12AA5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ambientais</a:t>
            </a:r>
            <a:endParaRPr dirty="0"/>
          </a:p>
        </p:txBody>
      </p:sp>
      <p:sp>
        <p:nvSpPr>
          <p:cNvPr id="164" name="Google Shape;164;p5"/>
          <p:cNvSpPr/>
          <p:nvPr/>
        </p:nvSpPr>
        <p:spPr>
          <a:xfrm>
            <a:off x="6629103" y="5021908"/>
            <a:ext cx="461757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2A1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Construção</a:t>
            </a:r>
            <a:r>
              <a:rPr lang="en-US" sz="3600" b="1" dirty="0">
                <a:solidFill>
                  <a:srgbClr val="F2A1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de </a:t>
            </a:r>
            <a:r>
              <a:rPr lang="en-US" sz="3600" b="1" dirty="0" err="1">
                <a:solidFill>
                  <a:srgbClr val="F2A1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comunidades</a:t>
            </a:r>
            <a:endParaRPr dirty="0"/>
          </a:p>
        </p:txBody>
      </p:sp>
    </p:spTree>
  </p:cSld>
  <p:clrMapOvr>
    <a:masterClrMapping/>
  </p:clrMapOvr>
  <p:transition spd="slow">
    <p:push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5503" r="25503"/>
          <a:stretch/>
        </p:blipFill>
        <p:spPr>
          <a:xfrm>
            <a:off x="569857" y="399943"/>
            <a:ext cx="2492286" cy="580548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170" name="Google Shape;170;p6"/>
          <p:cNvSpPr/>
          <p:nvPr/>
        </p:nvSpPr>
        <p:spPr>
          <a:xfrm>
            <a:off x="5193792" y="290225"/>
            <a:ext cx="582537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Atividade</a:t>
            </a:r>
            <a:r>
              <a:rPr lang="en-US" sz="3600" b="1" dirty="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de </a:t>
            </a:r>
            <a:r>
              <a:rPr lang="en-US" sz="3600" b="1" dirty="0" err="1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Reflexão</a:t>
            </a:r>
            <a:endParaRPr sz="3600" b="1" dirty="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71" name="Google Shape;171;p6"/>
          <p:cNvSpPr/>
          <p:nvPr/>
        </p:nvSpPr>
        <p:spPr>
          <a:xfrm>
            <a:off x="3931592" y="1164022"/>
            <a:ext cx="6866230" cy="5890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800"/>
              <a:buFont typeface="Montserrat SemiBold"/>
              <a:buAutoNum type="arabicPeriod"/>
            </a:pPr>
            <a:r>
              <a:rPr lang="pt-PT" sz="1800" b="0" i="0" dirty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Para si, o que significa o termo "participação ambiental online"?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800"/>
              <a:buFont typeface="Montserrat SemiBold"/>
              <a:buAutoNum type="arabicPeriod"/>
            </a:pPr>
            <a:r>
              <a:rPr lang="pt-PT" sz="1800" b="0" i="0" dirty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De que forma é que a participação online teve impacto na sua sensibilização para as questões ambientais?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800"/>
              <a:buFont typeface="Montserrat SemiBold"/>
              <a:buAutoNum type="arabicPeriod"/>
            </a:pPr>
            <a:r>
              <a:rPr lang="pt-PT" sz="1800" b="0" i="0" dirty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Lembra-se de alguma campanha ou iniciativa ambiental online memorável? O que é que a torna eficaz?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800"/>
              <a:buFont typeface="Montserrat SemiBold"/>
              <a:buAutoNum type="arabicPeriod"/>
            </a:pPr>
            <a:r>
              <a:rPr lang="pt-PT" sz="1800" b="0" i="0" dirty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Reflete sobre o seu próprio comportamento online relacionado com temas ambientais. Partilha conteúdos, participa em debates ou toma medidas online? Porquê ou porque não?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800"/>
              <a:buFont typeface="Montserrat SemiBold"/>
              <a:buAutoNum type="arabicPeriod"/>
            </a:pPr>
            <a:r>
              <a:rPr lang="pt-PT" sz="1800" b="0" i="0" dirty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Considerem as qualidades de uma participação online efetivo, tal como apresentadas na apresentação. Quais são as que considera mais importantes e porquê?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800"/>
              <a:buFont typeface="Montserrat SemiBold"/>
              <a:buAutoNum type="arabicPeriod"/>
            </a:pPr>
            <a:r>
              <a:rPr lang="pt-PT" sz="1800" b="0" i="0" dirty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Como pode utilizar a sua presença e capacidades na Internet para promover a sensibilização e proteção do ambiente?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800"/>
              <a:buFont typeface="Montserrat SemiBold"/>
              <a:buAutoNum type="arabicPeriod"/>
            </a:pPr>
            <a:r>
              <a:rPr lang="pt-PT" sz="1800" b="0" i="0" dirty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Existem alguns problemas ou desafios na participação em questões ambientais online? Como é que os vai ultrapassar?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800"/>
              <a:buFont typeface="Montserrat SemiBold"/>
              <a:buAutoNum type="arabicPeriod"/>
            </a:pPr>
            <a:r>
              <a:rPr lang="pt-PT" sz="1800" b="0" i="0" dirty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Determine uma ação específica que possa realizar durante o próximo mês para se ligar às preocupações ambientais online. Pode ser tão simples como partilhar um artigo instrutivo ou aderir a uma campanha online.</a:t>
            </a: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2" name="Google Shape;172;p6"/>
          <p:cNvSpPr/>
          <p:nvPr/>
        </p:nvSpPr>
        <p:spPr>
          <a:xfrm>
            <a:off x="11667272" y="0"/>
            <a:ext cx="524728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2A1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3" name="Google Shape;17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60707" y="5486400"/>
            <a:ext cx="1101436" cy="1101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6" descr="Immagine che contiene edificio, davanzale&#10;&#10;Descrizione generat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83604" y="5295197"/>
            <a:ext cx="1116122" cy="110143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6"/>
          <p:cNvSpPr/>
          <p:nvPr/>
        </p:nvSpPr>
        <p:spPr>
          <a:xfrm>
            <a:off x="5677834" y="813197"/>
            <a:ext cx="5682957" cy="3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Diário</a:t>
            </a:r>
            <a:r>
              <a:rPr lang="en-US" sz="1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14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Reflexão</a:t>
            </a:r>
            <a:endParaRPr sz="1400" b="1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 spd="slow">
    <p:push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7"/>
          <p:cNvPicPr preferRelativeResize="0">
            <a:picLocks noGrp="1"/>
          </p:cNvPicPr>
          <p:nvPr>
            <p:ph type="pic" idx="4"/>
          </p:nvPr>
        </p:nvPicPr>
        <p:blipFill rotWithShape="1">
          <a:blip r:embed="rId3">
            <a:alphaModFix/>
          </a:blip>
          <a:srcRect l="10246" r="10246"/>
          <a:stretch/>
        </p:blipFill>
        <p:spPr>
          <a:xfrm>
            <a:off x="8020593" y="2035400"/>
            <a:ext cx="3196053" cy="3117399"/>
          </a:xfrm>
          <a:prstGeom prst="diamond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181" name="Google Shape;181;p7"/>
          <p:cNvSpPr/>
          <p:nvPr/>
        </p:nvSpPr>
        <p:spPr>
          <a:xfrm>
            <a:off x="2678240" y="642233"/>
            <a:ext cx="728250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Bons </a:t>
            </a:r>
            <a:r>
              <a:rPr lang="en-US" sz="4400" b="1" dirty="0" err="1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Exemplos</a:t>
            </a:r>
            <a:endParaRPr sz="800" b="1" dirty="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82" name="Google Shape;182;p7"/>
          <p:cNvSpPr/>
          <p:nvPr/>
        </p:nvSpPr>
        <p:spPr>
          <a:xfrm>
            <a:off x="1486701" y="5616771"/>
            <a:ext cx="241947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https://theoceancleanup.com/</a:t>
            </a:r>
            <a:endParaRPr sz="1600"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3" name="Google Shape;183;p7"/>
          <p:cNvSpPr/>
          <p:nvPr/>
        </p:nvSpPr>
        <p:spPr>
          <a:xfrm>
            <a:off x="5135601" y="5623708"/>
            <a:ext cx="217335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Twitter: Greta Thunberg</a:t>
            </a:r>
            <a:endParaRPr sz="2000" b="1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4" name="Google Shape;184;p7"/>
          <p:cNvSpPr/>
          <p:nvPr/>
        </p:nvSpPr>
        <p:spPr>
          <a:xfrm>
            <a:off x="8441070" y="5623708"/>
            <a:ext cx="235509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Food Scores</a:t>
            </a:r>
            <a:endParaRPr sz="2000" b="1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5" name="Google Shape;185;p7"/>
          <p:cNvSpPr/>
          <p:nvPr/>
        </p:nvSpPr>
        <p:spPr>
          <a:xfrm>
            <a:off x="9061835" y="4394676"/>
            <a:ext cx="1132114" cy="1059542"/>
          </a:xfrm>
          <a:prstGeom prst="diamond">
            <a:avLst/>
          </a:prstGeom>
          <a:solidFill>
            <a:srgbClr val="65BA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C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86" name="Google Shape;186;p7"/>
          <p:cNvGrpSpPr/>
          <p:nvPr/>
        </p:nvGrpSpPr>
        <p:grpSpPr>
          <a:xfrm>
            <a:off x="642956" y="329616"/>
            <a:ext cx="1256865" cy="1241812"/>
            <a:chOff x="642956" y="329616"/>
            <a:chExt cx="1133363" cy="1089425"/>
          </a:xfrm>
        </p:grpSpPr>
        <p:sp>
          <p:nvSpPr>
            <p:cNvPr id="187" name="Google Shape;187;p7"/>
            <p:cNvSpPr/>
            <p:nvPr/>
          </p:nvSpPr>
          <p:spPr>
            <a:xfrm>
              <a:off x="642956" y="329616"/>
              <a:ext cx="893082" cy="89988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883237" y="519156"/>
              <a:ext cx="893082" cy="899885"/>
            </a:xfrm>
            <a:prstGeom prst="rect">
              <a:avLst/>
            </a:prstGeom>
            <a:solidFill>
              <a:srgbClr val="65BA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89" name="Google Shape;189;p7"/>
          <p:cNvSpPr/>
          <p:nvPr/>
        </p:nvSpPr>
        <p:spPr>
          <a:xfrm>
            <a:off x="3565240" y="1348395"/>
            <a:ext cx="5682957" cy="3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Ferramentas disponíveis para a participação ambiental online</a:t>
            </a:r>
            <a:endParaRPr sz="14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0" name="Google Shape;190;p7"/>
          <p:cNvPicPr preferRelativeResize="0">
            <a:picLocks noGrp="1"/>
          </p:cNvPicPr>
          <p:nvPr>
            <p:ph type="pic" idx="3"/>
          </p:nvPr>
        </p:nvPicPr>
        <p:blipFill rotWithShape="1">
          <a:blip r:embed="rId7">
            <a:alphaModFix/>
          </a:blip>
          <a:srcRect l="11545" r="11545"/>
          <a:stretch/>
        </p:blipFill>
        <p:spPr>
          <a:xfrm>
            <a:off x="975354" y="2035400"/>
            <a:ext cx="3196053" cy="3117399"/>
          </a:xfrm>
          <a:prstGeom prst="diamond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191" name="Google Shape;191;p7"/>
          <p:cNvSpPr/>
          <p:nvPr/>
        </p:nvSpPr>
        <p:spPr>
          <a:xfrm>
            <a:off x="2007323" y="4378892"/>
            <a:ext cx="1132114" cy="1059542"/>
          </a:xfrm>
          <a:prstGeom prst="diamond">
            <a:avLst/>
          </a:prstGeom>
          <a:solidFill>
            <a:srgbClr val="65BA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C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2" name="Google Shape;192;p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l="15818" r="15817"/>
          <a:stretch/>
        </p:blipFill>
        <p:spPr>
          <a:xfrm>
            <a:off x="4497974" y="2035400"/>
            <a:ext cx="3196053" cy="3117399"/>
          </a:xfrm>
          <a:prstGeom prst="diamond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193" name="Google Shape;193;p7"/>
          <p:cNvSpPr/>
          <p:nvPr/>
        </p:nvSpPr>
        <p:spPr>
          <a:xfrm>
            <a:off x="5534579" y="4386784"/>
            <a:ext cx="1132114" cy="1059542"/>
          </a:xfrm>
          <a:prstGeom prst="diamond">
            <a:avLst/>
          </a:prstGeom>
          <a:solidFill>
            <a:srgbClr val="65BA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C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 spd="slow">
    <p:push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8"/>
          <p:cNvGrpSpPr/>
          <p:nvPr/>
        </p:nvGrpSpPr>
        <p:grpSpPr>
          <a:xfrm>
            <a:off x="343526" y="459507"/>
            <a:ext cx="1133363" cy="1089425"/>
            <a:chOff x="642956" y="329616"/>
            <a:chExt cx="1133363" cy="1089425"/>
          </a:xfrm>
        </p:grpSpPr>
        <p:sp>
          <p:nvSpPr>
            <p:cNvPr id="199" name="Google Shape;199;p8"/>
            <p:cNvSpPr/>
            <p:nvPr/>
          </p:nvSpPr>
          <p:spPr>
            <a:xfrm>
              <a:off x="642956" y="329616"/>
              <a:ext cx="893082" cy="89988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883237" y="519156"/>
              <a:ext cx="893082" cy="899885"/>
            </a:xfrm>
            <a:prstGeom prst="rect">
              <a:avLst/>
            </a:prstGeom>
            <a:solidFill>
              <a:srgbClr val="65BA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01" name="Google Shape;201;p8"/>
          <p:cNvSpPr/>
          <p:nvPr/>
        </p:nvSpPr>
        <p:spPr>
          <a:xfrm>
            <a:off x="7479684" y="267337"/>
            <a:ext cx="4617573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65BAA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Participe</a:t>
            </a:r>
            <a:r>
              <a:rPr lang="en-US" sz="3600" b="1" dirty="0">
                <a:solidFill>
                  <a:srgbClr val="65BAA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3600" b="1" dirty="0" err="1">
                <a:solidFill>
                  <a:srgbClr val="65BAA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em</a:t>
            </a:r>
            <a:r>
              <a:rPr lang="en-US" sz="3600" b="1" dirty="0">
                <a:solidFill>
                  <a:srgbClr val="65BAA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3600" b="1" dirty="0" err="1">
                <a:solidFill>
                  <a:srgbClr val="65BAA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organizações</a:t>
            </a:r>
            <a:r>
              <a:rPr lang="en-US" sz="3600" b="1" dirty="0">
                <a:solidFill>
                  <a:srgbClr val="65BAA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3600" b="1" dirty="0" err="1">
                <a:solidFill>
                  <a:srgbClr val="65BAA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ambientais</a:t>
            </a:r>
            <a:endParaRPr sz="3600" b="1" dirty="0">
              <a:solidFill>
                <a:srgbClr val="65BAA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02" name="Google Shape;202;p8"/>
          <p:cNvSpPr/>
          <p:nvPr/>
        </p:nvSpPr>
        <p:spPr>
          <a:xfrm>
            <a:off x="5629656" y="2558174"/>
            <a:ext cx="561531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600" b="1" dirty="0">
                <a:solidFill>
                  <a:srgbClr val="F2A1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Participar em petições e campanhas</a:t>
            </a:r>
            <a:endParaRPr dirty="0"/>
          </a:p>
        </p:txBody>
      </p:sp>
      <p:sp>
        <p:nvSpPr>
          <p:cNvPr id="203" name="Google Shape;203;p8"/>
          <p:cNvSpPr/>
          <p:nvPr/>
        </p:nvSpPr>
        <p:spPr>
          <a:xfrm>
            <a:off x="3919293" y="532969"/>
            <a:ext cx="394748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12AA5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Educar</a:t>
            </a:r>
            <a:r>
              <a:rPr lang="en-US" sz="3600" b="1" dirty="0">
                <a:solidFill>
                  <a:srgbClr val="12AA5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e </a:t>
            </a:r>
            <a:r>
              <a:rPr lang="en-US" sz="3600" b="1" dirty="0" err="1">
                <a:solidFill>
                  <a:srgbClr val="12AA5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promover</a:t>
            </a:r>
            <a:endParaRPr dirty="0"/>
          </a:p>
        </p:txBody>
      </p:sp>
      <p:sp>
        <p:nvSpPr>
          <p:cNvPr id="204" name="Google Shape;204;p8"/>
          <p:cNvSpPr/>
          <p:nvPr/>
        </p:nvSpPr>
        <p:spPr>
          <a:xfrm>
            <a:off x="2285891" y="3522267"/>
            <a:ext cx="461757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600" b="1" dirty="0">
                <a:solidFill>
                  <a:srgbClr val="F6D80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Participar em debates online</a:t>
            </a:r>
            <a:endParaRPr dirty="0"/>
          </a:p>
        </p:txBody>
      </p:sp>
      <p:sp>
        <p:nvSpPr>
          <p:cNvPr id="205" name="Google Shape;205;p8"/>
          <p:cNvSpPr/>
          <p:nvPr/>
        </p:nvSpPr>
        <p:spPr>
          <a:xfrm>
            <a:off x="7479684" y="4086878"/>
            <a:ext cx="461757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B5DBD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Criar</a:t>
            </a:r>
            <a:r>
              <a:rPr lang="en-US" sz="3600" b="1" dirty="0">
                <a:solidFill>
                  <a:srgbClr val="B5DBD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e </a:t>
            </a:r>
            <a:r>
              <a:rPr lang="en-US" sz="3600" b="1" dirty="0" err="1">
                <a:solidFill>
                  <a:srgbClr val="B5DBD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partilhar</a:t>
            </a:r>
            <a:r>
              <a:rPr lang="en-US" sz="3600" b="1" dirty="0">
                <a:solidFill>
                  <a:srgbClr val="B5DBD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3600" b="1" dirty="0" err="1">
                <a:solidFill>
                  <a:srgbClr val="B5DBD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conteúdos</a:t>
            </a:r>
            <a:endParaRPr dirty="0"/>
          </a:p>
        </p:txBody>
      </p:sp>
      <p:sp>
        <p:nvSpPr>
          <p:cNvPr id="206" name="Google Shape;206;p8"/>
          <p:cNvSpPr/>
          <p:nvPr/>
        </p:nvSpPr>
        <p:spPr>
          <a:xfrm>
            <a:off x="343526" y="2054872"/>
            <a:ext cx="461757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65BAA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Partilhar</a:t>
            </a:r>
            <a:r>
              <a:rPr lang="en-US" sz="3600" b="1" dirty="0">
                <a:solidFill>
                  <a:srgbClr val="65BAA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3600" b="1" dirty="0" err="1">
                <a:solidFill>
                  <a:srgbClr val="65BAA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histórias</a:t>
            </a:r>
            <a:r>
              <a:rPr lang="en-US" sz="3600" b="1" dirty="0">
                <a:solidFill>
                  <a:srgbClr val="65BAA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3600" b="1" dirty="0" err="1">
                <a:solidFill>
                  <a:srgbClr val="65BAA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pessoais</a:t>
            </a:r>
            <a:endParaRPr dirty="0"/>
          </a:p>
        </p:txBody>
      </p:sp>
      <p:sp>
        <p:nvSpPr>
          <p:cNvPr id="207" name="Google Shape;207;p8"/>
          <p:cNvSpPr/>
          <p:nvPr/>
        </p:nvSpPr>
        <p:spPr>
          <a:xfrm>
            <a:off x="693535" y="946082"/>
            <a:ext cx="461757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600" b="1" u="sng" dirty="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Tomar Ação</a:t>
            </a:r>
            <a:r>
              <a:rPr lang="en-US" sz="3600" b="1" u="sng" dirty="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:</a:t>
            </a:r>
            <a:endParaRPr dirty="0"/>
          </a:p>
        </p:txBody>
      </p:sp>
      <p:sp>
        <p:nvSpPr>
          <p:cNvPr id="208" name="Google Shape;208;p8"/>
          <p:cNvSpPr/>
          <p:nvPr/>
        </p:nvSpPr>
        <p:spPr>
          <a:xfrm>
            <a:off x="343526" y="5208466"/>
            <a:ext cx="461757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600" b="1" dirty="0">
                <a:solidFill>
                  <a:srgbClr val="12AA5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Medir e partilhar o impacto</a:t>
            </a:r>
            <a:endParaRPr dirty="0"/>
          </a:p>
        </p:txBody>
      </p:sp>
      <p:sp>
        <p:nvSpPr>
          <p:cNvPr id="209" name="Google Shape;209;p8"/>
          <p:cNvSpPr/>
          <p:nvPr/>
        </p:nvSpPr>
        <p:spPr>
          <a:xfrm>
            <a:off x="4594677" y="5267527"/>
            <a:ext cx="461757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2A1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Sensibilizar</a:t>
            </a:r>
            <a:endParaRPr dirty="0"/>
          </a:p>
        </p:txBody>
      </p:sp>
    </p:spTree>
  </p:cSld>
  <p:clrMapOvr>
    <a:masterClrMapping/>
  </p:clrMapOvr>
  <p:transition spd="slow">
    <p:push dir="r"/>
  </p:transition>
</p:sld>
</file>

<file path=ppt/theme/theme1.xml><?xml version="1.0" encoding="utf-8"?>
<a:theme xmlns:a="http://schemas.openxmlformats.org/drawingml/2006/main" name="Office Theme">
  <a:themeElements>
    <a:clrScheme name="Green Yello">
      <a:dk1>
        <a:srgbClr val="000000"/>
      </a:dk1>
      <a:lt1>
        <a:srgbClr val="FFFFFF"/>
      </a:lt1>
      <a:dk2>
        <a:srgbClr val="3F3F3F"/>
      </a:dk2>
      <a:lt2>
        <a:srgbClr val="E2DFCC"/>
      </a:lt2>
      <a:accent1>
        <a:srgbClr val="029777"/>
      </a:accent1>
      <a:accent2>
        <a:srgbClr val="539F38"/>
      </a:accent2>
      <a:accent3>
        <a:srgbClr val="8AB933"/>
      </a:accent3>
      <a:accent4>
        <a:srgbClr val="BDCC45"/>
      </a:accent4>
      <a:accent5>
        <a:srgbClr val="FFC000"/>
      </a:accent5>
      <a:accent6>
        <a:srgbClr val="F9A535"/>
      </a:accent6>
      <a:hlink>
        <a:srgbClr val="51C3F9"/>
      </a:hlink>
      <a:folHlink>
        <a:srgbClr val="056E9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626</Words>
  <Application>Microsoft Office PowerPoint</Application>
  <PresentationFormat>Ecrã Panorâmico</PresentationFormat>
  <Paragraphs>51</Paragraphs>
  <Slides>12</Slides>
  <Notes>12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12</vt:i4>
      </vt:variant>
    </vt:vector>
  </HeadingPairs>
  <TitlesOfParts>
    <vt:vector size="17" baseType="lpstr">
      <vt:lpstr>Open Sans</vt:lpstr>
      <vt:lpstr>Montserrat SemiBold</vt:lpstr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Alqibtiyah Winda</dc:creator>
  <cp:lastModifiedBy>Elisa Klein-Peters - Proportional Message</cp:lastModifiedBy>
  <cp:revision>8</cp:revision>
  <dcterms:created xsi:type="dcterms:W3CDTF">2021-01-21T08:02:45Z</dcterms:created>
  <dcterms:modified xsi:type="dcterms:W3CDTF">2024-03-25T10:51:18Z</dcterms:modified>
</cp:coreProperties>
</file>