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rimo" panose="020B0604020202020204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ZioPchvEUAjz98rZjjgYDLcIx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374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227" name="Google Shape;227;p38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8" name="Google Shape;228;p38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3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38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231" name="Google Shape;231;p38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251" name="Google Shape;251;p4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2" name="Google Shape;252;p4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4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4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255" name="Google Shape;255;p4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285" name="Google Shape;285;p6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86" name="Google Shape;286;p6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6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289" name="Google Shape;289;p6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305" name="Google Shape;305;p4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06" name="Google Shape;306;p4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4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4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309" name="Google Shape;309;p4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333" name="Google Shape;333;p4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34" name="Google Shape;334;p4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4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4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337" name="Google Shape;337;p4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25" name="Google Shape;125;p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29" name="Google Shape;129;p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55" name="Google Shape;155;p8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8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59" name="Google Shape;159;p8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68" name="Google Shape;168;p34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69" name="Google Shape;169;p34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3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34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72" name="Google Shape;172;p3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92" name="Google Shape;192;p36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3" name="Google Shape;193;p36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3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36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196" name="Google Shape;196;p36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207" name="Google Shape;207;p5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5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/>
          </a:p>
        </p:txBody>
      </p:sp>
      <p:sp>
        <p:nvSpPr>
          <p:cNvPr id="211" name="Google Shape;211;p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orld.350.org/philippines/page/4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sanguineseas/716039026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ngall.com/environment-png/download/11235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84" b="-3888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964434" y="494424"/>
            <a:ext cx="1700044" cy="1634138"/>
          </a:xfrm>
          <a:custGeom>
            <a:avLst/>
            <a:gdLst/>
            <a:ahLst/>
            <a:cxnLst/>
            <a:rect l="l" t="t" r="r" b="b"/>
            <a:pathLst>
              <a:path w="1700044" h="1634138" extrusionOk="0">
                <a:moveTo>
                  <a:pt x="0" y="0"/>
                </a:moveTo>
                <a:lnTo>
                  <a:pt x="1700044" y="0"/>
                </a:lnTo>
                <a:lnTo>
                  <a:pt x="1700044" y="1634138"/>
                </a:lnTo>
                <a:lnTo>
                  <a:pt x="0" y="1634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324824" y="6013634"/>
            <a:ext cx="1091547" cy="1046535"/>
          </a:xfrm>
          <a:custGeom>
            <a:avLst/>
            <a:gdLst/>
            <a:ahLst/>
            <a:cxnLst/>
            <a:rect l="l" t="t" r="r" b="b"/>
            <a:pathLst>
              <a:path w="1091547" h="1046535" extrusionOk="0">
                <a:moveTo>
                  <a:pt x="0" y="0"/>
                </a:moveTo>
                <a:lnTo>
                  <a:pt x="1091546" y="0"/>
                </a:lnTo>
                <a:lnTo>
                  <a:pt x="1091546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8497904" y="6013634"/>
            <a:ext cx="1046535" cy="1046535"/>
          </a:xfrm>
          <a:custGeom>
            <a:avLst/>
            <a:gdLst/>
            <a:ahLst/>
            <a:cxnLst/>
            <a:rect l="l" t="t" r="r" b="b"/>
            <a:pathLst>
              <a:path w="1046535" h="1046535" extrusionOk="0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6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0197199" y="6027996"/>
            <a:ext cx="1091547" cy="1077184"/>
          </a:xfrm>
          <a:custGeom>
            <a:avLst/>
            <a:gdLst/>
            <a:ahLst/>
            <a:cxnLst/>
            <a:rect l="l" t="t" r="r" b="b"/>
            <a:pathLst>
              <a:path w="1091547" h="1077184" extrusionOk="0">
                <a:moveTo>
                  <a:pt x="0" y="0"/>
                </a:moveTo>
                <a:lnTo>
                  <a:pt x="1091547" y="0"/>
                </a:lnTo>
                <a:lnTo>
                  <a:pt x="1091547" y="1077184"/>
                </a:lnTo>
                <a:lnTo>
                  <a:pt x="0" y="10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6761012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1926546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8" y="0"/>
                </a:lnTo>
                <a:lnTo>
                  <a:pt x="1091548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3655893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267325" y="1250878"/>
            <a:ext cx="7753350" cy="4057650"/>
          </a:xfrm>
          <a:custGeom>
            <a:avLst/>
            <a:gdLst/>
            <a:ahLst/>
            <a:cxnLst/>
            <a:rect l="l" t="t" r="r" b="b"/>
            <a:pathLst>
              <a:path w="7753350" h="4057650" extrusionOk="0">
                <a:moveTo>
                  <a:pt x="0" y="0"/>
                </a:moveTo>
                <a:lnTo>
                  <a:pt x="7753350" y="0"/>
                </a:lnTo>
                <a:lnTo>
                  <a:pt x="7753350" y="4057650"/>
                </a:lnTo>
                <a:lnTo>
                  <a:pt x="0" y="4057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1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964434" y="9014337"/>
            <a:ext cx="3552069" cy="745800"/>
          </a:xfrm>
          <a:custGeom>
            <a:avLst/>
            <a:gdLst/>
            <a:ahLst/>
            <a:cxnLst/>
            <a:rect l="l" t="t" r="r" b="b"/>
            <a:pathLst>
              <a:path w="3552069" h="745800" extrusionOk="0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03;p1">
            <a:extLst>
              <a:ext uri="{FF2B5EF4-FFF2-40B4-BE49-F238E27FC236}">
                <a16:creationId xmlns:a16="http://schemas.microsoft.com/office/drawing/2014/main" id="{08BDBEA1-DF44-68A5-FF33-693A9AFFEC0C}"/>
              </a:ext>
            </a:extLst>
          </p:cNvPr>
          <p:cNvSpPr txBox="1"/>
          <p:nvPr/>
        </p:nvSpPr>
        <p:spPr>
          <a:xfrm>
            <a:off x="4689731" y="9018639"/>
            <a:ext cx="11356513" cy="88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PT" sz="1600" dirty="0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Financiado pela União Europeia. No entanto, os pontos de vista e opiniões expressos são da exclusiva responsabilidade do(s) autor(</a:t>
            </a:r>
            <a:r>
              <a:rPr lang="pt-PT" sz="1600" dirty="0" err="1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es</a:t>
            </a:r>
            <a:r>
              <a:rPr lang="pt-PT" sz="1600" dirty="0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) e não </a:t>
            </a:r>
            <a:r>
              <a:rPr lang="pt-PT" sz="1600" dirty="0" err="1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reflectem</a:t>
            </a:r>
            <a:r>
              <a:rPr lang="pt-PT" sz="1600" dirty="0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 necessariamente os da União Europeia ou da Agência de Execução relativa à Educação, ao Audiovisual e à Cultura (EACEA). Nem a União Europeia nem a EACEA podem ser responsabilizadas pelas mesmas.</a:t>
            </a:r>
            <a:endParaRPr lang="pt-PT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/>
          <p:nvPr/>
        </p:nvSpPr>
        <p:spPr>
          <a:xfrm rot="-3804574">
            <a:off x="9363027" y="-6481733"/>
            <a:ext cx="11728294" cy="14053511"/>
          </a:xfrm>
          <a:custGeom>
            <a:avLst/>
            <a:gdLst/>
            <a:ahLst/>
            <a:cxnLst/>
            <a:rect l="l" t="t" r="r" b="b"/>
            <a:pathLst>
              <a:path w="11728294" h="14053511" extrusionOk="0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7"/>
          <p:cNvSpPr/>
          <p:nvPr/>
        </p:nvSpPr>
        <p:spPr>
          <a:xfrm>
            <a:off x="160088" y="4135308"/>
            <a:ext cx="10780403" cy="5194049"/>
          </a:xfrm>
          <a:custGeom>
            <a:avLst/>
            <a:gdLst/>
            <a:ahLst/>
            <a:cxnLst/>
            <a:rect l="l" t="t" r="r" b="b"/>
            <a:pathLst>
              <a:path w="10780403" h="3751665" extrusionOk="0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7"/>
          <p:cNvSpPr txBox="1"/>
          <p:nvPr/>
        </p:nvSpPr>
        <p:spPr>
          <a:xfrm>
            <a:off x="1005215" y="5043650"/>
            <a:ext cx="9468821" cy="357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49"/>
              <a:buFont typeface="Arial"/>
              <a:buNone/>
            </a:pP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 que </a:t>
            </a: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são</a:t>
            </a: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organizações</a:t>
            </a: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raiz</a:t>
            </a: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ou</a:t>
            </a: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movimentos</a:t>
            </a: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 base?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7" descr="A group of people holding a globe and a water drop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2687" y="856342"/>
            <a:ext cx="5412448" cy="3935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/>
          <p:nvPr/>
        </p:nvSpPr>
        <p:spPr>
          <a:xfrm>
            <a:off x="298420" y="437360"/>
            <a:ext cx="17691160" cy="1384654"/>
          </a:xfrm>
          <a:custGeom>
            <a:avLst/>
            <a:gdLst/>
            <a:ahLst/>
            <a:cxnLst/>
            <a:rect l="l" t="t" r="r" b="b"/>
            <a:pathLst>
              <a:path w="8803767" h="2675095" extrusionOk="0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8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688280" y="2412072"/>
            <a:ext cx="10802680" cy="740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Movimentos organizados por um grupo de indivíduos num determinado local que trabalham para um objetivo comum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objetivo é introduzir mudanças sociais e políticas no seu ambiente local.</a:t>
            </a:r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Utilizam uma estratégia de baixo para cima - concentram-se na </a:t>
            </a:r>
            <a:r>
              <a:rPr lang="pt-PT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micro-escala</a:t>
            </a: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alcançar uma mudança macro.</a:t>
            </a:r>
            <a:endParaRPr dirty="0"/>
          </a:p>
        </p:txBody>
      </p:sp>
      <p:sp>
        <p:nvSpPr>
          <p:cNvPr id="236" name="Google Shape;236;p38"/>
          <p:cNvSpPr txBox="1"/>
          <p:nvPr/>
        </p:nvSpPr>
        <p:spPr>
          <a:xfrm>
            <a:off x="1151860" y="541377"/>
            <a:ext cx="15984280" cy="101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lang="en-US" sz="5509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Organizações</a:t>
            </a:r>
            <a:r>
              <a:rPr lang="en-US" sz="5509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Raiz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8" descr="A group of people holding sig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8764" y="5347767"/>
            <a:ext cx="5690816" cy="3792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8"/>
          <p:cNvSpPr txBox="1"/>
          <p:nvPr/>
        </p:nvSpPr>
        <p:spPr>
          <a:xfrm>
            <a:off x="14265924" y="9404025"/>
            <a:ext cx="402207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8"/>
          <p:cNvSpPr txBox="1"/>
          <p:nvPr/>
        </p:nvSpPr>
        <p:spPr>
          <a:xfrm>
            <a:off x="12718230" y="4908336"/>
            <a:ext cx="48814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+350 is a climate Grassroot Movement </a:t>
            </a:r>
            <a:endParaRPr dirty="0"/>
          </a:p>
        </p:txBody>
      </p:sp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/>
          <p:nvPr/>
        </p:nvSpPr>
        <p:spPr>
          <a:xfrm>
            <a:off x="10885101" y="2491350"/>
            <a:ext cx="6737985" cy="6259244"/>
          </a:xfrm>
          <a:custGeom>
            <a:avLst/>
            <a:gdLst/>
            <a:ahLst/>
            <a:cxnLst/>
            <a:rect l="l" t="t" r="r" b="b"/>
            <a:pathLst>
              <a:path w="6488430" h="6027420" extrusionOk="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7938" r="-17940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9"/>
          <p:cNvSpPr txBox="1"/>
          <p:nvPr/>
        </p:nvSpPr>
        <p:spPr>
          <a:xfrm>
            <a:off x="1026685" y="1114425"/>
            <a:ext cx="6995336" cy="94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Reflexão</a:t>
            </a:r>
            <a:endParaRPr sz="1400" b="1" i="0" u="none" strike="noStrike" cap="none" dirty="0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39"/>
          <p:cNvSpPr txBox="1"/>
          <p:nvPr/>
        </p:nvSpPr>
        <p:spPr>
          <a:xfrm>
            <a:off x="1026685" y="2625072"/>
            <a:ext cx="9430500" cy="571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59465" marR="0" lvl="1" indent="-457200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Alguma vez participou em programas de voluntariado ambiental? Porquê? Em caso afirmativo, o que aprendeu e qual o impacto que teve? Se não, porquê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dirty="0"/>
          </a:p>
          <a:p>
            <a:pPr marL="759465" marR="0" lvl="1" indent="-457200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❖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Conhece alguma iniciativa ecológica local em que possa participar? Se não, consegue encontrar uma?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4529" marR="0" lvl="1" indent="-124464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9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9"/>
          <p:cNvSpPr/>
          <p:nvPr/>
        </p:nvSpPr>
        <p:spPr>
          <a:xfrm>
            <a:off x="16509135" y="222585"/>
            <a:ext cx="1504359" cy="1566350"/>
          </a:xfrm>
          <a:custGeom>
            <a:avLst/>
            <a:gdLst/>
            <a:ahLst/>
            <a:cxnLst/>
            <a:rect l="l" t="t" r="r" b="b"/>
            <a:pathLst>
              <a:path w="1091547" h="1046535" extrusionOk="0">
                <a:moveTo>
                  <a:pt x="0" y="0"/>
                </a:moveTo>
                <a:lnTo>
                  <a:pt x="1091546" y="0"/>
                </a:lnTo>
                <a:lnTo>
                  <a:pt x="1091546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4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/>
          <p:nvPr/>
        </p:nvSpPr>
        <p:spPr>
          <a:xfrm>
            <a:off x="4797282" y="3403426"/>
            <a:ext cx="8693437" cy="3480148"/>
          </a:xfrm>
          <a:custGeom>
            <a:avLst/>
            <a:gdLst/>
            <a:ahLst/>
            <a:cxnLst/>
            <a:rect l="l" t="t" r="r" b="b"/>
            <a:pathLst>
              <a:path w="8803767" h="3995420" extrusionOk="0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125F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0"/>
          <p:cNvSpPr txBox="1"/>
          <p:nvPr/>
        </p:nvSpPr>
        <p:spPr>
          <a:xfrm>
            <a:off x="5326399" y="3623506"/>
            <a:ext cx="7664700" cy="255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lang="pt-PT" sz="7408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Vamos colaborar de forma verde?</a:t>
            </a:r>
            <a:endParaRPr sz="7408" b="1" i="0" u="none" strike="noStrike" cap="none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9" name="Google Shape;259;p40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40" descr="Comment Add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375" y="1492934"/>
            <a:ext cx="2032782" cy="203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0" descr="Comment Lik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4607739" y="6562580"/>
            <a:ext cx="1832319" cy="183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0" descr="Comment Heart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4461588" y="1889988"/>
            <a:ext cx="1878037" cy="187803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0" descr="Subtitles with solid fill"/>
          <p:cNvSpPr/>
          <p:nvPr/>
        </p:nvSpPr>
        <p:spPr>
          <a:xfrm>
            <a:off x="14190785" y="4185912"/>
            <a:ext cx="1333114" cy="1359186"/>
          </a:xfrm>
          <a:custGeom>
            <a:avLst/>
            <a:gdLst/>
            <a:ahLst/>
            <a:cxnLst/>
            <a:rect l="l" t="t" r="r" b="b"/>
            <a:pathLst>
              <a:path w="647701" h="590550" extrusionOk="0">
                <a:moveTo>
                  <a:pt x="32386" y="0"/>
                </a:moveTo>
                <a:cubicBezTo>
                  <a:pt x="14395" y="105"/>
                  <a:pt x="-104" y="14774"/>
                  <a:pt x="1" y="32765"/>
                </a:cubicBezTo>
                <a:cubicBezTo>
                  <a:pt x="1" y="32765"/>
                  <a:pt x="1" y="32766"/>
                  <a:pt x="1" y="32766"/>
                </a:cubicBezTo>
                <a:lnTo>
                  <a:pt x="1" y="427863"/>
                </a:lnTo>
                <a:cubicBezTo>
                  <a:pt x="821" y="444887"/>
                  <a:pt x="15286" y="458024"/>
                  <a:pt x="32310" y="457204"/>
                </a:cubicBezTo>
                <a:cubicBezTo>
                  <a:pt x="32335" y="457203"/>
                  <a:pt x="32361" y="457201"/>
                  <a:pt x="32386" y="457200"/>
                </a:cubicBezTo>
                <a:lnTo>
                  <a:pt x="133351" y="457200"/>
                </a:lnTo>
                <a:lnTo>
                  <a:pt x="133351" y="590550"/>
                </a:lnTo>
                <a:lnTo>
                  <a:pt x="259081" y="457200"/>
                </a:lnTo>
                <a:lnTo>
                  <a:pt x="616649" y="457200"/>
                </a:lnTo>
                <a:cubicBezTo>
                  <a:pt x="633693" y="457306"/>
                  <a:pt x="647595" y="443575"/>
                  <a:pt x="647701" y="426530"/>
                </a:cubicBezTo>
                <a:cubicBezTo>
                  <a:pt x="647701" y="426530"/>
                  <a:pt x="647701" y="426530"/>
                  <a:pt x="647701" y="426530"/>
                </a:cubicBezTo>
                <a:lnTo>
                  <a:pt x="647701" y="32766"/>
                </a:lnTo>
                <a:lnTo>
                  <a:pt x="647701" y="32766"/>
                </a:lnTo>
                <a:cubicBezTo>
                  <a:pt x="647806" y="14775"/>
                  <a:pt x="633307" y="106"/>
                  <a:pt x="615317" y="0"/>
                </a:cubicBezTo>
                <a:cubicBezTo>
                  <a:pt x="615317" y="0"/>
                  <a:pt x="615316" y="0"/>
                  <a:pt x="615316" y="0"/>
                </a:cubicBezTo>
                <a:close/>
                <a:moveTo>
                  <a:pt x="581026" y="285750"/>
                </a:moveTo>
                <a:lnTo>
                  <a:pt x="466726" y="285750"/>
                </a:lnTo>
                <a:lnTo>
                  <a:pt x="466726" y="247650"/>
                </a:lnTo>
                <a:lnTo>
                  <a:pt x="581026" y="247650"/>
                </a:lnTo>
                <a:close/>
                <a:moveTo>
                  <a:pt x="400051" y="323850"/>
                </a:moveTo>
                <a:lnTo>
                  <a:pt x="581026" y="323850"/>
                </a:lnTo>
                <a:lnTo>
                  <a:pt x="581026" y="361950"/>
                </a:lnTo>
                <a:lnTo>
                  <a:pt x="400051" y="361950"/>
                </a:lnTo>
                <a:close/>
                <a:moveTo>
                  <a:pt x="257176" y="323850"/>
                </a:moveTo>
                <a:lnTo>
                  <a:pt x="361951" y="323850"/>
                </a:lnTo>
                <a:lnTo>
                  <a:pt x="361951" y="361950"/>
                </a:lnTo>
                <a:lnTo>
                  <a:pt x="257176" y="361950"/>
                </a:lnTo>
                <a:close/>
                <a:moveTo>
                  <a:pt x="228601" y="247650"/>
                </a:moveTo>
                <a:lnTo>
                  <a:pt x="419101" y="247650"/>
                </a:lnTo>
                <a:lnTo>
                  <a:pt x="419101" y="285750"/>
                </a:lnTo>
                <a:lnTo>
                  <a:pt x="228601" y="285750"/>
                </a:lnTo>
                <a:close/>
                <a:moveTo>
                  <a:pt x="114301" y="323850"/>
                </a:moveTo>
                <a:lnTo>
                  <a:pt x="219076" y="323850"/>
                </a:lnTo>
                <a:lnTo>
                  <a:pt x="219076" y="361950"/>
                </a:lnTo>
                <a:lnTo>
                  <a:pt x="114301" y="361950"/>
                </a:lnTo>
                <a:close/>
                <a:moveTo>
                  <a:pt x="66676" y="247650"/>
                </a:moveTo>
                <a:lnTo>
                  <a:pt x="190501" y="247650"/>
                </a:lnTo>
                <a:lnTo>
                  <a:pt x="190501" y="285750"/>
                </a:lnTo>
                <a:lnTo>
                  <a:pt x="66676" y="285750"/>
                </a:lnTo>
                <a:close/>
              </a:path>
            </a:pathLst>
          </a:custGeom>
          <a:solidFill>
            <a:srgbClr val="125F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40" descr="Comment Add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411951" y="7377765"/>
            <a:ext cx="1485897" cy="148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0" descr="Comment Heart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2976350" y="384075"/>
            <a:ext cx="1345882" cy="134588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0" descr="Subtitles with solid fill"/>
          <p:cNvSpPr/>
          <p:nvPr/>
        </p:nvSpPr>
        <p:spPr>
          <a:xfrm flipH="1">
            <a:off x="6880272" y="1208636"/>
            <a:ext cx="1333114" cy="1359186"/>
          </a:xfrm>
          <a:custGeom>
            <a:avLst/>
            <a:gdLst/>
            <a:ahLst/>
            <a:cxnLst/>
            <a:rect l="l" t="t" r="r" b="b"/>
            <a:pathLst>
              <a:path w="647701" h="590550" extrusionOk="0">
                <a:moveTo>
                  <a:pt x="32386" y="0"/>
                </a:moveTo>
                <a:cubicBezTo>
                  <a:pt x="14395" y="105"/>
                  <a:pt x="-104" y="14774"/>
                  <a:pt x="1" y="32765"/>
                </a:cubicBezTo>
                <a:cubicBezTo>
                  <a:pt x="1" y="32765"/>
                  <a:pt x="1" y="32766"/>
                  <a:pt x="1" y="32766"/>
                </a:cubicBezTo>
                <a:lnTo>
                  <a:pt x="1" y="427863"/>
                </a:lnTo>
                <a:cubicBezTo>
                  <a:pt x="821" y="444887"/>
                  <a:pt x="15286" y="458024"/>
                  <a:pt x="32310" y="457204"/>
                </a:cubicBezTo>
                <a:cubicBezTo>
                  <a:pt x="32335" y="457203"/>
                  <a:pt x="32361" y="457201"/>
                  <a:pt x="32386" y="457200"/>
                </a:cubicBezTo>
                <a:lnTo>
                  <a:pt x="133351" y="457200"/>
                </a:lnTo>
                <a:lnTo>
                  <a:pt x="133351" y="590550"/>
                </a:lnTo>
                <a:lnTo>
                  <a:pt x="259081" y="457200"/>
                </a:lnTo>
                <a:lnTo>
                  <a:pt x="616649" y="457200"/>
                </a:lnTo>
                <a:cubicBezTo>
                  <a:pt x="633693" y="457306"/>
                  <a:pt x="647595" y="443575"/>
                  <a:pt x="647701" y="426530"/>
                </a:cubicBezTo>
                <a:cubicBezTo>
                  <a:pt x="647701" y="426530"/>
                  <a:pt x="647701" y="426530"/>
                  <a:pt x="647701" y="426530"/>
                </a:cubicBezTo>
                <a:lnTo>
                  <a:pt x="647701" y="32766"/>
                </a:lnTo>
                <a:lnTo>
                  <a:pt x="647701" y="32766"/>
                </a:lnTo>
                <a:cubicBezTo>
                  <a:pt x="647806" y="14775"/>
                  <a:pt x="633307" y="106"/>
                  <a:pt x="615317" y="0"/>
                </a:cubicBezTo>
                <a:cubicBezTo>
                  <a:pt x="615317" y="0"/>
                  <a:pt x="615316" y="0"/>
                  <a:pt x="615316" y="0"/>
                </a:cubicBezTo>
                <a:close/>
                <a:moveTo>
                  <a:pt x="581026" y="285750"/>
                </a:moveTo>
                <a:lnTo>
                  <a:pt x="466726" y="285750"/>
                </a:lnTo>
                <a:lnTo>
                  <a:pt x="466726" y="247650"/>
                </a:lnTo>
                <a:lnTo>
                  <a:pt x="581026" y="247650"/>
                </a:lnTo>
                <a:close/>
                <a:moveTo>
                  <a:pt x="400051" y="323850"/>
                </a:moveTo>
                <a:lnTo>
                  <a:pt x="581026" y="323850"/>
                </a:lnTo>
                <a:lnTo>
                  <a:pt x="581026" y="361950"/>
                </a:lnTo>
                <a:lnTo>
                  <a:pt x="400051" y="361950"/>
                </a:lnTo>
                <a:close/>
                <a:moveTo>
                  <a:pt x="257176" y="323850"/>
                </a:moveTo>
                <a:lnTo>
                  <a:pt x="361951" y="323850"/>
                </a:lnTo>
                <a:lnTo>
                  <a:pt x="361951" y="361950"/>
                </a:lnTo>
                <a:lnTo>
                  <a:pt x="257176" y="361950"/>
                </a:lnTo>
                <a:close/>
                <a:moveTo>
                  <a:pt x="228601" y="247650"/>
                </a:moveTo>
                <a:lnTo>
                  <a:pt x="419101" y="247650"/>
                </a:lnTo>
                <a:lnTo>
                  <a:pt x="419101" y="285750"/>
                </a:lnTo>
                <a:lnTo>
                  <a:pt x="228601" y="285750"/>
                </a:lnTo>
                <a:close/>
                <a:moveTo>
                  <a:pt x="114301" y="323850"/>
                </a:moveTo>
                <a:lnTo>
                  <a:pt x="219076" y="323850"/>
                </a:lnTo>
                <a:lnTo>
                  <a:pt x="219076" y="361950"/>
                </a:lnTo>
                <a:lnTo>
                  <a:pt x="114301" y="361950"/>
                </a:lnTo>
                <a:close/>
                <a:moveTo>
                  <a:pt x="66676" y="247650"/>
                </a:moveTo>
                <a:lnTo>
                  <a:pt x="190501" y="247650"/>
                </a:lnTo>
                <a:lnTo>
                  <a:pt x="190501" y="285750"/>
                </a:lnTo>
                <a:lnTo>
                  <a:pt x="66676" y="285750"/>
                </a:lnTo>
                <a:close/>
              </a:path>
            </a:pathLst>
          </a:custGeom>
          <a:solidFill>
            <a:srgbClr val="9DD3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40" descr="Comment Lik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5588" y="4793337"/>
            <a:ext cx="2440745" cy="244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 descr="Comment Add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4225" y="3685747"/>
            <a:ext cx="1227818" cy="122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 descr="Comment Add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07204" y="1601551"/>
            <a:ext cx="1227818" cy="122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0" descr="Comment Heart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97282" y="7457631"/>
            <a:ext cx="1345882" cy="134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 descr="Comment Heart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4139" y="7234082"/>
            <a:ext cx="1878037" cy="187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 descr="Comment Add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5084562" y="1945338"/>
            <a:ext cx="1485897" cy="148589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0" descr="Subtitles with solid fill"/>
          <p:cNvSpPr/>
          <p:nvPr/>
        </p:nvSpPr>
        <p:spPr>
          <a:xfrm>
            <a:off x="7481235" y="7181873"/>
            <a:ext cx="1333114" cy="1359186"/>
          </a:xfrm>
          <a:custGeom>
            <a:avLst/>
            <a:gdLst/>
            <a:ahLst/>
            <a:cxnLst/>
            <a:rect l="l" t="t" r="r" b="b"/>
            <a:pathLst>
              <a:path w="647701" h="590550" extrusionOk="0">
                <a:moveTo>
                  <a:pt x="32386" y="0"/>
                </a:moveTo>
                <a:cubicBezTo>
                  <a:pt x="14395" y="105"/>
                  <a:pt x="-104" y="14774"/>
                  <a:pt x="1" y="32765"/>
                </a:cubicBezTo>
                <a:cubicBezTo>
                  <a:pt x="1" y="32765"/>
                  <a:pt x="1" y="32766"/>
                  <a:pt x="1" y="32766"/>
                </a:cubicBezTo>
                <a:lnTo>
                  <a:pt x="1" y="427863"/>
                </a:lnTo>
                <a:cubicBezTo>
                  <a:pt x="821" y="444887"/>
                  <a:pt x="15286" y="458024"/>
                  <a:pt x="32310" y="457204"/>
                </a:cubicBezTo>
                <a:cubicBezTo>
                  <a:pt x="32335" y="457203"/>
                  <a:pt x="32361" y="457201"/>
                  <a:pt x="32386" y="457200"/>
                </a:cubicBezTo>
                <a:lnTo>
                  <a:pt x="133351" y="457200"/>
                </a:lnTo>
                <a:lnTo>
                  <a:pt x="133351" y="590550"/>
                </a:lnTo>
                <a:lnTo>
                  <a:pt x="259081" y="457200"/>
                </a:lnTo>
                <a:lnTo>
                  <a:pt x="616649" y="457200"/>
                </a:lnTo>
                <a:cubicBezTo>
                  <a:pt x="633693" y="457306"/>
                  <a:pt x="647595" y="443575"/>
                  <a:pt x="647701" y="426530"/>
                </a:cubicBezTo>
                <a:cubicBezTo>
                  <a:pt x="647701" y="426530"/>
                  <a:pt x="647701" y="426530"/>
                  <a:pt x="647701" y="426530"/>
                </a:cubicBezTo>
                <a:lnTo>
                  <a:pt x="647701" y="32766"/>
                </a:lnTo>
                <a:lnTo>
                  <a:pt x="647701" y="32766"/>
                </a:lnTo>
                <a:cubicBezTo>
                  <a:pt x="647806" y="14775"/>
                  <a:pt x="633307" y="106"/>
                  <a:pt x="615317" y="0"/>
                </a:cubicBezTo>
                <a:cubicBezTo>
                  <a:pt x="615317" y="0"/>
                  <a:pt x="615316" y="0"/>
                  <a:pt x="615316" y="0"/>
                </a:cubicBezTo>
                <a:close/>
                <a:moveTo>
                  <a:pt x="581026" y="285750"/>
                </a:moveTo>
                <a:lnTo>
                  <a:pt x="466726" y="285750"/>
                </a:lnTo>
                <a:lnTo>
                  <a:pt x="466726" y="247650"/>
                </a:lnTo>
                <a:lnTo>
                  <a:pt x="581026" y="247650"/>
                </a:lnTo>
                <a:close/>
                <a:moveTo>
                  <a:pt x="400051" y="323850"/>
                </a:moveTo>
                <a:lnTo>
                  <a:pt x="581026" y="323850"/>
                </a:lnTo>
                <a:lnTo>
                  <a:pt x="581026" y="361950"/>
                </a:lnTo>
                <a:lnTo>
                  <a:pt x="400051" y="361950"/>
                </a:lnTo>
                <a:close/>
                <a:moveTo>
                  <a:pt x="257176" y="323850"/>
                </a:moveTo>
                <a:lnTo>
                  <a:pt x="361951" y="323850"/>
                </a:lnTo>
                <a:lnTo>
                  <a:pt x="361951" y="361950"/>
                </a:lnTo>
                <a:lnTo>
                  <a:pt x="257176" y="361950"/>
                </a:lnTo>
                <a:close/>
                <a:moveTo>
                  <a:pt x="228601" y="247650"/>
                </a:moveTo>
                <a:lnTo>
                  <a:pt x="419101" y="247650"/>
                </a:lnTo>
                <a:lnTo>
                  <a:pt x="419101" y="285750"/>
                </a:lnTo>
                <a:lnTo>
                  <a:pt x="228601" y="285750"/>
                </a:lnTo>
                <a:close/>
                <a:moveTo>
                  <a:pt x="114301" y="323850"/>
                </a:moveTo>
                <a:lnTo>
                  <a:pt x="219076" y="323850"/>
                </a:lnTo>
                <a:lnTo>
                  <a:pt x="219076" y="361950"/>
                </a:lnTo>
                <a:lnTo>
                  <a:pt x="114301" y="361950"/>
                </a:lnTo>
                <a:close/>
                <a:moveTo>
                  <a:pt x="66676" y="247650"/>
                </a:moveTo>
                <a:lnTo>
                  <a:pt x="190501" y="247650"/>
                </a:lnTo>
                <a:lnTo>
                  <a:pt x="190501" y="285750"/>
                </a:lnTo>
                <a:lnTo>
                  <a:pt x="66676" y="2857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0" descr="Subtitles with solid fill"/>
          <p:cNvSpPr/>
          <p:nvPr/>
        </p:nvSpPr>
        <p:spPr>
          <a:xfrm>
            <a:off x="4266291" y="1053204"/>
            <a:ext cx="809988" cy="879460"/>
          </a:xfrm>
          <a:custGeom>
            <a:avLst/>
            <a:gdLst/>
            <a:ahLst/>
            <a:cxnLst/>
            <a:rect l="l" t="t" r="r" b="b"/>
            <a:pathLst>
              <a:path w="647701" h="590550" extrusionOk="0">
                <a:moveTo>
                  <a:pt x="32386" y="0"/>
                </a:moveTo>
                <a:cubicBezTo>
                  <a:pt x="14395" y="105"/>
                  <a:pt x="-104" y="14774"/>
                  <a:pt x="1" y="32765"/>
                </a:cubicBezTo>
                <a:cubicBezTo>
                  <a:pt x="1" y="32765"/>
                  <a:pt x="1" y="32766"/>
                  <a:pt x="1" y="32766"/>
                </a:cubicBezTo>
                <a:lnTo>
                  <a:pt x="1" y="427863"/>
                </a:lnTo>
                <a:cubicBezTo>
                  <a:pt x="821" y="444887"/>
                  <a:pt x="15286" y="458024"/>
                  <a:pt x="32310" y="457204"/>
                </a:cubicBezTo>
                <a:cubicBezTo>
                  <a:pt x="32335" y="457203"/>
                  <a:pt x="32361" y="457201"/>
                  <a:pt x="32386" y="457200"/>
                </a:cubicBezTo>
                <a:lnTo>
                  <a:pt x="133351" y="457200"/>
                </a:lnTo>
                <a:lnTo>
                  <a:pt x="133351" y="590550"/>
                </a:lnTo>
                <a:lnTo>
                  <a:pt x="259081" y="457200"/>
                </a:lnTo>
                <a:lnTo>
                  <a:pt x="616649" y="457200"/>
                </a:lnTo>
                <a:cubicBezTo>
                  <a:pt x="633693" y="457306"/>
                  <a:pt x="647595" y="443575"/>
                  <a:pt x="647701" y="426530"/>
                </a:cubicBezTo>
                <a:cubicBezTo>
                  <a:pt x="647701" y="426530"/>
                  <a:pt x="647701" y="426530"/>
                  <a:pt x="647701" y="426530"/>
                </a:cubicBezTo>
                <a:lnTo>
                  <a:pt x="647701" y="32766"/>
                </a:lnTo>
                <a:lnTo>
                  <a:pt x="647701" y="32766"/>
                </a:lnTo>
                <a:cubicBezTo>
                  <a:pt x="647806" y="14775"/>
                  <a:pt x="633307" y="106"/>
                  <a:pt x="615317" y="0"/>
                </a:cubicBezTo>
                <a:cubicBezTo>
                  <a:pt x="615317" y="0"/>
                  <a:pt x="615316" y="0"/>
                  <a:pt x="615316" y="0"/>
                </a:cubicBezTo>
                <a:close/>
                <a:moveTo>
                  <a:pt x="581026" y="285750"/>
                </a:moveTo>
                <a:lnTo>
                  <a:pt x="466726" y="285750"/>
                </a:lnTo>
                <a:lnTo>
                  <a:pt x="466726" y="247650"/>
                </a:lnTo>
                <a:lnTo>
                  <a:pt x="581026" y="247650"/>
                </a:lnTo>
                <a:close/>
                <a:moveTo>
                  <a:pt x="400051" y="323850"/>
                </a:moveTo>
                <a:lnTo>
                  <a:pt x="581026" y="323850"/>
                </a:lnTo>
                <a:lnTo>
                  <a:pt x="581026" y="361950"/>
                </a:lnTo>
                <a:lnTo>
                  <a:pt x="400051" y="361950"/>
                </a:lnTo>
                <a:close/>
                <a:moveTo>
                  <a:pt x="257176" y="323850"/>
                </a:moveTo>
                <a:lnTo>
                  <a:pt x="361951" y="323850"/>
                </a:lnTo>
                <a:lnTo>
                  <a:pt x="361951" y="361950"/>
                </a:lnTo>
                <a:lnTo>
                  <a:pt x="257176" y="361950"/>
                </a:lnTo>
                <a:close/>
                <a:moveTo>
                  <a:pt x="228601" y="247650"/>
                </a:moveTo>
                <a:lnTo>
                  <a:pt x="419101" y="247650"/>
                </a:lnTo>
                <a:lnTo>
                  <a:pt x="419101" y="285750"/>
                </a:lnTo>
                <a:lnTo>
                  <a:pt x="228601" y="285750"/>
                </a:lnTo>
                <a:close/>
                <a:moveTo>
                  <a:pt x="114301" y="323850"/>
                </a:moveTo>
                <a:lnTo>
                  <a:pt x="219076" y="323850"/>
                </a:lnTo>
                <a:lnTo>
                  <a:pt x="219076" y="361950"/>
                </a:lnTo>
                <a:lnTo>
                  <a:pt x="114301" y="361950"/>
                </a:lnTo>
                <a:close/>
                <a:moveTo>
                  <a:pt x="66676" y="247650"/>
                </a:moveTo>
                <a:lnTo>
                  <a:pt x="190501" y="247650"/>
                </a:lnTo>
                <a:lnTo>
                  <a:pt x="190501" y="285750"/>
                </a:lnTo>
                <a:lnTo>
                  <a:pt x="66676" y="2857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40" descr="Comment Heart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13083136" y="6798853"/>
            <a:ext cx="1345882" cy="134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 descr="Comment Add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4295" y="2063208"/>
            <a:ext cx="1292588" cy="1292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0" descr="Subtitles with solid fill"/>
          <p:cNvSpPr/>
          <p:nvPr/>
        </p:nvSpPr>
        <p:spPr>
          <a:xfrm>
            <a:off x="13070333" y="2444025"/>
            <a:ext cx="809988" cy="879460"/>
          </a:xfrm>
          <a:custGeom>
            <a:avLst/>
            <a:gdLst/>
            <a:ahLst/>
            <a:cxnLst/>
            <a:rect l="l" t="t" r="r" b="b"/>
            <a:pathLst>
              <a:path w="647701" h="590550" extrusionOk="0">
                <a:moveTo>
                  <a:pt x="32386" y="0"/>
                </a:moveTo>
                <a:cubicBezTo>
                  <a:pt x="14395" y="105"/>
                  <a:pt x="-104" y="14774"/>
                  <a:pt x="1" y="32765"/>
                </a:cubicBezTo>
                <a:cubicBezTo>
                  <a:pt x="1" y="32765"/>
                  <a:pt x="1" y="32766"/>
                  <a:pt x="1" y="32766"/>
                </a:cubicBezTo>
                <a:lnTo>
                  <a:pt x="1" y="427863"/>
                </a:lnTo>
                <a:cubicBezTo>
                  <a:pt x="821" y="444887"/>
                  <a:pt x="15286" y="458024"/>
                  <a:pt x="32310" y="457204"/>
                </a:cubicBezTo>
                <a:cubicBezTo>
                  <a:pt x="32335" y="457203"/>
                  <a:pt x="32361" y="457201"/>
                  <a:pt x="32386" y="457200"/>
                </a:cubicBezTo>
                <a:lnTo>
                  <a:pt x="133351" y="457200"/>
                </a:lnTo>
                <a:lnTo>
                  <a:pt x="133351" y="590550"/>
                </a:lnTo>
                <a:lnTo>
                  <a:pt x="259081" y="457200"/>
                </a:lnTo>
                <a:lnTo>
                  <a:pt x="616649" y="457200"/>
                </a:lnTo>
                <a:cubicBezTo>
                  <a:pt x="633693" y="457306"/>
                  <a:pt x="647595" y="443575"/>
                  <a:pt x="647701" y="426530"/>
                </a:cubicBezTo>
                <a:cubicBezTo>
                  <a:pt x="647701" y="426530"/>
                  <a:pt x="647701" y="426530"/>
                  <a:pt x="647701" y="426530"/>
                </a:cubicBezTo>
                <a:lnTo>
                  <a:pt x="647701" y="32766"/>
                </a:lnTo>
                <a:lnTo>
                  <a:pt x="647701" y="32766"/>
                </a:lnTo>
                <a:cubicBezTo>
                  <a:pt x="647806" y="14775"/>
                  <a:pt x="633307" y="106"/>
                  <a:pt x="615317" y="0"/>
                </a:cubicBezTo>
                <a:cubicBezTo>
                  <a:pt x="615317" y="0"/>
                  <a:pt x="615316" y="0"/>
                  <a:pt x="615316" y="0"/>
                </a:cubicBezTo>
                <a:close/>
                <a:moveTo>
                  <a:pt x="581026" y="285750"/>
                </a:moveTo>
                <a:lnTo>
                  <a:pt x="466726" y="285750"/>
                </a:lnTo>
                <a:lnTo>
                  <a:pt x="466726" y="247650"/>
                </a:lnTo>
                <a:lnTo>
                  <a:pt x="581026" y="247650"/>
                </a:lnTo>
                <a:close/>
                <a:moveTo>
                  <a:pt x="400051" y="323850"/>
                </a:moveTo>
                <a:lnTo>
                  <a:pt x="581026" y="323850"/>
                </a:lnTo>
                <a:lnTo>
                  <a:pt x="581026" y="361950"/>
                </a:lnTo>
                <a:lnTo>
                  <a:pt x="400051" y="361950"/>
                </a:lnTo>
                <a:close/>
                <a:moveTo>
                  <a:pt x="257176" y="323850"/>
                </a:moveTo>
                <a:lnTo>
                  <a:pt x="361951" y="323850"/>
                </a:lnTo>
                <a:lnTo>
                  <a:pt x="361951" y="361950"/>
                </a:lnTo>
                <a:lnTo>
                  <a:pt x="257176" y="361950"/>
                </a:lnTo>
                <a:close/>
                <a:moveTo>
                  <a:pt x="228601" y="247650"/>
                </a:moveTo>
                <a:lnTo>
                  <a:pt x="419101" y="247650"/>
                </a:lnTo>
                <a:lnTo>
                  <a:pt x="419101" y="285750"/>
                </a:lnTo>
                <a:lnTo>
                  <a:pt x="228601" y="285750"/>
                </a:lnTo>
                <a:close/>
                <a:moveTo>
                  <a:pt x="114301" y="323850"/>
                </a:moveTo>
                <a:lnTo>
                  <a:pt x="219076" y="323850"/>
                </a:lnTo>
                <a:lnTo>
                  <a:pt x="219076" y="361950"/>
                </a:lnTo>
                <a:lnTo>
                  <a:pt x="114301" y="361950"/>
                </a:lnTo>
                <a:close/>
                <a:moveTo>
                  <a:pt x="66676" y="247650"/>
                </a:moveTo>
                <a:lnTo>
                  <a:pt x="190501" y="247650"/>
                </a:lnTo>
                <a:lnTo>
                  <a:pt x="190501" y="285750"/>
                </a:lnTo>
                <a:lnTo>
                  <a:pt x="66676" y="2857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40" descr="Comment Add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505958" y="4954880"/>
            <a:ext cx="2032782" cy="203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 descr="Comment Add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1936067" y="8188433"/>
            <a:ext cx="1485897" cy="148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 descr="Comment Heart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8934768" y="453574"/>
            <a:ext cx="1581255" cy="158125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0" descr="Subtitles with solid fill"/>
          <p:cNvSpPr/>
          <p:nvPr/>
        </p:nvSpPr>
        <p:spPr>
          <a:xfrm flipH="1">
            <a:off x="3714402" y="3319051"/>
            <a:ext cx="705854" cy="778479"/>
          </a:xfrm>
          <a:custGeom>
            <a:avLst/>
            <a:gdLst/>
            <a:ahLst/>
            <a:cxnLst/>
            <a:rect l="l" t="t" r="r" b="b"/>
            <a:pathLst>
              <a:path w="647701" h="590550" extrusionOk="0">
                <a:moveTo>
                  <a:pt x="32386" y="0"/>
                </a:moveTo>
                <a:cubicBezTo>
                  <a:pt x="14395" y="105"/>
                  <a:pt x="-104" y="14774"/>
                  <a:pt x="1" y="32765"/>
                </a:cubicBezTo>
                <a:cubicBezTo>
                  <a:pt x="1" y="32765"/>
                  <a:pt x="1" y="32766"/>
                  <a:pt x="1" y="32766"/>
                </a:cubicBezTo>
                <a:lnTo>
                  <a:pt x="1" y="427863"/>
                </a:lnTo>
                <a:cubicBezTo>
                  <a:pt x="821" y="444887"/>
                  <a:pt x="15286" y="458024"/>
                  <a:pt x="32310" y="457204"/>
                </a:cubicBezTo>
                <a:cubicBezTo>
                  <a:pt x="32335" y="457203"/>
                  <a:pt x="32361" y="457201"/>
                  <a:pt x="32386" y="457200"/>
                </a:cubicBezTo>
                <a:lnTo>
                  <a:pt x="133351" y="457200"/>
                </a:lnTo>
                <a:lnTo>
                  <a:pt x="133351" y="590550"/>
                </a:lnTo>
                <a:lnTo>
                  <a:pt x="259081" y="457200"/>
                </a:lnTo>
                <a:lnTo>
                  <a:pt x="616649" y="457200"/>
                </a:lnTo>
                <a:cubicBezTo>
                  <a:pt x="633693" y="457306"/>
                  <a:pt x="647595" y="443575"/>
                  <a:pt x="647701" y="426530"/>
                </a:cubicBezTo>
                <a:cubicBezTo>
                  <a:pt x="647701" y="426530"/>
                  <a:pt x="647701" y="426530"/>
                  <a:pt x="647701" y="426530"/>
                </a:cubicBezTo>
                <a:lnTo>
                  <a:pt x="647701" y="32766"/>
                </a:lnTo>
                <a:lnTo>
                  <a:pt x="647701" y="32766"/>
                </a:lnTo>
                <a:cubicBezTo>
                  <a:pt x="647806" y="14775"/>
                  <a:pt x="633307" y="106"/>
                  <a:pt x="615317" y="0"/>
                </a:cubicBezTo>
                <a:cubicBezTo>
                  <a:pt x="615317" y="0"/>
                  <a:pt x="615316" y="0"/>
                  <a:pt x="615316" y="0"/>
                </a:cubicBezTo>
                <a:close/>
                <a:moveTo>
                  <a:pt x="581026" y="285750"/>
                </a:moveTo>
                <a:lnTo>
                  <a:pt x="466726" y="285750"/>
                </a:lnTo>
                <a:lnTo>
                  <a:pt x="466726" y="247650"/>
                </a:lnTo>
                <a:lnTo>
                  <a:pt x="581026" y="247650"/>
                </a:lnTo>
                <a:close/>
                <a:moveTo>
                  <a:pt x="400051" y="323850"/>
                </a:moveTo>
                <a:lnTo>
                  <a:pt x="581026" y="323850"/>
                </a:lnTo>
                <a:lnTo>
                  <a:pt x="581026" y="361950"/>
                </a:lnTo>
                <a:lnTo>
                  <a:pt x="400051" y="361950"/>
                </a:lnTo>
                <a:close/>
                <a:moveTo>
                  <a:pt x="257176" y="323850"/>
                </a:moveTo>
                <a:lnTo>
                  <a:pt x="361951" y="323850"/>
                </a:lnTo>
                <a:lnTo>
                  <a:pt x="361951" y="361950"/>
                </a:lnTo>
                <a:lnTo>
                  <a:pt x="257176" y="361950"/>
                </a:lnTo>
                <a:close/>
                <a:moveTo>
                  <a:pt x="228601" y="247650"/>
                </a:moveTo>
                <a:lnTo>
                  <a:pt x="419101" y="247650"/>
                </a:lnTo>
                <a:lnTo>
                  <a:pt x="419101" y="285750"/>
                </a:lnTo>
                <a:lnTo>
                  <a:pt x="228601" y="285750"/>
                </a:lnTo>
                <a:close/>
                <a:moveTo>
                  <a:pt x="114301" y="323850"/>
                </a:moveTo>
                <a:lnTo>
                  <a:pt x="219076" y="323850"/>
                </a:lnTo>
                <a:lnTo>
                  <a:pt x="219076" y="361950"/>
                </a:lnTo>
                <a:lnTo>
                  <a:pt x="114301" y="361950"/>
                </a:lnTo>
                <a:close/>
                <a:moveTo>
                  <a:pt x="66676" y="247650"/>
                </a:moveTo>
                <a:lnTo>
                  <a:pt x="190501" y="247650"/>
                </a:lnTo>
                <a:lnTo>
                  <a:pt x="190501" y="285750"/>
                </a:lnTo>
                <a:lnTo>
                  <a:pt x="66676" y="285750"/>
                </a:lnTo>
                <a:close/>
              </a:path>
            </a:pathLst>
          </a:custGeom>
          <a:solidFill>
            <a:srgbClr val="9DD3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40" descr="Comment Heart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9160" y="6013709"/>
            <a:ext cx="1878037" cy="187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"/>
          <p:cNvSpPr txBox="1"/>
          <p:nvPr/>
        </p:nvSpPr>
        <p:spPr>
          <a:xfrm>
            <a:off x="688279" y="2186989"/>
            <a:ext cx="11494633" cy="740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Grupos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	</a:t>
            </a:r>
            <a:endParaRPr sz="3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Tópico da atividade: tornar os espaços urbanos mais resilientes ao clima</a:t>
            </a:r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Objetivo: Os 4 grupos realizarão um debate para expressar os pontos de vista das partes interessadas diferentes. O objetivo é compreender o papel das competências de colaboração para alcançar um resultado bem-sucedido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  <p:sp>
        <p:nvSpPr>
          <p:cNvPr id="293" name="Google Shape;293;p6"/>
          <p:cNvSpPr/>
          <p:nvPr/>
        </p:nvSpPr>
        <p:spPr>
          <a:xfrm>
            <a:off x="298420" y="437360"/>
            <a:ext cx="17691160" cy="1384654"/>
          </a:xfrm>
          <a:custGeom>
            <a:avLst/>
            <a:gdLst/>
            <a:ahLst/>
            <a:cxnLst/>
            <a:rect l="l" t="t" r="r" b="b"/>
            <a:pathLst>
              <a:path w="8803767" h="2675095" extrusionOk="0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"/>
          <p:cNvSpPr txBox="1"/>
          <p:nvPr/>
        </p:nvSpPr>
        <p:spPr>
          <a:xfrm>
            <a:off x="917757" y="561485"/>
            <a:ext cx="15984280" cy="127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lang="pt-PT" sz="5509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Vamos colaborar de forma verde</a:t>
            </a:r>
            <a:r>
              <a:rPr lang="en-US" sz="5509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dirty="0"/>
          </a:p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6" descr="Stam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5155" y="3098416"/>
            <a:ext cx="2638278" cy="263827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"/>
          <p:cNvSpPr txBox="1"/>
          <p:nvPr/>
        </p:nvSpPr>
        <p:spPr>
          <a:xfrm>
            <a:off x="12798962" y="4087956"/>
            <a:ext cx="144897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Grupo de ONG</a:t>
            </a:r>
            <a:endParaRPr dirty="0"/>
          </a:p>
        </p:txBody>
      </p:sp>
      <p:sp>
        <p:nvSpPr>
          <p:cNvPr id="297" name="Google Shape;297;p6"/>
          <p:cNvSpPr txBox="1"/>
          <p:nvPr/>
        </p:nvSpPr>
        <p:spPr>
          <a:xfrm>
            <a:off x="14842587" y="4087957"/>
            <a:ext cx="15234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Municípios</a:t>
            </a:r>
            <a:r>
              <a:rPr lang="en-US" sz="1800" b="0" i="0" u="none" strike="noStrike" cap="none" dirty="0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locais</a:t>
            </a:r>
            <a:r>
              <a:rPr lang="en-US" sz="1800" b="0" i="0" u="none" strike="noStrike" cap="none" dirty="0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</p:txBody>
      </p:sp>
      <p:pic>
        <p:nvPicPr>
          <p:cNvPr id="298" name="Google Shape;298;p6" descr="Stam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2152" y="3107667"/>
            <a:ext cx="2638278" cy="263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" descr="Stam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10756" y="5143500"/>
            <a:ext cx="2638278" cy="2638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6"/>
          <p:cNvSpPr txBox="1"/>
          <p:nvPr/>
        </p:nvSpPr>
        <p:spPr>
          <a:xfrm>
            <a:off x="12761888" y="5812808"/>
            <a:ext cx="153601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Adultos</a:t>
            </a:r>
            <a:r>
              <a:rPr lang="en-US" sz="1800" dirty="0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mais</a:t>
            </a:r>
            <a:r>
              <a:rPr lang="en-US" sz="1800" dirty="0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velhos</a:t>
            </a:r>
            <a:r>
              <a:rPr lang="en-US" sz="1800" dirty="0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 da </a:t>
            </a:r>
            <a:r>
              <a:rPr lang="en-US" sz="1800" dirty="0" err="1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comunidade</a:t>
            </a:r>
            <a:endParaRPr sz="1800" b="0" i="0" u="none" strike="noStrike" cap="none" dirty="0">
              <a:solidFill>
                <a:srgbClr val="125F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1" name="Google Shape;301;p6" descr="Stam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63759" y="5149954"/>
            <a:ext cx="2638278" cy="2638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6"/>
          <p:cNvSpPr txBox="1"/>
          <p:nvPr/>
        </p:nvSpPr>
        <p:spPr>
          <a:xfrm>
            <a:off x="14855481" y="6079903"/>
            <a:ext cx="152341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Empresas</a:t>
            </a:r>
            <a:r>
              <a:rPr lang="en-US" sz="1800" b="0" i="0" u="none" strike="noStrike" cap="none" dirty="0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125F64"/>
                </a:solidFill>
                <a:latin typeface="Open Sans"/>
                <a:ea typeface="Open Sans"/>
                <a:cs typeface="Open Sans"/>
                <a:sym typeface="Open Sans"/>
              </a:rPr>
              <a:t>locais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/>
          <p:nvPr/>
        </p:nvSpPr>
        <p:spPr>
          <a:xfrm>
            <a:off x="4797282" y="3403426"/>
            <a:ext cx="8693437" cy="3480148"/>
          </a:xfrm>
          <a:custGeom>
            <a:avLst/>
            <a:gdLst/>
            <a:ahLst/>
            <a:cxnLst/>
            <a:rect l="l" t="t" r="r" b="b"/>
            <a:pathLst>
              <a:path w="8803767" h="3995420" extrusionOk="0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125F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5362910" y="3684394"/>
            <a:ext cx="7664700" cy="255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lang="en-US" sz="7408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Jardim </a:t>
            </a:r>
            <a:r>
              <a:rPr lang="en-US" sz="7408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colaborativo</a:t>
            </a:r>
            <a:endParaRPr sz="7408" b="1" i="0" u="none" strike="noStrike" cap="none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3" name="Google Shape;313;p41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41" descr="Garden Tool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6694" y="7542000"/>
            <a:ext cx="1321965" cy="132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1" descr="Watering po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6821" y="827251"/>
            <a:ext cx="1355656" cy="135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1" descr="Seed Packet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98459" y="6300683"/>
            <a:ext cx="1115755" cy="111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 descr="Plant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95465" y="7389600"/>
            <a:ext cx="1321965" cy="132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 descr="Sprouting Seed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03791" y="447460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1" descr="Flower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10482" y="172289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1" descr="Seed Packet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41120" y="1171611"/>
            <a:ext cx="2140744" cy="214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1" descr="Watering pot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3603786" y="7655274"/>
            <a:ext cx="1169907" cy="116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 descr="Sprouting Seed with solid fil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62910" y="7336814"/>
            <a:ext cx="1828069" cy="182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1" descr="Garden Tools with solid fill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57112" y="201462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 descr="Plant with solid fill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26886" y="657877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1" descr="Flower with solid fill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65543" y="4036866"/>
            <a:ext cx="1013262" cy="101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1" descr="Sprouting Seed with solid fill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155927" y="117161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1" descr="Seed Packet with solid fill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757632" y="1754516"/>
            <a:ext cx="1514900" cy="15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1" descr="Flower with solid fill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541547" y="1435286"/>
            <a:ext cx="1514900" cy="15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1" descr="Garden Tools with solid fill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839170" y="5545239"/>
            <a:ext cx="1392274" cy="139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1" descr="Watering pot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9692994" y="7334832"/>
            <a:ext cx="2107426" cy="210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2"/>
          <p:cNvSpPr txBox="1"/>
          <p:nvPr/>
        </p:nvSpPr>
        <p:spPr>
          <a:xfrm>
            <a:off x="688280" y="2407445"/>
            <a:ext cx="8934022" cy="647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Desenvolver uma horta comunitária utilizando competências de colaboração</a:t>
            </a:r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Atribuir tarefas e acompanhar as ações</a:t>
            </a:r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Praticar uma atividade física de baixo impacto</a:t>
            </a:r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Pode durar o tempo que os participantes quiserem</a:t>
            </a:r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Pode ser feita diretamente no solo, em vasos ou em canteiros elevados - adaptável às condições disponíveis</a:t>
            </a:r>
            <a:endParaRPr sz="1100" dirty="0"/>
          </a:p>
        </p:txBody>
      </p:sp>
      <p:sp>
        <p:nvSpPr>
          <p:cNvPr id="341" name="Google Shape;341;p42"/>
          <p:cNvSpPr/>
          <p:nvPr/>
        </p:nvSpPr>
        <p:spPr>
          <a:xfrm>
            <a:off x="298420" y="437360"/>
            <a:ext cx="17691160" cy="1384654"/>
          </a:xfrm>
          <a:custGeom>
            <a:avLst/>
            <a:gdLst/>
            <a:ahLst/>
            <a:cxnLst/>
            <a:rect l="l" t="t" r="r" b="b"/>
            <a:pathLst>
              <a:path w="8803767" h="2675095" extrusionOk="0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2"/>
          <p:cNvSpPr txBox="1"/>
          <p:nvPr/>
        </p:nvSpPr>
        <p:spPr>
          <a:xfrm>
            <a:off x="1151850" y="649534"/>
            <a:ext cx="15984300" cy="101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509" b="1" dirty="0">
                <a:latin typeface="Open Sans"/>
                <a:ea typeface="Open Sans"/>
                <a:cs typeface="Open Sans"/>
                <a:sym typeface="Open Sans"/>
              </a:rPr>
              <a:t>Jardim </a:t>
            </a:r>
            <a:r>
              <a:rPr lang="en-US" sz="5509" b="1" dirty="0" err="1">
                <a:latin typeface="Open Sans"/>
                <a:ea typeface="Open Sans"/>
                <a:cs typeface="Open Sans"/>
                <a:sym typeface="Open Sans"/>
              </a:rPr>
              <a:t>colaborativo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42" descr="A courtyard with potted plant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2859" y="2407445"/>
            <a:ext cx="8076721" cy="605754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2"/>
          <p:cNvSpPr txBox="1"/>
          <p:nvPr/>
        </p:nvSpPr>
        <p:spPr>
          <a:xfrm>
            <a:off x="9912859" y="8523126"/>
            <a:ext cx="721203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0" y="0"/>
            <a:ext cx="18288000" cy="10286998"/>
          </a:xfrm>
          <a:custGeom>
            <a:avLst/>
            <a:gdLst/>
            <a:ahLst/>
            <a:cxnLst/>
            <a:rect l="l" t="t" r="r" b="b"/>
            <a:pathLst>
              <a:path w="18288000" h="10286998" extrusionOk="0">
                <a:moveTo>
                  <a:pt x="0" y="0"/>
                </a:moveTo>
                <a:lnTo>
                  <a:pt x="18288000" y="0"/>
                </a:lnTo>
                <a:lnTo>
                  <a:pt x="18288000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84" b="-3888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964434" y="494424"/>
            <a:ext cx="1700071" cy="1634310"/>
          </a:xfrm>
          <a:custGeom>
            <a:avLst/>
            <a:gdLst/>
            <a:ahLst/>
            <a:cxnLst/>
            <a:rect l="l" t="t" r="r" b="b"/>
            <a:pathLst>
              <a:path w="1700071" h="1634310" extrusionOk="0">
                <a:moveTo>
                  <a:pt x="0" y="0"/>
                </a:moveTo>
                <a:lnTo>
                  <a:pt x="1700071" y="0"/>
                </a:lnTo>
                <a:lnTo>
                  <a:pt x="1700071" y="1634310"/>
                </a:lnTo>
                <a:lnTo>
                  <a:pt x="0" y="1634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324824" y="6013634"/>
            <a:ext cx="1091547" cy="1046537"/>
          </a:xfrm>
          <a:custGeom>
            <a:avLst/>
            <a:gdLst/>
            <a:ahLst/>
            <a:cxnLst/>
            <a:rect l="l" t="t" r="r" b="b"/>
            <a:pathLst>
              <a:path w="1091547" h="1046537" extrusionOk="0">
                <a:moveTo>
                  <a:pt x="0" y="0"/>
                </a:moveTo>
                <a:lnTo>
                  <a:pt x="1091546" y="0"/>
                </a:lnTo>
                <a:lnTo>
                  <a:pt x="1091546" y="1046536"/>
                </a:lnTo>
                <a:lnTo>
                  <a:pt x="0" y="1046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5054171" y="6013634"/>
            <a:ext cx="1091546" cy="1077186"/>
          </a:xfrm>
          <a:custGeom>
            <a:avLst/>
            <a:gdLst/>
            <a:ahLst/>
            <a:cxnLst/>
            <a:rect l="l" t="t" r="r" b="b"/>
            <a:pathLst>
              <a:path w="1091546" h="1077186" extrusionOk="0">
                <a:moveTo>
                  <a:pt x="0" y="0"/>
                </a:moveTo>
                <a:lnTo>
                  <a:pt x="1091545" y="0"/>
                </a:lnTo>
                <a:lnTo>
                  <a:pt x="1091545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8497904" y="6013634"/>
            <a:ext cx="1046535" cy="1046535"/>
          </a:xfrm>
          <a:custGeom>
            <a:avLst/>
            <a:gdLst/>
            <a:ahLst/>
            <a:cxnLst/>
            <a:rect l="l" t="t" r="r" b="b"/>
            <a:pathLst>
              <a:path w="1046535" h="1046535" extrusionOk="0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0197199" y="6027996"/>
            <a:ext cx="1091545" cy="1077186"/>
          </a:xfrm>
          <a:custGeom>
            <a:avLst/>
            <a:gdLst/>
            <a:ahLst/>
            <a:cxnLst/>
            <a:rect l="l" t="t" r="r" b="b"/>
            <a:pathLst>
              <a:path w="1091545" h="1077186" extrusionOk="0">
                <a:moveTo>
                  <a:pt x="0" y="0"/>
                </a:moveTo>
                <a:lnTo>
                  <a:pt x="1091546" y="0"/>
                </a:lnTo>
                <a:lnTo>
                  <a:pt x="1091546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r="-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6761012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11926546" y="6013634"/>
            <a:ext cx="1091548" cy="1091550"/>
          </a:xfrm>
          <a:custGeom>
            <a:avLst/>
            <a:gdLst/>
            <a:ahLst/>
            <a:cxnLst/>
            <a:rect l="l" t="t" r="r" b="b"/>
            <a:pathLst>
              <a:path w="1091548" h="1091550" extrusionOk="0">
                <a:moveTo>
                  <a:pt x="0" y="0"/>
                </a:moveTo>
                <a:lnTo>
                  <a:pt x="1091549" y="0"/>
                </a:lnTo>
                <a:lnTo>
                  <a:pt x="1091549" y="1091550"/>
                </a:lnTo>
                <a:lnTo>
                  <a:pt x="0" y="109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3655893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864302" y="9079341"/>
            <a:ext cx="3552069" cy="745800"/>
          </a:xfrm>
          <a:custGeom>
            <a:avLst/>
            <a:gdLst/>
            <a:ahLst/>
            <a:cxnLst/>
            <a:rect l="l" t="t" r="r" b="b"/>
            <a:pathLst>
              <a:path w="3552069" h="745800" extrusionOk="0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2924356" y="1389280"/>
            <a:ext cx="11422616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UNIDADE 5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dirty="0" err="1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Competências</a:t>
            </a:r>
            <a:r>
              <a:rPr lang="en-US" sz="6000" b="1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6000" b="1" dirty="0" err="1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Colaboração</a:t>
            </a:r>
            <a:r>
              <a:rPr lang="en-US" sz="6000" b="1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6000" b="1" dirty="0" err="1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Iniciativas</a:t>
            </a:r>
            <a:r>
              <a:rPr lang="en-US" sz="6000" b="1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Ecológicas</a:t>
            </a:r>
            <a:r>
              <a:rPr lang="en-US" sz="6000" b="1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Locais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03;p1">
            <a:extLst>
              <a:ext uri="{FF2B5EF4-FFF2-40B4-BE49-F238E27FC236}">
                <a16:creationId xmlns:a16="http://schemas.microsoft.com/office/drawing/2014/main" id="{5BDF2910-F99B-D916-3E47-8903891D9CFB}"/>
              </a:ext>
            </a:extLst>
          </p:cNvPr>
          <p:cNvSpPr txBox="1"/>
          <p:nvPr/>
        </p:nvSpPr>
        <p:spPr>
          <a:xfrm>
            <a:off x="4518942" y="9007504"/>
            <a:ext cx="11356513" cy="88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t-PT" sz="1600" dirty="0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Financiado pela União Europeia. No entanto, os pontos de vista e opiniões expressos são da exclusiva responsabilidade do(s) autor(</a:t>
            </a:r>
            <a:r>
              <a:rPr lang="pt-PT" sz="1600" dirty="0" err="1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es</a:t>
            </a:r>
            <a:r>
              <a:rPr lang="pt-PT" sz="1600" dirty="0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) e não </a:t>
            </a:r>
            <a:r>
              <a:rPr lang="pt-PT" sz="1600" dirty="0" err="1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reflectem</a:t>
            </a:r>
            <a:r>
              <a:rPr lang="pt-PT" sz="1600" dirty="0">
                <a:solidFill>
                  <a:srgbClr val="0530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 necessariamente os da União Europeia ou da Agência de Execução relativa à Educação, ao Audiovisual e à Cultura (EACEA). Nem a União Europeia nem a EACEA podem ser responsabilizadas pelas mesmas.</a:t>
            </a:r>
            <a:endParaRPr lang="pt-PT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3"/>
          <p:cNvGrpSpPr/>
          <p:nvPr/>
        </p:nvGrpSpPr>
        <p:grpSpPr>
          <a:xfrm>
            <a:off x="-1" y="0"/>
            <a:ext cx="6346209" cy="3001518"/>
            <a:chOff x="0" y="0"/>
            <a:chExt cx="7393813" cy="4002024"/>
          </a:xfrm>
        </p:grpSpPr>
        <p:sp>
          <p:nvSpPr>
            <p:cNvPr id="132" name="Google Shape;132;p3"/>
            <p:cNvSpPr/>
            <p:nvPr/>
          </p:nvSpPr>
          <p:spPr>
            <a:xfrm>
              <a:off x="0" y="0"/>
              <a:ext cx="7393813" cy="4002024"/>
            </a:xfrm>
            <a:custGeom>
              <a:avLst/>
              <a:gdLst/>
              <a:ahLst/>
              <a:cxnLst/>
              <a:rect l="l" t="t" r="r" b="b"/>
              <a:pathLst>
                <a:path w="7393813" h="4002024" extrusionOk="0">
                  <a:moveTo>
                    <a:pt x="0" y="0"/>
                  </a:moveTo>
                  <a:lnTo>
                    <a:pt x="7393813" y="0"/>
                  </a:lnTo>
                  <a:lnTo>
                    <a:pt x="7393813" y="4002024"/>
                  </a:lnTo>
                  <a:lnTo>
                    <a:pt x="0" y="4002024"/>
                  </a:lnTo>
                  <a:close/>
                </a:path>
              </a:pathLst>
            </a:custGeom>
            <a:solidFill>
              <a:srgbClr val="65BA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0" y="0"/>
              <a:ext cx="7393800" cy="40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5400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Pontos-chave da apresentação</a:t>
              </a:r>
              <a:endParaRPr lang="en-US" sz="1400" dirty="0"/>
            </a:p>
          </p:txBody>
        </p:sp>
      </p:grpSp>
      <p:sp>
        <p:nvSpPr>
          <p:cNvPr id="134" name="Google Shape;134;p3"/>
          <p:cNvSpPr/>
          <p:nvPr/>
        </p:nvSpPr>
        <p:spPr>
          <a:xfrm>
            <a:off x="17500908" y="0"/>
            <a:ext cx="787051" cy="10287000"/>
          </a:xfrm>
          <a:custGeom>
            <a:avLst/>
            <a:gdLst/>
            <a:ahLst/>
            <a:cxnLst/>
            <a:rect l="l" t="t" r="r" b="b"/>
            <a:pathLst>
              <a:path w="1049401" h="13716000" extrusionOk="0">
                <a:moveTo>
                  <a:pt x="0" y="0"/>
                </a:moveTo>
                <a:lnTo>
                  <a:pt x="1049401" y="0"/>
                </a:lnTo>
                <a:lnTo>
                  <a:pt x="1049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4898397" y="3001500"/>
            <a:ext cx="1447800" cy="1428750"/>
          </a:xfrm>
          <a:custGeom>
            <a:avLst/>
            <a:gdLst/>
            <a:ahLst/>
            <a:cxnLst/>
            <a:rect l="l" t="t" r="r" b="b"/>
            <a:pathLst>
              <a:path w="1447800" h="1428750" extrusionOk="0">
                <a:moveTo>
                  <a:pt x="0" y="0"/>
                </a:moveTo>
                <a:lnTo>
                  <a:pt x="1447800" y="0"/>
                </a:lnTo>
                <a:lnTo>
                  <a:pt x="144780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7828945" y="1692891"/>
            <a:ext cx="8549737" cy="6583298"/>
          </a:xfrm>
          <a:custGeom>
            <a:avLst/>
            <a:gdLst/>
            <a:ahLst/>
            <a:cxnLst/>
            <a:rect l="l" t="t" r="r" b="b"/>
            <a:pathLst>
              <a:path w="8549737" h="6583298" extrusionOk="0">
                <a:moveTo>
                  <a:pt x="0" y="0"/>
                </a:moveTo>
                <a:lnTo>
                  <a:pt x="8549738" y="0"/>
                </a:lnTo>
                <a:lnTo>
                  <a:pt x="8549738" y="6583297"/>
                </a:lnTo>
                <a:lnTo>
                  <a:pt x="0" y="6583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1063275" y="4729650"/>
            <a:ext cx="5077200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Sustentabilidade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39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pt-PT" sz="39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Avaliação dos riscos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39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Autonomia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/>
        </p:nvSpPr>
        <p:spPr>
          <a:xfrm>
            <a:off x="9100038" y="6703780"/>
            <a:ext cx="8994000" cy="171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5810" marR="0" lvl="1" indent="-38290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que são as organizações de raiz e como pode fazer parte</a:t>
            </a:r>
            <a:endParaRPr sz="3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341772" y="375712"/>
            <a:ext cx="6602825" cy="4262438"/>
          </a:xfrm>
          <a:custGeom>
            <a:avLst/>
            <a:gdLst/>
            <a:ahLst/>
            <a:cxnLst/>
            <a:rect l="l" t="t" r="r" b="b"/>
            <a:pathLst>
              <a:path w="8803767" h="5683250" extrusionOk="0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0" y="9782748"/>
            <a:ext cx="18288000" cy="504254"/>
          </a:xfrm>
          <a:custGeom>
            <a:avLst/>
            <a:gdLst/>
            <a:ahLst/>
            <a:cxnLst/>
            <a:rect l="l" t="t" r="r" b="b"/>
            <a:pathLst>
              <a:path w="24384000" h="672338" extrusionOk="0">
                <a:moveTo>
                  <a:pt x="0" y="0"/>
                </a:moveTo>
                <a:lnTo>
                  <a:pt x="24384000" y="0"/>
                </a:lnTo>
                <a:lnTo>
                  <a:pt x="24384000" y="672338"/>
                </a:lnTo>
                <a:lnTo>
                  <a:pt x="0" y="67233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639723" y="4346648"/>
            <a:ext cx="1847848" cy="1771650"/>
          </a:xfrm>
          <a:custGeom>
            <a:avLst/>
            <a:gdLst/>
            <a:ahLst/>
            <a:cxnLst/>
            <a:rect l="l" t="t" r="r" b="b"/>
            <a:pathLst>
              <a:path w="1847848" h="1771650" extrusionOk="0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9028263" y="1669982"/>
            <a:ext cx="822135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5810" marR="0" lvl="1" indent="-38290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Compreender o que são competências de colaboração e porque são importantes</a:t>
            </a:r>
            <a:endParaRPr sz="3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9100038" y="4409399"/>
            <a:ext cx="807780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5810" marR="0" lvl="1" indent="-38290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Saber como as competências de colaboração ajudam as Iniciativas Ecológicas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49;p4">
            <a:extLst>
              <a:ext uri="{FF2B5EF4-FFF2-40B4-BE49-F238E27FC236}">
                <a16:creationId xmlns:a16="http://schemas.microsoft.com/office/drawing/2014/main" id="{9CE03AF1-A7FE-9318-0BBC-4BF77EC590FC}"/>
              </a:ext>
            </a:extLst>
          </p:cNvPr>
          <p:cNvSpPr txBox="1"/>
          <p:nvPr/>
        </p:nvSpPr>
        <p:spPr>
          <a:xfrm>
            <a:off x="1031764" y="1373086"/>
            <a:ext cx="475275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 que </a:t>
            </a:r>
            <a:r>
              <a:rPr lang="en-US" sz="5400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vamos</a:t>
            </a:r>
            <a:r>
              <a:rPr lang="en-US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5400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aprender</a:t>
            </a:r>
            <a:r>
              <a:rPr lang="en-US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?</a:t>
            </a:r>
            <a:endParaRPr lang="en-US" sz="54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/>
          <p:nvPr/>
        </p:nvSpPr>
        <p:spPr>
          <a:xfrm>
            <a:off x="298420" y="357715"/>
            <a:ext cx="17691160" cy="1384654"/>
          </a:xfrm>
          <a:custGeom>
            <a:avLst/>
            <a:gdLst/>
            <a:ahLst/>
            <a:cxnLst/>
            <a:rect l="l" t="t" r="r" b="b"/>
            <a:pathLst>
              <a:path w="8803767" h="2675095" extrusionOk="0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810200" y="2524396"/>
            <a:ext cx="14155480" cy="5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Trabalho em equipa ou relações interpessoais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Significa construir uma relação com a equipa, resolver conflitos e criar um ambiente de trabalho eficaz em que todos se sintam incluídos e respeitados enquanto trabalham para atingir um objetivo comum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Essencial na maioria dos contextos sociais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15629952" y="3280320"/>
            <a:ext cx="1847848" cy="1771650"/>
          </a:xfrm>
          <a:custGeom>
            <a:avLst/>
            <a:gdLst/>
            <a:ahLst/>
            <a:cxnLst/>
            <a:rect l="l" t="t" r="r" b="b"/>
            <a:pathLst>
              <a:path w="1847848" h="1771650" extrusionOk="0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1760562" y="541377"/>
            <a:ext cx="15940584" cy="101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lang="pt-PT" sz="5509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que são competências de colaboração</a:t>
            </a:r>
            <a:r>
              <a:rPr lang="en-US" sz="5509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/>
          <p:nvPr/>
        </p:nvSpPr>
        <p:spPr>
          <a:xfrm>
            <a:off x="298420" y="357715"/>
            <a:ext cx="17691160" cy="1384654"/>
          </a:xfrm>
          <a:custGeom>
            <a:avLst/>
            <a:gdLst/>
            <a:ahLst/>
            <a:cxnLst/>
            <a:rect l="l" t="t" r="r" b="b"/>
            <a:pathLst>
              <a:path w="8803767" h="2675095" extrusionOk="0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4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4"/>
          <p:cNvSpPr txBox="1"/>
          <p:nvPr/>
        </p:nvSpPr>
        <p:spPr>
          <a:xfrm>
            <a:off x="810200" y="2367933"/>
            <a:ext cx="10696000" cy="5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Comunicações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eficaz</a:t>
            </a:r>
            <a:endParaRPr dirty="0"/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Resolução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problemas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conflitos</a:t>
            </a:r>
            <a:endParaRPr lang="en-US" sz="3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Formação de equipas</a:t>
            </a:r>
            <a:endParaRPr dirty="0"/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Flexibilidade e mente aberta</a:t>
            </a:r>
            <a:endParaRPr dirty="0"/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Responsabilidade e fiabilidade</a:t>
            </a:r>
            <a:endParaRPr dirty="0"/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Empatia</a:t>
            </a:r>
            <a:endParaRPr dirty="0"/>
          </a:p>
        </p:txBody>
      </p:sp>
      <p:sp>
        <p:nvSpPr>
          <p:cNvPr id="177" name="Google Shape;177;p34"/>
          <p:cNvSpPr txBox="1"/>
          <p:nvPr/>
        </p:nvSpPr>
        <p:spPr>
          <a:xfrm>
            <a:off x="3318164" y="541377"/>
            <a:ext cx="11651673" cy="101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lang="en-US" sz="5509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Competências</a:t>
            </a:r>
            <a:r>
              <a:rPr lang="en-US" sz="5509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5509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colaboração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4" descr="Colleagues hud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8240" y="2629720"/>
            <a:ext cx="7541340" cy="502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4"/>
          <p:cNvSpPr/>
          <p:nvPr/>
        </p:nvSpPr>
        <p:spPr>
          <a:xfrm>
            <a:off x="16898033" y="6565733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4"/>
          <p:cNvSpPr/>
          <p:nvPr/>
        </p:nvSpPr>
        <p:spPr>
          <a:xfrm rot="10800000">
            <a:off x="10448240" y="2629720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/>
          <p:nvPr/>
        </p:nvSpPr>
        <p:spPr>
          <a:xfrm rot="-3804574">
            <a:off x="9363027" y="-6529859"/>
            <a:ext cx="11728294" cy="14053511"/>
          </a:xfrm>
          <a:custGeom>
            <a:avLst/>
            <a:gdLst/>
            <a:ahLst/>
            <a:cxnLst/>
            <a:rect l="l" t="t" r="r" b="b"/>
            <a:pathLst>
              <a:path w="11728294" h="14053511" extrusionOk="0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5"/>
          <p:cNvSpPr/>
          <p:nvPr/>
        </p:nvSpPr>
        <p:spPr>
          <a:xfrm>
            <a:off x="-1026671" y="1976772"/>
            <a:ext cx="10780403" cy="5194049"/>
          </a:xfrm>
          <a:custGeom>
            <a:avLst/>
            <a:gdLst/>
            <a:ahLst/>
            <a:cxnLst/>
            <a:rect l="l" t="t" r="r" b="b"/>
            <a:pathLst>
              <a:path w="10780403" h="3751665" extrusionOk="0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5"/>
          <p:cNvSpPr txBox="1"/>
          <p:nvPr/>
        </p:nvSpPr>
        <p:spPr>
          <a:xfrm>
            <a:off x="623455" y="3158419"/>
            <a:ext cx="9130277" cy="357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49"/>
              <a:buFont typeface="Arial"/>
              <a:buNone/>
            </a:pP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Competências</a:t>
            </a: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colaboração</a:t>
            </a: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&amp; </a:t>
            </a: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Iniciativas</a:t>
            </a: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ambientais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35" descr="A green silhouette of trees and bird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49194" y="1347764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5"/>
          <p:cNvSpPr txBox="1"/>
          <p:nvPr/>
        </p:nvSpPr>
        <p:spPr>
          <a:xfrm>
            <a:off x="13042231" y="5993732"/>
            <a:ext cx="48768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/>
          <p:nvPr/>
        </p:nvSpPr>
        <p:spPr>
          <a:xfrm>
            <a:off x="298420" y="437360"/>
            <a:ext cx="17691160" cy="1384654"/>
          </a:xfrm>
          <a:custGeom>
            <a:avLst/>
            <a:gdLst/>
            <a:ahLst/>
            <a:cxnLst/>
            <a:rect l="l" t="t" r="r" b="b"/>
            <a:pathLst>
              <a:path w="8803767" h="2675095" extrusionOk="0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6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6"/>
          <p:cNvSpPr txBox="1"/>
          <p:nvPr/>
        </p:nvSpPr>
        <p:spPr>
          <a:xfrm>
            <a:off x="674632" y="2412072"/>
            <a:ext cx="11942848" cy="64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iniciativas ecológicas reúnem diferentes pessoas sob um mesmo teto: o desejo de conservar e proteger a natureza e a biodiversidade. Este é o seu objetivo comum geral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  <a:p>
            <a:pPr marL="571500" marR="0" lvl="0" indent="-57150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Noto Sans Symbols"/>
              <a:buChar char="❖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serem bem sucedidas, é necessário um trabalho construtivo e eficaz entre as diferentes partes interessadas. </a:t>
            </a:r>
            <a:endParaRPr dirty="0"/>
          </a:p>
        </p:txBody>
      </p:sp>
      <p:sp>
        <p:nvSpPr>
          <p:cNvPr id="201" name="Google Shape;201;p36"/>
          <p:cNvSpPr txBox="1"/>
          <p:nvPr/>
        </p:nvSpPr>
        <p:spPr>
          <a:xfrm>
            <a:off x="507691" y="632221"/>
            <a:ext cx="17272618" cy="101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lang="pt-PT" sz="5509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Objetivos e estratégias das iniciativas ecológicas</a:t>
            </a:r>
          </a:p>
        </p:txBody>
      </p:sp>
      <p:pic>
        <p:nvPicPr>
          <p:cNvPr id="202" name="Google Shape;202;p36" descr="Group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61120" y="5602761"/>
            <a:ext cx="3916680" cy="391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 descr="Umbrella with solid fill"/>
          <p:cNvPicPr preferRelativeResize="0"/>
          <p:nvPr/>
        </p:nvPicPr>
        <p:blipFill rotWithShape="1">
          <a:blip r:embed="rId4">
            <a:alphaModFix/>
          </a:blip>
          <a:srcRect b="36223"/>
          <a:stretch/>
        </p:blipFill>
        <p:spPr>
          <a:xfrm>
            <a:off x="13172500" y="3422387"/>
            <a:ext cx="4693920" cy="299365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6"/>
          <p:cNvSpPr/>
          <p:nvPr/>
        </p:nvSpPr>
        <p:spPr>
          <a:xfrm>
            <a:off x="14116140" y="4196234"/>
            <a:ext cx="2806640" cy="92302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pt-PT" b="1" i="0" dirty="0">
                <a:ln>
                  <a:noFill/>
                </a:ln>
                <a:solidFill>
                  <a:srgbClr val="000000"/>
                </a:solidFill>
                <a:latin typeface="Open Sans"/>
              </a:rPr>
              <a:t>Proteção da Natureza &amp; Biodiversidade</a:t>
            </a:r>
            <a:endParaRPr b="1" i="0" dirty="0">
              <a:ln>
                <a:noFill/>
              </a:ln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/>
          <p:nvPr/>
        </p:nvSpPr>
        <p:spPr>
          <a:xfrm>
            <a:off x="1722120" y="3112175"/>
            <a:ext cx="537972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PT" sz="4400" b="1" i="0" u="none" strike="noStrike" cap="none" dirty="0">
                <a:solidFill>
                  <a:srgbClr val="125F64"/>
                </a:solidFill>
                <a:latin typeface="Arimo"/>
                <a:ea typeface="Arimo"/>
                <a:cs typeface="Arimo"/>
                <a:sym typeface="Arimo"/>
              </a:rPr>
              <a:t>A comunicação é uma das principais chaves para garantir o sucesso das iniciativas ecológicas</a:t>
            </a:r>
            <a:r>
              <a:rPr lang="en-US" sz="4400" b="1" i="0" u="none" strike="noStrike" cap="none" dirty="0">
                <a:solidFill>
                  <a:srgbClr val="125F64"/>
                </a:solidFill>
                <a:latin typeface="Arimo"/>
                <a:ea typeface="Arimo"/>
                <a:cs typeface="Arimo"/>
                <a:sym typeface="Arimo"/>
              </a:rPr>
              <a:t>!</a:t>
            </a:r>
            <a:endParaRPr sz="4400" b="1" i="0" u="none" strike="noStrike" cap="none" dirty="0">
              <a:solidFill>
                <a:srgbClr val="125F64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5" name="Google Shape;215;p5"/>
          <p:cNvSpPr/>
          <p:nvPr/>
        </p:nvSpPr>
        <p:spPr>
          <a:xfrm rot="5400000">
            <a:off x="6421977" y="5886199"/>
            <a:ext cx="1091545" cy="1077186"/>
          </a:xfrm>
          <a:custGeom>
            <a:avLst/>
            <a:gdLst/>
            <a:ahLst/>
            <a:cxnLst/>
            <a:rect l="l" t="t" r="r" b="b"/>
            <a:pathLst>
              <a:path w="1091545" h="1077186" extrusionOk="0">
                <a:moveTo>
                  <a:pt x="0" y="0"/>
                </a:moveTo>
                <a:lnTo>
                  <a:pt x="1091546" y="0"/>
                </a:lnTo>
                <a:lnTo>
                  <a:pt x="1091546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"/>
          <p:cNvSpPr/>
          <p:nvPr/>
        </p:nvSpPr>
        <p:spPr>
          <a:xfrm rot="-5400000">
            <a:off x="1310438" y="2912137"/>
            <a:ext cx="1091545" cy="1077186"/>
          </a:xfrm>
          <a:custGeom>
            <a:avLst/>
            <a:gdLst/>
            <a:ahLst/>
            <a:cxnLst/>
            <a:rect l="l" t="t" r="r" b="b"/>
            <a:pathLst>
              <a:path w="1091545" h="1077186" extrusionOk="0">
                <a:moveTo>
                  <a:pt x="0" y="0"/>
                </a:moveTo>
                <a:lnTo>
                  <a:pt x="1091546" y="0"/>
                </a:lnTo>
                <a:lnTo>
                  <a:pt x="1091546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captura de ecrã, Tipo de letra, número&#10;&#10;Descrição gerada automaticamente">
            <a:extLst>
              <a:ext uri="{FF2B5EF4-FFF2-40B4-BE49-F238E27FC236}">
                <a16:creationId xmlns:a16="http://schemas.microsoft.com/office/drawing/2014/main" id="{418975AE-5D1E-32C4-B41E-AF8D242B9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286" y="1286"/>
            <a:ext cx="10285714" cy="1028571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640</Words>
  <Application>Microsoft Office PowerPoint</Application>
  <PresentationFormat>Personalizados</PresentationFormat>
  <Paragraphs>88</Paragraphs>
  <Slides>16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4" baseType="lpstr">
      <vt:lpstr>Open Sans</vt:lpstr>
      <vt:lpstr>Noto Sans Symbols</vt:lpstr>
      <vt:lpstr>Arial</vt:lpstr>
      <vt:lpstr>Arimo</vt:lpstr>
      <vt:lpstr>Calibri</vt:lpstr>
      <vt:lpstr>Montserrat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Elisa Klein-Peters - Proportional Message</cp:lastModifiedBy>
  <cp:revision>5</cp:revision>
  <dcterms:created xsi:type="dcterms:W3CDTF">2006-08-16T00:00:00Z</dcterms:created>
  <dcterms:modified xsi:type="dcterms:W3CDTF">2024-03-21T16:58:39Z</dcterms:modified>
</cp:coreProperties>
</file>