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imo" panose="020B060402020202020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boldItalic r:id="rId27"/>
    </p:embeddedFont>
    <p:embeddedFont>
      <p:font typeface="Open Sans ExtraBold" panose="020B0906030804020204" pitchFamily="3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zW/nelWTV2cwbP7QHAxi/paJx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5" name="Google Shape;215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avLst/>
            <a:gdLst/>
            <a:ahLst/>
            <a:cxnLst/>
            <a:rect l="l" t="t" r="r" b="b"/>
            <a:pathLst>
              <a:path w="1700044" h="1634138" extrusionOk="0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avLst/>
            <a:gdLst/>
            <a:ahLst/>
            <a:cxnLst/>
            <a:rect l="l" t="t" r="r" b="b"/>
            <a:pathLst>
              <a:path w="1091547" h="1046535" extrusionOk="0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5" name="Google Shape;95;p1"/>
          <p:cNvSpPr/>
          <p:nvPr/>
        </p:nvSpPr>
        <p:spPr>
          <a:xfrm>
            <a:off x="5054171" y="6013634"/>
            <a:ext cx="1091547" cy="1077184"/>
          </a:xfrm>
          <a:custGeom>
            <a:avLst/>
            <a:gdLst/>
            <a:ahLst/>
            <a:cxnLst/>
            <a:rect l="l" t="t" r="r" b="b"/>
            <a:pathLst>
              <a:path w="1091547" h="1077184" extrusionOk="0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00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6" name="Google Shape;96;p1"/>
          <p:cNvSpPr/>
          <p:nvPr/>
        </p:nvSpPr>
        <p:spPr>
          <a:xfrm>
            <a:off x="8497904" y="6013634"/>
            <a:ext cx="1046535" cy="1046535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2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7" name="Google Shape;97;p1"/>
          <p:cNvSpPr/>
          <p:nvPr/>
        </p:nvSpPr>
        <p:spPr>
          <a:xfrm>
            <a:off x="10197199" y="6027996"/>
            <a:ext cx="1091547" cy="1077184"/>
          </a:xfrm>
          <a:custGeom>
            <a:avLst/>
            <a:gdLst/>
            <a:ahLst/>
            <a:cxnLst/>
            <a:rect l="l" t="t" r="r" b="b"/>
            <a:pathLst>
              <a:path w="1091547" h="1077184" extrusionOk="0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100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8" name="Google Shape;98;p1"/>
          <p:cNvSpPr/>
          <p:nvPr/>
        </p:nvSpPr>
        <p:spPr>
          <a:xfrm>
            <a:off x="6761012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9" name="Google Shape;99;p1"/>
          <p:cNvSpPr/>
          <p:nvPr/>
        </p:nvSpPr>
        <p:spPr>
          <a:xfrm>
            <a:off x="11926546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0" name="Google Shape;100;p1"/>
          <p:cNvSpPr/>
          <p:nvPr/>
        </p:nvSpPr>
        <p:spPr>
          <a:xfrm>
            <a:off x="13655893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1" name="Google Shape;101;p1"/>
          <p:cNvSpPr/>
          <p:nvPr/>
        </p:nvSpPr>
        <p:spPr>
          <a:xfrm>
            <a:off x="5267325" y="1250878"/>
            <a:ext cx="7753350" cy="4057650"/>
          </a:xfrm>
          <a:custGeom>
            <a:avLst/>
            <a:gdLst/>
            <a:ahLst/>
            <a:cxnLst/>
            <a:rect l="l" t="t" r="r" b="b"/>
            <a:pathLst>
              <a:path w="7753350" h="4057650" extrusionOk="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200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2" name="Google Shape;102;p1"/>
          <p:cNvSpPr/>
          <p:nvPr/>
        </p:nvSpPr>
        <p:spPr>
          <a:xfrm>
            <a:off x="864302" y="9107959"/>
            <a:ext cx="3552069" cy="7458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3" name="Google Shape;103;p1"/>
          <p:cNvSpPr txBox="1"/>
          <p:nvPr/>
        </p:nvSpPr>
        <p:spPr>
          <a:xfrm>
            <a:off x="4689731" y="9018639"/>
            <a:ext cx="11356513" cy="88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 rot="-3804574">
            <a:off x="9599631" y="-4942041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 extrusionOk="0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31" name="Google Shape;231;p10"/>
          <p:cNvSpPr/>
          <p:nvPr/>
        </p:nvSpPr>
        <p:spPr>
          <a:xfrm>
            <a:off x="11444460" y="4154922"/>
            <a:ext cx="6737985" cy="6259244"/>
          </a:xfrm>
          <a:custGeom>
            <a:avLst/>
            <a:gdLst/>
            <a:ahLst/>
            <a:cxnLst/>
            <a:rect l="l" t="t" r="r" b="b"/>
            <a:pathLst>
              <a:path w="6488430" h="6027420" extrusionOk="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813" r="-1781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Reflexão</a:t>
            </a:r>
            <a:endParaRPr dirty="0"/>
          </a:p>
        </p:txBody>
      </p:sp>
      <p:sp>
        <p:nvSpPr>
          <p:cNvPr id="233" name="Google Shape;233;p10"/>
          <p:cNvSpPr txBox="1"/>
          <p:nvPr/>
        </p:nvSpPr>
        <p:spPr>
          <a:xfrm>
            <a:off x="1026685" y="2820096"/>
            <a:ext cx="9959400" cy="615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Dê um exemplo de uma situação em que comunicou eficazmente uma mensagem ecológica a alguém. O que é que a tornou bem-sucedida?</a:t>
            </a:r>
          </a:p>
          <a:p>
            <a:pPr marL="302265" marR="0" lvl="1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pt-PT" sz="2800" dirty="0">
              <a:latin typeface="Open Sans"/>
              <a:ea typeface="Open Sans"/>
              <a:cs typeface="Open Sans"/>
              <a:sym typeface="Open Sans"/>
            </a:endParaRPr>
          </a:p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Pense numa questão ambiental específica que o/a preocupa. Como é que comunicaria esta questão a alguém que pode não estar familiarizado com ela?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 rot="-3804574">
            <a:off x="9363027" y="-652985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39" name="Google Shape;239;p11"/>
          <p:cNvSpPr/>
          <p:nvPr/>
        </p:nvSpPr>
        <p:spPr>
          <a:xfrm>
            <a:off x="-1026671" y="1976772"/>
            <a:ext cx="10780403" cy="3751665"/>
          </a:xfrm>
          <a:custGeom>
            <a:avLst/>
            <a:gdLst/>
            <a:ahLst/>
            <a:cxnLst/>
            <a:rect l="l" t="t" r="r" b="b"/>
            <a:pathLst>
              <a:path w="10780403" h="3751665" extrusionOk="0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40" name="Google Shape;240;p11"/>
          <p:cNvSpPr/>
          <p:nvPr/>
        </p:nvSpPr>
        <p:spPr>
          <a:xfrm>
            <a:off x="11005897" y="3431567"/>
            <a:ext cx="6606724" cy="6565432"/>
          </a:xfrm>
          <a:custGeom>
            <a:avLst/>
            <a:gdLst/>
            <a:ahLst/>
            <a:cxnLst/>
            <a:rect l="l" t="t" r="r" b="b"/>
            <a:pathLst>
              <a:path w="6606724" h="6565432" extrusionOk="0">
                <a:moveTo>
                  <a:pt x="0" y="0"/>
                </a:moveTo>
                <a:lnTo>
                  <a:pt x="6606724" y="0"/>
                </a:lnTo>
                <a:lnTo>
                  <a:pt x="6606724" y="6565432"/>
                </a:lnTo>
                <a:lnTo>
                  <a:pt x="0" y="6565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41" name="Google Shape;241;p11"/>
          <p:cNvSpPr txBox="1"/>
          <p:nvPr/>
        </p:nvSpPr>
        <p:spPr>
          <a:xfrm>
            <a:off x="385011" y="2621649"/>
            <a:ext cx="8758989" cy="299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Elementos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Ativismo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Ambiental</a:t>
            </a:r>
          </a:p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(“Green Advocacy”)</a:t>
            </a:r>
            <a:endParaRPr sz="11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47" name="Google Shape;247;p12"/>
          <p:cNvSpPr/>
          <p:nvPr/>
        </p:nvSpPr>
        <p:spPr>
          <a:xfrm>
            <a:off x="0" y="0"/>
            <a:ext cx="6304493" cy="102870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6675968" y="1028700"/>
            <a:ext cx="10583332" cy="139490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474340" y="2564130"/>
            <a:ext cx="569786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Elementos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8692894" y="1981835"/>
            <a:ext cx="2851004" cy="71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Sensibilizar</a:t>
            </a:r>
            <a:endParaRPr dirty="0"/>
          </a:p>
        </p:txBody>
      </p:sp>
      <p:sp>
        <p:nvSpPr>
          <p:cNvPr id="251" name="Google Shape;251;p12"/>
          <p:cNvSpPr txBox="1"/>
          <p:nvPr/>
        </p:nvSpPr>
        <p:spPr>
          <a:xfrm>
            <a:off x="12471436" y="2272347"/>
            <a:ext cx="2770938" cy="71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endParaRPr dirty="0"/>
          </a:p>
        </p:txBody>
      </p:sp>
      <p:sp>
        <p:nvSpPr>
          <p:cNvPr id="252" name="Google Shape;252;p12"/>
          <p:cNvSpPr/>
          <p:nvPr/>
        </p:nvSpPr>
        <p:spPr>
          <a:xfrm>
            <a:off x="7973257" y="4040505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8692894" y="4859655"/>
            <a:ext cx="2851004" cy="142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Campanhas</a:t>
            </a:r>
            <a:r>
              <a:rPr lang="en-US" sz="329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ativistas</a:t>
            </a:r>
            <a:endParaRPr dirty="0"/>
          </a:p>
        </p:txBody>
      </p:sp>
      <p:sp>
        <p:nvSpPr>
          <p:cNvPr id="254" name="Google Shape;254;p12"/>
          <p:cNvSpPr txBox="1"/>
          <p:nvPr/>
        </p:nvSpPr>
        <p:spPr>
          <a:xfrm>
            <a:off x="12471436" y="5150167"/>
            <a:ext cx="2888793" cy="71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Colaboração</a:t>
            </a:r>
            <a:endParaRPr dirty="0"/>
          </a:p>
        </p:txBody>
      </p:sp>
      <p:sp>
        <p:nvSpPr>
          <p:cNvPr id="255" name="Google Shape;255;p12"/>
          <p:cNvSpPr/>
          <p:nvPr/>
        </p:nvSpPr>
        <p:spPr>
          <a:xfrm>
            <a:off x="7973257" y="6918325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7148573" y="7737475"/>
            <a:ext cx="2851004" cy="142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Participação</a:t>
            </a:r>
            <a:r>
              <a:rPr lang="en-US" sz="329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Política</a:t>
            </a:r>
            <a:endParaRPr dirty="0"/>
          </a:p>
        </p:txBody>
      </p:sp>
      <p:sp>
        <p:nvSpPr>
          <p:cNvPr id="257" name="Google Shape;257;p12"/>
          <p:cNvSpPr txBox="1"/>
          <p:nvPr/>
        </p:nvSpPr>
        <p:spPr>
          <a:xfrm>
            <a:off x="10294853" y="7737475"/>
            <a:ext cx="3427557" cy="142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Comunicação </a:t>
            </a: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clara</a:t>
            </a:r>
            <a:endParaRPr dirty="0"/>
          </a:p>
        </p:txBody>
      </p:sp>
      <p:sp>
        <p:nvSpPr>
          <p:cNvPr id="258" name="Google Shape;258;p12"/>
          <p:cNvSpPr txBox="1"/>
          <p:nvPr/>
        </p:nvSpPr>
        <p:spPr>
          <a:xfrm>
            <a:off x="14015756" y="7737475"/>
            <a:ext cx="3891244" cy="142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Mudanças</a:t>
            </a:r>
            <a:r>
              <a:rPr lang="en-US" sz="329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9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comportamentais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4614566" y="2604539"/>
            <a:ext cx="9058834" cy="411117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64" name="Google Shape;264;p13"/>
          <p:cNvSpPr txBox="1"/>
          <p:nvPr/>
        </p:nvSpPr>
        <p:spPr>
          <a:xfrm>
            <a:off x="4831080" y="3124985"/>
            <a:ext cx="8488679" cy="365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591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Plano de ação coletiva do ativismo ambiental</a:t>
            </a:r>
            <a:endParaRPr dirty="0"/>
          </a:p>
        </p:txBody>
      </p:sp>
      <p:sp>
        <p:nvSpPr>
          <p:cNvPr id="265" name="Google Shape;265;p13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66" name="Google Shape;266;p13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67" name="Google Shape;267;p13"/>
          <p:cNvSpPr txBox="1"/>
          <p:nvPr/>
        </p:nvSpPr>
        <p:spPr>
          <a:xfrm rot="-1189333">
            <a:off x="3235477" y="1486559"/>
            <a:ext cx="4114998" cy="19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Tempo de Atividade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 rot="-3804574">
            <a:off x="9599631" y="-4942041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 extrusionOk="0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73" name="Google Shape;273;p14"/>
          <p:cNvSpPr/>
          <p:nvPr/>
        </p:nvSpPr>
        <p:spPr>
          <a:xfrm>
            <a:off x="11444460" y="4154922"/>
            <a:ext cx="6737985" cy="6259244"/>
          </a:xfrm>
          <a:custGeom>
            <a:avLst/>
            <a:gdLst/>
            <a:ahLst/>
            <a:cxnLst/>
            <a:rect l="l" t="t" r="r" b="b"/>
            <a:pathLst>
              <a:path w="6488430" h="6027420" extrusionOk="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942" r="-1794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Reflexão</a:t>
            </a:r>
            <a:endParaRPr dirty="0"/>
          </a:p>
        </p:txBody>
      </p:sp>
      <p:sp>
        <p:nvSpPr>
          <p:cNvPr id="275" name="Google Shape;275;p14"/>
          <p:cNvSpPr txBox="1"/>
          <p:nvPr/>
        </p:nvSpPr>
        <p:spPr>
          <a:xfrm>
            <a:off x="1026685" y="3122377"/>
            <a:ext cx="9430500" cy="615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Em que situações do dia a dia poderiam tomar decisões mais sustentáveis se tivessem  uma melhor compreensão do seu impacto?</a:t>
            </a:r>
          </a:p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pt-PT" sz="2800" dirty="0">
              <a:latin typeface="Open Sans"/>
              <a:ea typeface="Open Sans"/>
              <a:cs typeface="Open Sans"/>
              <a:sym typeface="Open Sans"/>
            </a:endParaRPr>
          </a:p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Consegue pensar em exemplos específicos de campanhas em que poderia participar para fazer a diferença no ambiente?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-122829" y="-109182"/>
            <a:ext cx="18288000" cy="10286998"/>
          </a:xfrm>
          <a:custGeom>
            <a:avLst/>
            <a:gdLst/>
            <a:ahLst/>
            <a:cxnLst/>
            <a:rect l="l" t="t" r="r" b="b"/>
            <a:pathLst>
              <a:path w="18288000" h="10286998" extrusionOk="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3" name="Google Shape;113;p2"/>
          <p:cNvSpPr/>
          <p:nvPr/>
        </p:nvSpPr>
        <p:spPr>
          <a:xfrm>
            <a:off x="964434" y="494424"/>
            <a:ext cx="1700071" cy="1634310"/>
          </a:xfrm>
          <a:custGeom>
            <a:avLst/>
            <a:gdLst/>
            <a:ahLst/>
            <a:cxnLst/>
            <a:rect l="l" t="t" r="r" b="b"/>
            <a:pathLst>
              <a:path w="1700071" h="1634310" extrusionOk="0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4" name="Google Shape;114;p2"/>
          <p:cNvSpPr/>
          <p:nvPr/>
        </p:nvSpPr>
        <p:spPr>
          <a:xfrm>
            <a:off x="3324824" y="6013634"/>
            <a:ext cx="1091547" cy="1046537"/>
          </a:xfrm>
          <a:custGeom>
            <a:avLst/>
            <a:gdLst/>
            <a:ahLst/>
            <a:cxnLst/>
            <a:rect l="l" t="t" r="r" b="b"/>
            <a:pathLst>
              <a:path w="1091547" h="1046537" extrusionOk="0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5" name="Google Shape;115;p2"/>
          <p:cNvSpPr/>
          <p:nvPr/>
        </p:nvSpPr>
        <p:spPr>
          <a:xfrm>
            <a:off x="5054171" y="6013634"/>
            <a:ext cx="1091546" cy="1077186"/>
          </a:xfrm>
          <a:custGeom>
            <a:avLst/>
            <a:gdLst/>
            <a:ahLst/>
            <a:cxnLst/>
            <a:rect l="l" t="t" r="r" b="b"/>
            <a:pathLst>
              <a:path w="1091546" h="1077186" extrusionOk="0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01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6" name="Google Shape;116;p2"/>
          <p:cNvSpPr/>
          <p:nvPr/>
        </p:nvSpPr>
        <p:spPr>
          <a:xfrm>
            <a:off x="8497904" y="6013634"/>
            <a:ext cx="1046535" cy="1046535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2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7" name="Google Shape;117;p2"/>
          <p:cNvSpPr/>
          <p:nvPr/>
        </p:nvSpPr>
        <p:spPr>
          <a:xfrm>
            <a:off x="10197199" y="6027996"/>
            <a:ext cx="1091545" cy="1077186"/>
          </a:xfrm>
          <a:custGeom>
            <a:avLst/>
            <a:gdLst/>
            <a:ahLst/>
            <a:cxnLst/>
            <a:rect l="l" t="t" r="r" b="b"/>
            <a:pathLst>
              <a:path w="1091545" h="1077186" extrusionOk="0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101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8" name="Google Shape;118;p2"/>
          <p:cNvSpPr/>
          <p:nvPr/>
        </p:nvSpPr>
        <p:spPr>
          <a:xfrm>
            <a:off x="6761012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9" name="Google Shape;119;p2"/>
          <p:cNvSpPr/>
          <p:nvPr/>
        </p:nvSpPr>
        <p:spPr>
          <a:xfrm>
            <a:off x="11926546" y="6013634"/>
            <a:ext cx="1091548" cy="1091550"/>
          </a:xfrm>
          <a:custGeom>
            <a:avLst/>
            <a:gdLst/>
            <a:ahLst/>
            <a:cxnLst/>
            <a:rect l="l" t="t" r="r" b="b"/>
            <a:pathLst>
              <a:path w="1091548" h="1091550" extrusionOk="0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0" name="Google Shape;120;p2"/>
          <p:cNvSpPr/>
          <p:nvPr/>
        </p:nvSpPr>
        <p:spPr>
          <a:xfrm>
            <a:off x="13655893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1" name="Google Shape;121;p2"/>
          <p:cNvSpPr/>
          <p:nvPr/>
        </p:nvSpPr>
        <p:spPr>
          <a:xfrm>
            <a:off x="794769" y="9046776"/>
            <a:ext cx="3552069" cy="7458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3" name="Google Shape;123;p2"/>
          <p:cNvSpPr txBox="1"/>
          <p:nvPr/>
        </p:nvSpPr>
        <p:spPr>
          <a:xfrm>
            <a:off x="4183105" y="1389280"/>
            <a:ext cx="92667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DADE</a:t>
            </a: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4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Comunicação &amp; </a:t>
            </a:r>
            <a:r>
              <a:rPr lang="en-US" sz="6000" b="1" i="0" u="none" strike="noStrike" cap="none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Ativismo</a:t>
            </a: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Ambiental (“Green Advocacy”)</a:t>
            </a:r>
            <a:endParaRPr dirty="0"/>
          </a:p>
        </p:txBody>
      </p:sp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01560CE9-33B0-A262-3E07-5854EB9AB375}"/>
              </a:ext>
            </a:extLst>
          </p:cNvPr>
          <p:cNvSpPr txBox="1"/>
          <p:nvPr/>
        </p:nvSpPr>
        <p:spPr>
          <a:xfrm>
            <a:off x="4689731" y="9018639"/>
            <a:ext cx="11356513" cy="88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0" y="0"/>
            <a:ext cx="6275900" cy="3001518"/>
            <a:chOff x="0" y="0"/>
            <a:chExt cx="8188960" cy="4002024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7393813" cy="4002024"/>
            </a:xfrm>
            <a:custGeom>
              <a:avLst/>
              <a:gdLst/>
              <a:ahLst/>
              <a:cxnLst/>
              <a:rect l="l" t="t" r="r" b="b"/>
              <a:pathLst>
                <a:path w="7393813" h="4002024" extrusionOk="0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0"/>
              <a:ext cx="818896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8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Pontos-chave da apresentação</a:t>
              </a:r>
              <a:endParaRPr lang="en-US" sz="1200" dirty="0"/>
            </a:p>
          </p:txBody>
        </p:sp>
      </p:grpSp>
      <p:sp>
        <p:nvSpPr>
          <p:cNvPr id="135" name="Google Shape;135;p3"/>
          <p:cNvSpPr/>
          <p:nvPr/>
        </p:nvSpPr>
        <p:spPr>
          <a:xfrm>
            <a:off x="17500908" y="0"/>
            <a:ext cx="787051" cy="10287000"/>
          </a:xfrm>
          <a:custGeom>
            <a:avLst/>
            <a:gdLst/>
            <a:ahLst/>
            <a:cxnLst/>
            <a:rect l="l" t="t" r="r" b="b"/>
            <a:pathLst>
              <a:path w="1049401" h="13716000" extrusionOk="0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36" name="Google Shape;136;p3"/>
          <p:cNvSpPr/>
          <p:nvPr/>
        </p:nvSpPr>
        <p:spPr>
          <a:xfrm>
            <a:off x="4201225" y="3001500"/>
            <a:ext cx="1447800" cy="1428750"/>
          </a:xfrm>
          <a:custGeom>
            <a:avLst/>
            <a:gdLst/>
            <a:ahLst/>
            <a:cxnLst/>
            <a:rect l="l" t="t" r="r" b="b"/>
            <a:pathLst>
              <a:path w="1447800" h="1428750" extrusionOk="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100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37" name="Google Shape;137;p3"/>
          <p:cNvSpPr/>
          <p:nvPr/>
        </p:nvSpPr>
        <p:spPr>
          <a:xfrm>
            <a:off x="7828945" y="2579926"/>
            <a:ext cx="8549738" cy="5696263"/>
          </a:xfrm>
          <a:custGeom>
            <a:avLst/>
            <a:gdLst/>
            <a:ahLst/>
            <a:cxnLst/>
            <a:rect l="l" t="t" r="r" b="b"/>
            <a:pathLst>
              <a:path w="8549738" h="5696263" extrusionOk="0">
                <a:moveTo>
                  <a:pt x="0" y="0"/>
                </a:moveTo>
                <a:lnTo>
                  <a:pt x="8549738" y="0"/>
                </a:lnTo>
                <a:lnTo>
                  <a:pt x="8549738" y="5696262"/>
                </a:lnTo>
                <a:lnTo>
                  <a:pt x="0" y="5696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38" name="Google Shape;138;p3"/>
          <p:cNvSpPr txBox="1"/>
          <p:nvPr/>
        </p:nvSpPr>
        <p:spPr>
          <a:xfrm>
            <a:off x="1063275" y="4729650"/>
            <a:ext cx="62759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latin typeface="Open Sans"/>
                <a:ea typeface="Open Sans"/>
                <a:cs typeface="Open Sans"/>
                <a:sym typeface="Open Sans"/>
              </a:rPr>
              <a:t>Comunicação </a:t>
            </a:r>
            <a:r>
              <a:rPr lang="en-US" sz="3900" b="1" dirty="0" err="1">
                <a:latin typeface="Open Sans"/>
                <a:ea typeface="Open Sans"/>
                <a:cs typeface="Open Sans"/>
                <a:sym typeface="Open Sans"/>
              </a:rPr>
              <a:t>Eficaz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Ativismo Ambiental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Colaboração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106696" y="6205537"/>
            <a:ext cx="8994000" cy="21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Desenvolver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consciência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ambiental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competências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ativismo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41772" y="375712"/>
            <a:ext cx="6602825" cy="4262438"/>
          </a:xfrm>
          <a:custGeom>
            <a:avLst/>
            <a:gdLst/>
            <a:ahLst/>
            <a:cxnLst/>
            <a:rect l="l" t="t" r="r" b="b"/>
            <a:pathLst>
              <a:path w="8803767" h="5683250" extrusionOk="0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49" name="Google Shape;149;p4"/>
          <p:cNvSpPr txBox="1"/>
          <p:nvPr/>
        </p:nvSpPr>
        <p:spPr>
          <a:xfrm>
            <a:off x="1266814" y="1623808"/>
            <a:ext cx="475275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 que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vamos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aprender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 lang="en-US" sz="5400" dirty="0"/>
          </a:p>
        </p:txBody>
      </p:sp>
      <p:sp>
        <p:nvSpPr>
          <p:cNvPr id="150" name="Google Shape;150;p4"/>
          <p:cNvSpPr/>
          <p:nvPr/>
        </p:nvSpPr>
        <p:spPr>
          <a:xfrm>
            <a:off x="0" y="9782748"/>
            <a:ext cx="18288000" cy="504254"/>
          </a:xfrm>
          <a:custGeom>
            <a:avLst/>
            <a:gdLst/>
            <a:ahLst/>
            <a:cxnLst/>
            <a:rect l="l" t="t" r="r" b="b"/>
            <a:pathLst>
              <a:path w="24384000" h="672338" extrusionOk="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51" name="Google Shape;151;p4"/>
          <p:cNvSpPr/>
          <p:nvPr/>
        </p:nvSpPr>
        <p:spPr>
          <a:xfrm>
            <a:off x="6639723" y="4346648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52" name="Google Shape;152;p4"/>
          <p:cNvSpPr txBox="1"/>
          <p:nvPr/>
        </p:nvSpPr>
        <p:spPr>
          <a:xfrm>
            <a:off x="9034886" y="2621004"/>
            <a:ext cx="822135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353" marR="0" lvl="1" indent="-3826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Compreender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tivismo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Ambiental (“Green Advocacy”) 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Sustentabilidade</a:t>
            </a: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 Ambiental</a:t>
            </a:r>
            <a:endParaRPr dirty="0"/>
          </a:p>
        </p:txBody>
      </p:sp>
      <p:sp>
        <p:nvSpPr>
          <p:cNvPr id="153" name="Google Shape;153;p4"/>
          <p:cNvSpPr txBox="1"/>
          <p:nvPr/>
        </p:nvSpPr>
        <p:spPr>
          <a:xfrm>
            <a:off x="9034886" y="4897593"/>
            <a:ext cx="8077731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353" marR="0" lvl="1" indent="-3826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Analisar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Comunicação e </a:t>
            </a:r>
            <a:r>
              <a:rPr lang="en-US" sz="3600" dirty="0" err="1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rodutos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consumo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forma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crítica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3970983" y="2803330"/>
            <a:ext cx="10346034" cy="5269461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3" name="Google Shape;163;p5"/>
          <p:cNvSpPr txBox="1"/>
          <p:nvPr/>
        </p:nvSpPr>
        <p:spPr>
          <a:xfrm>
            <a:off x="5311650" y="2214209"/>
            <a:ext cx="7664700" cy="653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8" b="1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</a:t>
            </a:r>
            <a:r>
              <a:rPr lang="en-US" sz="7408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uebra-gelo</a:t>
            </a:r>
            <a:r>
              <a:rPr lang="en-US" sz="7408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7408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sobre</a:t>
            </a:r>
            <a:r>
              <a:rPr lang="en-US" sz="7408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Comunicação Ambiental</a:t>
            </a:r>
          </a:p>
          <a:p>
            <a:pPr marL="0" marR="0" lvl="0" indent="0" algn="ctr" rtl="0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408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5" name="Google Shape;165;p5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6" name="Google Shape;166;p5"/>
          <p:cNvSpPr txBox="1"/>
          <p:nvPr/>
        </p:nvSpPr>
        <p:spPr>
          <a:xfrm rot="-1189333">
            <a:off x="3235477" y="1486559"/>
            <a:ext cx="4114998" cy="19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Tempo de Atividade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-3804574">
            <a:off x="10496343" y="-7026755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0"/>
                </a:lnTo>
                <a:lnTo>
                  <a:pt x="0" y="14053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2" name="Google Shape;172;p6"/>
          <p:cNvSpPr/>
          <p:nvPr/>
        </p:nvSpPr>
        <p:spPr>
          <a:xfrm>
            <a:off x="-1026671" y="1382884"/>
            <a:ext cx="12486938" cy="4345553"/>
          </a:xfrm>
          <a:custGeom>
            <a:avLst/>
            <a:gdLst/>
            <a:ahLst/>
            <a:cxnLst/>
            <a:rect l="l" t="t" r="r" b="b"/>
            <a:pathLst>
              <a:path w="12486938" h="4345553" extrusionOk="0">
                <a:moveTo>
                  <a:pt x="0" y="0"/>
                </a:moveTo>
                <a:lnTo>
                  <a:pt x="12486938" y="0"/>
                </a:lnTo>
                <a:lnTo>
                  <a:pt x="12486938" y="4345553"/>
                </a:lnTo>
                <a:lnTo>
                  <a:pt x="0" y="4345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3" name="Google Shape;173;p6"/>
          <p:cNvSpPr/>
          <p:nvPr/>
        </p:nvSpPr>
        <p:spPr>
          <a:xfrm>
            <a:off x="12245690" y="490380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4" name="Google Shape;174;p6"/>
          <p:cNvSpPr txBox="1"/>
          <p:nvPr/>
        </p:nvSpPr>
        <p:spPr>
          <a:xfrm>
            <a:off x="532071" y="2155536"/>
            <a:ext cx="9952385" cy="357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Comunicação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eficaz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sobre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Práticas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Ambientais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84" name="Google Shape;184;p7"/>
          <p:cNvSpPr/>
          <p:nvPr/>
        </p:nvSpPr>
        <p:spPr>
          <a:xfrm>
            <a:off x="411481" y="1508760"/>
            <a:ext cx="7974974" cy="2152161"/>
          </a:xfrm>
          <a:custGeom>
            <a:avLst/>
            <a:gdLst/>
            <a:ahLst/>
            <a:cxnLst/>
            <a:rect l="l" t="t" r="r" b="b"/>
            <a:pathLst>
              <a:path w="14643691" h="2675095" extrusionOk="0">
                <a:moveTo>
                  <a:pt x="0" y="0"/>
                </a:moveTo>
                <a:lnTo>
                  <a:pt x="14643691" y="0"/>
                </a:lnTo>
                <a:lnTo>
                  <a:pt x="14643691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85" name="Google Shape;185;p7"/>
          <p:cNvSpPr txBox="1"/>
          <p:nvPr/>
        </p:nvSpPr>
        <p:spPr>
          <a:xfrm>
            <a:off x="654343" y="4197226"/>
            <a:ext cx="9217675" cy="452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Promover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sensibilização</a:t>
            </a:r>
            <a:endParaRPr dirty="0"/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Mudanças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comportamentais</a:t>
            </a:r>
            <a:endParaRPr dirty="0"/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Defender 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Iniciativas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Verdes</a:t>
            </a:r>
            <a:endParaRPr dirty="0"/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Melhorar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Colaboração</a:t>
            </a:r>
            <a:endParaRPr dirty="0"/>
          </a:p>
        </p:txBody>
      </p:sp>
      <p:sp>
        <p:nvSpPr>
          <p:cNvPr id="186" name="Google Shape;186;p7"/>
          <p:cNvSpPr/>
          <p:nvPr/>
        </p:nvSpPr>
        <p:spPr>
          <a:xfrm>
            <a:off x="8330538" y="4041895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9" y="0"/>
                </a:lnTo>
                <a:lnTo>
                  <a:pt x="1847849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87" name="Google Shape;187;p7"/>
          <p:cNvSpPr/>
          <p:nvPr/>
        </p:nvSpPr>
        <p:spPr>
          <a:xfrm>
            <a:off x="10176818" y="484521"/>
            <a:ext cx="7456839" cy="4968119"/>
          </a:xfrm>
          <a:custGeom>
            <a:avLst/>
            <a:gdLst/>
            <a:ahLst/>
            <a:cxnLst/>
            <a:rect l="l" t="t" r="r" b="b"/>
            <a:pathLst>
              <a:path w="7456839" h="4968119" extrusionOk="0">
                <a:moveTo>
                  <a:pt x="0" y="0"/>
                </a:moveTo>
                <a:lnTo>
                  <a:pt x="7456839" y="0"/>
                </a:lnTo>
                <a:lnTo>
                  <a:pt x="7456839" y="4968119"/>
                </a:lnTo>
                <a:lnTo>
                  <a:pt x="0" y="4968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88" name="Google Shape;188;p7"/>
          <p:cNvSpPr txBox="1"/>
          <p:nvPr/>
        </p:nvSpPr>
        <p:spPr>
          <a:xfrm>
            <a:off x="693274" y="1567510"/>
            <a:ext cx="8738353" cy="20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9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Porquê</a:t>
            </a:r>
            <a:r>
              <a:rPr lang="en-US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é que é </a:t>
            </a:r>
            <a:r>
              <a:rPr lang="en-US" sz="5509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US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8"/>
          <p:cNvGrpSpPr/>
          <p:nvPr/>
        </p:nvGrpSpPr>
        <p:grpSpPr>
          <a:xfrm>
            <a:off x="-2697626" y="1162400"/>
            <a:ext cx="10896745" cy="3238251"/>
            <a:chOff x="0" y="-38100"/>
            <a:chExt cx="2489055" cy="784346"/>
          </a:xfrm>
        </p:grpSpPr>
        <p:sp>
          <p:nvSpPr>
            <p:cNvPr id="194" name="Google Shape;194;p8"/>
            <p:cNvSpPr/>
            <p:nvPr/>
          </p:nvSpPr>
          <p:spPr>
            <a:xfrm>
              <a:off x="0" y="0"/>
              <a:ext cx="2489055" cy="746246"/>
            </a:xfrm>
            <a:custGeom>
              <a:avLst/>
              <a:gdLst/>
              <a:ahLst/>
              <a:cxnLst/>
              <a:rect l="l" t="t" r="r" b="b"/>
              <a:pathLst>
                <a:path w="2489055" h="746246" extrusionOk="0">
                  <a:moveTo>
                    <a:pt x="12903" y="0"/>
                  </a:moveTo>
                  <a:lnTo>
                    <a:pt x="2476152" y="0"/>
                  </a:lnTo>
                  <a:cubicBezTo>
                    <a:pt x="2483278" y="0"/>
                    <a:pt x="2489055" y="5777"/>
                    <a:pt x="2489055" y="12903"/>
                  </a:cubicBezTo>
                  <a:lnTo>
                    <a:pt x="2489055" y="733343"/>
                  </a:lnTo>
                  <a:cubicBezTo>
                    <a:pt x="2489055" y="740469"/>
                    <a:pt x="2483278" y="746246"/>
                    <a:pt x="2476152" y="746246"/>
                  </a:cubicBezTo>
                  <a:lnTo>
                    <a:pt x="12903" y="746246"/>
                  </a:lnTo>
                  <a:cubicBezTo>
                    <a:pt x="5777" y="746246"/>
                    <a:pt x="0" y="740469"/>
                    <a:pt x="0" y="733343"/>
                  </a:cubicBezTo>
                  <a:lnTo>
                    <a:pt x="0" y="12903"/>
                  </a:lnTo>
                  <a:cubicBezTo>
                    <a:pt x="0" y="5777"/>
                    <a:pt x="5777" y="0"/>
                    <a:pt x="12903" y="0"/>
                  </a:cubicBezTo>
                  <a:close/>
                </a:path>
              </a:pathLst>
            </a:custGeom>
            <a:solidFill>
              <a:srgbClr val="D8A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0" y="-38100"/>
              <a:ext cx="2489055" cy="784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8"/>
          <p:cNvSpPr/>
          <p:nvPr/>
        </p:nvSpPr>
        <p:spPr>
          <a:xfrm>
            <a:off x="13379574" y="-2061340"/>
            <a:ext cx="3491158" cy="302334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solidFill>
            <a:srgbClr val="65BAA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grpSp>
        <p:nvGrpSpPr>
          <p:cNvPr id="197" name="Google Shape;197;p8"/>
          <p:cNvGrpSpPr/>
          <p:nvPr/>
        </p:nvGrpSpPr>
        <p:grpSpPr>
          <a:xfrm>
            <a:off x="16149463" y="-468457"/>
            <a:ext cx="3264735" cy="2958666"/>
            <a:chOff x="0" y="-38100"/>
            <a:chExt cx="812800" cy="736600"/>
          </a:xfrm>
        </p:grpSpPr>
        <p:sp>
          <p:nvSpPr>
            <p:cNvPr id="198" name="Google Shape;198;p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8"/>
          <p:cNvSpPr/>
          <p:nvPr/>
        </p:nvSpPr>
        <p:spPr>
          <a:xfrm>
            <a:off x="13341151" y="1109321"/>
            <a:ext cx="3491158" cy="302334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0678" r="-4067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01" name="Google Shape;201;p8"/>
          <p:cNvSpPr/>
          <p:nvPr/>
        </p:nvSpPr>
        <p:spPr>
          <a:xfrm>
            <a:off x="16105551" y="2675882"/>
            <a:ext cx="3491158" cy="302334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987" r="-14987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202" name="Google Shape;202;p8"/>
          <p:cNvGrpSpPr/>
          <p:nvPr/>
        </p:nvGrpSpPr>
        <p:grpSpPr>
          <a:xfrm>
            <a:off x="13393983" y="4115236"/>
            <a:ext cx="3416370" cy="3096085"/>
            <a:chOff x="0" y="-38100"/>
            <a:chExt cx="812800" cy="736600"/>
          </a:xfrm>
        </p:grpSpPr>
        <p:sp>
          <p:nvSpPr>
            <p:cNvPr id="203" name="Google Shape;203;p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8"/>
          <p:cNvGrpSpPr/>
          <p:nvPr/>
        </p:nvGrpSpPr>
        <p:grpSpPr>
          <a:xfrm>
            <a:off x="16105551" y="5687286"/>
            <a:ext cx="3416370" cy="3096085"/>
            <a:chOff x="0" y="-38100"/>
            <a:chExt cx="812800" cy="736600"/>
          </a:xfrm>
        </p:grpSpPr>
        <p:sp>
          <p:nvSpPr>
            <p:cNvPr id="206" name="Google Shape;206;p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8"/>
          <p:cNvSpPr/>
          <p:nvPr/>
        </p:nvSpPr>
        <p:spPr>
          <a:xfrm>
            <a:off x="10587028" y="-549668"/>
            <a:ext cx="3491158" cy="3023343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4987" r="-14987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09" name="Google Shape;209;p8"/>
          <p:cNvSpPr/>
          <p:nvPr/>
        </p:nvSpPr>
        <p:spPr>
          <a:xfrm>
            <a:off x="16832309" y="9149148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10" name="Google Shape;210;p8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11" name="Google Shape;211;p8"/>
          <p:cNvSpPr txBox="1"/>
          <p:nvPr/>
        </p:nvSpPr>
        <p:spPr>
          <a:xfrm>
            <a:off x="642546" y="1607820"/>
            <a:ext cx="7180082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8999"/>
              </a:lnSpc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Como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melhorar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 forma </a:t>
            </a:r>
            <a:r>
              <a:rPr lang="en-US" sz="4000" b="1" dirty="0" err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eficaz</a:t>
            </a:r>
            <a:r>
              <a:rPr lang="en-US" sz="4000" b="1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a </a:t>
            </a:r>
            <a:r>
              <a:rPr lang="en-US" sz="4000" b="1" dirty="0" err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comunicação</a:t>
            </a:r>
            <a:r>
              <a:rPr lang="en-US" sz="4000" b="1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sobre</a:t>
            </a:r>
            <a:r>
              <a:rPr lang="en-US" sz="4000" b="1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práticas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sustentáveis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? </a:t>
            </a:r>
            <a:endParaRPr sz="4799" b="1" i="0" u="none" strike="noStrike" cap="none" dirty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2671458" y="4400650"/>
            <a:ext cx="10477179" cy="554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7232" marR="0" lvl="1" indent="-388615" algn="l" rtl="0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en-US" sz="35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Clareza</a:t>
            </a:r>
            <a:r>
              <a:rPr lang="en-US" sz="35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5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Simplicidade</a:t>
            </a:r>
            <a:endParaRPr dirty="0"/>
          </a:p>
          <a:p>
            <a:pPr marL="777232" marR="0" lvl="1" indent="-388615" algn="l" rtl="0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pt-PT" sz="35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Empenho</a:t>
            </a:r>
          </a:p>
          <a:p>
            <a:pPr marL="777232" marR="0" lvl="1" indent="-388615" algn="l" rtl="0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pt-PT" sz="35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Credibilidade</a:t>
            </a:r>
          </a:p>
          <a:p>
            <a:pPr marL="777232" marR="0" lvl="1" indent="-388615" algn="l" rtl="0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pt-PT" sz="35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Interatividade</a:t>
            </a:r>
          </a:p>
          <a:p>
            <a:pPr marL="777232" marR="0" lvl="1" indent="-388615" algn="l" rtl="0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pt-PT" sz="35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Compreenda o público-alvo</a:t>
            </a:r>
          </a:p>
          <a:p>
            <a:pPr marL="777232" marR="0" lvl="1" indent="-388615" algn="l" rtl="0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lang="pt-PT" sz="35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Consistência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4614566" y="2604539"/>
            <a:ext cx="9058834" cy="411117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22" name="Google Shape;222;p9"/>
          <p:cNvSpPr txBox="1"/>
          <p:nvPr/>
        </p:nvSpPr>
        <p:spPr>
          <a:xfrm>
            <a:off x="5311694" y="3023608"/>
            <a:ext cx="7664611" cy="380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408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Debate </a:t>
            </a:r>
            <a:r>
              <a:rPr lang="pt-PT" sz="7408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ConversasEco</a:t>
            </a:r>
            <a:endParaRPr dirty="0"/>
          </a:p>
          <a:p>
            <a:pPr marL="0" marR="0" lvl="0" indent="0" algn="ctr" rtl="0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408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24" name="Google Shape;224;p9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25" name="Google Shape;225;p9"/>
          <p:cNvSpPr txBox="1"/>
          <p:nvPr/>
        </p:nvSpPr>
        <p:spPr>
          <a:xfrm rot="-1189333">
            <a:off x="3235477" y="1486559"/>
            <a:ext cx="4114998" cy="19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Tempo de Atividade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374</Words>
  <Application>Microsoft Office PowerPoint</Application>
  <PresentationFormat>Personalizados</PresentationFormat>
  <Paragraphs>71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1" baseType="lpstr">
      <vt:lpstr>Montserrat</vt:lpstr>
      <vt:lpstr>Open Sans</vt:lpstr>
      <vt:lpstr>Open Sans ExtraBold</vt:lpstr>
      <vt:lpstr>Arial</vt:lpstr>
      <vt:lpstr>Arimo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Elisa Klein-Peters - Proportional Message</cp:lastModifiedBy>
  <cp:revision>7</cp:revision>
  <dcterms:created xsi:type="dcterms:W3CDTF">2006-08-16T00:00:00Z</dcterms:created>
  <dcterms:modified xsi:type="dcterms:W3CDTF">2024-03-20T16:45:43Z</dcterms:modified>
</cp:coreProperties>
</file>