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Arimo" panose="020B060402020202020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WcLwNynrmbgQXCrIMddr/K4eQ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7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4" name="Google Shape;224;p1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5" name="Google Shape;295;p1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9" name="Google Shape;299;p1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5" name="Google Shape;145;p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6" name="Google Shape;156;p5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9" name="Google Shape;169;p6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3" name="Google Shape;173;p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9" name="Google Shape;189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3" name="Google Shape;193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4" name="Google Shape;204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8" name="Google Shape;208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avLst/>
            <a:gdLst/>
            <a:ahLst/>
            <a:cxnLst/>
            <a:rect l="l" t="t" r="r" b="b"/>
            <a:pathLst>
              <a:path w="1700044" h="1634138" extrusionOk="0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avLst/>
            <a:gdLst/>
            <a:ahLst/>
            <a:cxnLst/>
            <a:rect l="l" t="t" r="r" b="b"/>
            <a:pathLst>
              <a:path w="1091547" h="1046535" extrusionOk="0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5" name="Google Shape;95;p1"/>
          <p:cNvSpPr/>
          <p:nvPr/>
        </p:nvSpPr>
        <p:spPr>
          <a:xfrm>
            <a:off x="5054171" y="6013634"/>
            <a:ext cx="1091547" cy="1077184"/>
          </a:xfrm>
          <a:custGeom>
            <a:avLst/>
            <a:gdLst/>
            <a:ahLst/>
            <a:cxnLst/>
            <a:rect l="l" t="t" r="r" b="b"/>
            <a:pathLst>
              <a:path w="1091547" h="1077184" extrusionOk="0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0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6" name="Google Shape;96;p1"/>
          <p:cNvSpPr/>
          <p:nvPr/>
        </p:nvSpPr>
        <p:spPr>
          <a:xfrm>
            <a:off x="8497904" y="6013634"/>
            <a:ext cx="1046535" cy="1046535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2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7" name="Google Shape;97;p1"/>
          <p:cNvSpPr/>
          <p:nvPr/>
        </p:nvSpPr>
        <p:spPr>
          <a:xfrm>
            <a:off x="10197199" y="6027996"/>
            <a:ext cx="1091547" cy="1077184"/>
          </a:xfrm>
          <a:custGeom>
            <a:avLst/>
            <a:gdLst/>
            <a:ahLst/>
            <a:cxnLst/>
            <a:rect l="l" t="t" r="r" b="b"/>
            <a:pathLst>
              <a:path w="1091547" h="1077184" extrusionOk="0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10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8" name="Google Shape;98;p1"/>
          <p:cNvSpPr/>
          <p:nvPr/>
        </p:nvSpPr>
        <p:spPr>
          <a:xfrm>
            <a:off x="6761012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9" name="Google Shape;99;p1"/>
          <p:cNvSpPr/>
          <p:nvPr/>
        </p:nvSpPr>
        <p:spPr>
          <a:xfrm>
            <a:off x="11926546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0" name="Google Shape;100;p1"/>
          <p:cNvSpPr/>
          <p:nvPr/>
        </p:nvSpPr>
        <p:spPr>
          <a:xfrm>
            <a:off x="13655893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1" name="Google Shape;101;p1"/>
          <p:cNvSpPr/>
          <p:nvPr/>
        </p:nvSpPr>
        <p:spPr>
          <a:xfrm>
            <a:off x="5267325" y="1250878"/>
            <a:ext cx="7753350" cy="4057650"/>
          </a:xfrm>
          <a:custGeom>
            <a:avLst/>
            <a:gdLst/>
            <a:ahLst/>
            <a:cxnLst/>
            <a:rect l="l" t="t" r="r" b="b"/>
            <a:pathLst>
              <a:path w="7753350" h="4057650" extrusionOk="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20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2" name="Google Shape;102;p1"/>
          <p:cNvSpPr/>
          <p:nvPr/>
        </p:nvSpPr>
        <p:spPr>
          <a:xfrm>
            <a:off x="964434" y="9014337"/>
            <a:ext cx="3552069" cy="7458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3" name="Google Shape;103;p1"/>
          <p:cNvSpPr txBox="1"/>
          <p:nvPr/>
        </p:nvSpPr>
        <p:spPr>
          <a:xfrm>
            <a:off x="4689987" y="8869414"/>
            <a:ext cx="938481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75" b="0" i="0" u="none" strike="noStrike" cap="none" dirty="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Financiado pela União Europeia. No entanto, os pontos de vista e opiniões expressos são da exclusiva responsabilidade do(s) autor(es) e não </a:t>
            </a:r>
            <a:r>
              <a:rPr lang="pt-PT" sz="1575" b="0" i="0" u="none" strike="noStrike" cap="none" dirty="0" err="1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reflectem</a:t>
            </a:r>
            <a:r>
              <a:rPr lang="pt-PT" sz="1575" b="0" i="0" u="none" strike="noStrike" cap="none" dirty="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 necessariamente os da União Europeia ou da Agência de Execução relativa à Educação, ao Audiovisual e à Cultura (EACEA). Nem a União Europeia nem a EACEA podem ser responsabilizadas pelas mesmas. 2022-1-ES01-KA220-ADU-000085390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4614566" y="2604539"/>
            <a:ext cx="9058834" cy="411117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7" name="Google Shape;227;p10"/>
          <p:cNvSpPr txBox="1"/>
          <p:nvPr/>
        </p:nvSpPr>
        <p:spPr>
          <a:xfrm>
            <a:off x="5311695" y="3038356"/>
            <a:ext cx="7664611" cy="372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Eco-</a:t>
            </a:r>
            <a:r>
              <a:rPr lang="en-US" sz="72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Investimento</a:t>
            </a:r>
            <a:r>
              <a:rPr lang="en-US" sz="72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pt-PT" sz="72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Caça ao tesouro</a:t>
            </a:r>
            <a:endParaRPr sz="1200" dirty="0"/>
          </a:p>
          <a:p>
            <a:pPr marL="0" marR="0" lvl="0" indent="0" algn="ctr" rtl="0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408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29" name="Google Shape;229;p10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0" name="Google Shape;230;p10"/>
          <p:cNvSpPr txBox="1"/>
          <p:nvPr/>
        </p:nvSpPr>
        <p:spPr>
          <a:xfrm rot="-1189333">
            <a:off x="3235477" y="1359441"/>
            <a:ext cx="4114998" cy="2243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556" dirty="0"/>
              <a:t>HORA DA ATIVIDADE</a:t>
            </a:r>
            <a:endParaRPr lang="pt-PT" sz="4800" dirty="0"/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/>
          <p:nvPr/>
        </p:nvSpPr>
        <p:spPr>
          <a:xfrm rot="-3804574">
            <a:off x="9599631" y="-4942041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 extrusionOk="0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36" name="Google Shape;236;p11"/>
          <p:cNvSpPr/>
          <p:nvPr/>
        </p:nvSpPr>
        <p:spPr>
          <a:xfrm>
            <a:off x="11444460" y="4154922"/>
            <a:ext cx="6737985" cy="6259244"/>
          </a:xfrm>
          <a:custGeom>
            <a:avLst/>
            <a:gdLst/>
            <a:ahLst/>
            <a:cxnLst/>
            <a:rect l="l" t="t" r="r" b="b"/>
            <a:pathLst>
              <a:path w="6488430" h="6027420" extrusionOk="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8068" r="-1806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Reflexão</a:t>
            </a:r>
            <a:endParaRPr dirty="0"/>
          </a:p>
        </p:txBody>
      </p:sp>
      <p:sp>
        <p:nvSpPr>
          <p:cNvPr id="238" name="Google Shape;238;p11"/>
          <p:cNvSpPr txBox="1"/>
          <p:nvPr/>
        </p:nvSpPr>
        <p:spPr>
          <a:xfrm>
            <a:off x="1026685" y="3122377"/>
            <a:ext cx="9430500" cy="615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Como acha que os investimentos verdes e sustentáveis se enquadram nos seus valores e objetivos, especialmente enquanto adulto mais velho?</a:t>
            </a:r>
          </a:p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As informações fornecidas nesta unidade mudaram a sua perspetiva sobre o investimento para a sustentabilidade? Se sim, como?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 rot="-3804574">
            <a:off x="9363027" y="-652985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4" name="Google Shape;244;p12"/>
          <p:cNvSpPr/>
          <p:nvPr/>
        </p:nvSpPr>
        <p:spPr>
          <a:xfrm>
            <a:off x="-1026671" y="1976772"/>
            <a:ext cx="10780403" cy="3751665"/>
          </a:xfrm>
          <a:custGeom>
            <a:avLst/>
            <a:gdLst/>
            <a:ahLst/>
            <a:cxnLst/>
            <a:rect l="l" t="t" r="r" b="b"/>
            <a:pathLst>
              <a:path w="10780403" h="3751665" extrusionOk="0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45" name="Google Shape;245;p12"/>
          <p:cNvSpPr txBox="1"/>
          <p:nvPr/>
        </p:nvSpPr>
        <p:spPr>
          <a:xfrm>
            <a:off x="2503869" y="3158374"/>
            <a:ext cx="7249863" cy="238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Políticas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regulamentos</a:t>
            </a:r>
            <a:endParaRPr dirty="0"/>
          </a:p>
        </p:txBody>
      </p:sp>
      <p:sp>
        <p:nvSpPr>
          <p:cNvPr id="246" name="Google Shape;246;p12"/>
          <p:cNvSpPr/>
          <p:nvPr/>
        </p:nvSpPr>
        <p:spPr>
          <a:xfrm>
            <a:off x="13720198" y="4604165"/>
            <a:ext cx="4922756" cy="5682835"/>
          </a:xfrm>
          <a:custGeom>
            <a:avLst/>
            <a:gdLst/>
            <a:ahLst/>
            <a:cxnLst/>
            <a:rect l="l" t="t" r="r" b="b"/>
            <a:pathLst>
              <a:path w="4922756" h="5682835" extrusionOk="0">
                <a:moveTo>
                  <a:pt x="0" y="0"/>
                </a:moveTo>
                <a:lnTo>
                  <a:pt x="4922756" y="0"/>
                </a:lnTo>
                <a:lnTo>
                  <a:pt x="4922756" y="5682835"/>
                </a:lnTo>
                <a:lnTo>
                  <a:pt x="0" y="5682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2" name="Google Shape;252;p13"/>
          <p:cNvSpPr/>
          <p:nvPr/>
        </p:nvSpPr>
        <p:spPr>
          <a:xfrm>
            <a:off x="9110961" y="3054222"/>
            <a:ext cx="5917942" cy="4038995"/>
          </a:xfrm>
          <a:custGeom>
            <a:avLst/>
            <a:gdLst/>
            <a:ahLst/>
            <a:cxnLst/>
            <a:rect l="l" t="t" r="r" b="b"/>
            <a:pathLst>
              <a:path w="5917942" h="4038995" extrusionOk="0">
                <a:moveTo>
                  <a:pt x="0" y="0"/>
                </a:moveTo>
                <a:lnTo>
                  <a:pt x="5917942" y="0"/>
                </a:lnTo>
                <a:lnTo>
                  <a:pt x="5917942" y="4038995"/>
                </a:lnTo>
                <a:lnTo>
                  <a:pt x="0" y="40389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3" name="Google Shape;253;p13"/>
          <p:cNvSpPr/>
          <p:nvPr/>
        </p:nvSpPr>
        <p:spPr>
          <a:xfrm>
            <a:off x="3259097" y="1796007"/>
            <a:ext cx="4643457" cy="3076291"/>
          </a:xfrm>
          <a:custGeom>
            <a:avLst/>
            <a:gdLst/>
            <a:ahLst/>
            <a:cxnLst/>
            <a:rect l="l" t="t" r="r" b="b"/>
            <a:pathLst>
              <a:path w="4643457" h="3076291" extrusionOk="0">
                <a:moveTo>
                  <a:pt x="0" y="0"/>
                </a:moveTo>
                <a:lnTo>
                  <a:pt x="4643458" y="0"/>
                </a:lnTo>
                <a:lnTo>
                  <a:pt x="4643458" y="3076290"/>
                </a:lnTo>
                <a:lnTo>
                  <a:pt x="0" y="3076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4" name="Google Shape;254;p13"/>
          <p:cNvSpPr/>
          <p:nvPr/>
        </p:nvSpPr>
        <p:spPr>
          <a:xfrm>
            <a:off x="3259097" y="5414703"/>
            <a:ext cx="4643457" cy="3076291"/>
          </a:xfrm>
          <a:custGeom>
            <a:avLst/>
            <a:gdLst/>
            <a:ahLst/>
            <a:cxnLst/>
            <a:rect l="l" t="t" r="r" b="b"/>
            <a:pathLst>
              <a:path w="4643457" h="3076291" extrusionOk="0">
                <a:moveTo>
                  <a:pt x="0" y="0"/>
                </a:moveTo>
                <a:lnTo>
                  <a:pt x="4643458" y="0"/>
                </a:lnTo>
                <a:lnTo>
                  <a:pt x="4643458" y="3076290"/>
                </a:lnTo>
                <a:lnTo>
                  <a:pt x="0" y="30762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5" name="Google Shape;255;p13"/>
          <p:cNvSpPr txBox="1"/>
          <p:nvPr/>
        </p:nvSpPr>
        <p:spPr>
          <a:xfrm>
            <a:off x="4348893" y="2668164"/>
            <a:ext cx="2463867" cy="13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Políticas</a:t>
            </a:r>
            <a:endParaRPr dirty="0"/>
          </a:p>
        </p:txBody>
      </p:sp>
      <p:sp>
        <p:nvSpPr>
          <p:cNvPr id="256" name="Google Shape;256;p13"/>
          <p:cNvSpPr txBox="1"/>
          <p:nvPr/>
        </p:nvSpPr>
        <p:spPr>
          <a:xfrm>
            <a:off x="3703850" y="6286860"/>
            <a:ext cx="3753952" cy="134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 err="1"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43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egulamentos</a:t>
            </a:r>
            <a:endParaRPr dirty="0"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4614566" y="2604539"/>
            <a:ext cx="10325550" cy="4114800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2" name="Google Shape;262;p14"/>
          <p:cNvSpPr txBox="1"/>
          <p:nvPr/>
        </p:nvSpPr>
        <p:spPr>
          <a:xfrm>
            <a:off x="5369271" y="3124985"/>
            <a:ext cx="9058834" cy="299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Explorador de investimentos sustentáveis </a:t>
            </a:r>
          </a:p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Jogo de tabuleiro</a:t>
            </a:r>
            <a:endParaRPr sz="1100" dirty="0"/>
          </a:p>
        </p:txBody>
      </p:sp>
      <p:sp>
        <p:nvSpPr>
          <p:cNvPr id="263" name="Google Shape;263;p14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4" name="Google Shape;264;p14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65" name="Google Shape;265;p14"/>
          <p:cNvSpPr txBox="1"/>
          <p:nvPr/>
        </p:nvSpPr>
        <p:spPr>
          <a:xfrm rot="-1189333">
            <a:off x="3235477" y="1486559"/>
            <a:ext cx="4114998" cy="19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HORA DA ATIVIDADE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/>
          <p:nvPr/>
        </p:nvSpPr>
        <p:spPr>
          <a:xfrm>
            <a:off x="2362995" y="349979"/>
            <a:ext cx="13562011" cy="9587043"/>
          </a:xfrm>
          <a:custGeom>
            <a:avLst/>
            <a:gdLst/>
            <a:ahLst/>
            <a:cxnLst/>
            <a:rect l="l" t="t" r="r" b="b"/>
            <a:pathLst>
              <a:path w="13562011" h="9587043" extrusionOk="0">
                <a:moveTo>
                  <a:pt x="0" y="0"/>
                </a:moveTo>
                <a:lnTo>
                  <a:pt x="13562010" y="0"/>
                </a:lnTo>
                <a:lnTo>
                  <a:pt x="13562010" y="9587042"/>
                </a:lnTo>
                <a:lnTo>
                  <a:pt x="0" y="95870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763" y="152400"/>
            <a:ext cx="14118472" cy="998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/>
          <p:nvPr/>
        </p:nvSpPr>
        <p:spPr>
          <a:xfrm rot="-3804574">
            <a:off x="9599631" y="-4942041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 extrusionOk="0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1" name="Google Shape;281;p17"/>
          <p:cNvSpPr/>
          <p:nvPr/>
        </p:nvSpPr>
        <p:spPr>
          <a:xfrm>
            <a:off x="11444460" y="4154922"/>
            <a:ext cx="6737985" cy="6259244"/>
          </a:xfrm>
          <a:custGeom>
            <a:avLst/>
            <a:gdLst/>
            <a:ahLst/>
            <a:cxnLst/>
            <a:rect l="l" t="t" r="r" b="b"/>
            <a:pathLst>
              <a:path w="6488430" h="6027420" extrusionOk="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942" r="-1794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Reflexão</a:t>
            </a:r>
            <a:endParaRPr dirty="0"/>
          </a:p>
        </p:txBody>
      </p:sp>
      <p:sp>
        <p:nvSpPr>
          <p:cNvPr id="283" name="Google Shape;283;p17"/>
          <p:cNvSpPr txBox="1"/>
          <p:nvPr/>
        </p:nvSpPr>
        <p:spPr>
          <a:xfrm>
            <a:off x="1026685" y="3122377"/>
            <a:ext cx="9430500" cy="439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Qual a importância para os adultos mais velhos de conhecerem as políticas globais de investimento verde?</a:t>
            </a:r>
          </a:p>
          <a:p>
            <a:pPr marL="604529" marR="0" lvl="1" indent="-302264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Como adulto mais velho, que papel vê na defesa de políticas que promovam o investimento verde?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/>
          <p:nvPr/>
        </p:nvSpPr>
        <p:spPr>
          <a:xfrm rot="-3804574">
            <a:off x="9363027" y="-652985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89" name="Google Shape;289;p18"/>
          <p:cNvSpPr/>
          <p:nvPr/>
        </p:nvSpPr>
        <p:spPr>
          <a:xfrm>
            <a:off x="-1026671" y="1976772"/>
            <a:ext cx="10780403" cy="3751665"/>
          </a:xfrm>
          <a:custGeom>
            <a:avLst/>
            <a:gdLst/>
            <a:ahLst/>
            <a:cxnLst/>
            <a:rect l="l" t="t" r="r" b="b"/>
            <a:pathLst>
              <a:path w="10780403" h="3751665" extrusionOk="0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0" name="Google Shape;290;p18"/>
          <p:cNvSpPr/>
          <p:nvPr/>
        </p:nvSpPr>
        <p:spPr>
          <a:xfrm>
            <a:off x="15613216" y="5143544"/>
            <a:ext cx="2388678" cy="2245357"/>
          </a:xfrm>
          <a:custGeom>
            <a:avLst/>
            <a:gdLst/>
            <a:ahLst/>
            <a:cxnLst/>
            <a:rect l="l" t="t" r="r" b="b"/>
            <a:pathLst>
              <a:path w="2388678" h="2245357" extrusionOk="0">
                <a:moveTo>
                  <a:pt x="0" y="0"/>
                </a:moveTo>
                <a:lnTo>
                  <a:pt x="2388678" y="0"/>
                </a:lnTo>
                <a:lnTo>
                  <a:pt x="2388678" y="2245358"/>
                </a:lnTo>
                <a:lnTo>
                  <a:pt x="0" y="2245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1" name="Google Shape;291;p18"/>
          <p:cNvSpPr/>
          <p:nvPr/>
        </p:nvSpPr>
        <p:spPr>
          <a:xfrm>
            <a:off x="12185923" y="6172200"/>
            <a:ext cx="5815972" cy="4114800"/>
          </a:xfrm>
          <a:custGeom>
            <a:avLst/>
            <a:gdLst/>
            <a:ahLst/>
            <a:cxnLst/>
            <a:rect l="l" t="t" r="r" b="b"/>
            <a:pathLst>
              <a:path w="5815972" h="4114800" extrusionOk="0">
                <a:moveTo>
                  <a:pt x="0" y="0"/>
                </a:moveTo>
                <a:lnTo>
                  <a:pt x="5815971" y="0"/>
                </a:lnTo>
                <a:lnTo>
                  <a:pt x="58159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2" name="Google Shape;292;p18"/>
          <p:cNvSpPr txBox="1"/>
          <p:nvPr/>
        </p:nvSpPr>
        <p:spPr>
          <a:xfrm>
            <a:off x="2503869" y="3158374"/>
            <a:ext cx="7249863" cy="238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Riscos</a:t>
            </a:r>
            <a:r>
              <a:rPr lang="en-US" sz="6449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e </a:t>
            </a:r>
            <a:r>
              <a:rPr lang="en-US" sz="6449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Rendimentos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2" name="Google Shape;302;p19"/>
          <p:cNvSpPr/>
          <p:nvPr/>
        </p:nvSpPr>
        <p:spPr>
          <a:xfrm>
            <a:off x="13135414" y="1899901"/>
            <a:ext cx="3064466" cy="3242821"/>
          </a:xfrm>
          <a:custGeom>
            <a:avLst/>
            <a:gdLst/>
            <a:ahLst/>
            <a:cxnLst/>
            <a:rect l="l" t="t" r="r" b="b"/>
            <a:pathLst>
              <a:path w="3064466" h="3242821" extrusionOk="0">
                <a:moveTo>
                  <a:pt x="0" y="0"/>
                </a:moveTo>
                <a:lnTo>
                  <a:pt x="3064466" y="0"/>
                </a:lnTo>
                <a:lnTo>
                  <a:pt x="3064466" y="3242820"/>
                </a:lnTo>
                <a:lnTo>
                  <a:pt x="0" y="3242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03" name="Google Shape;303;p19"/>
          <p:cNvSpPr txBox="1"/>
          <p:nvPr/>
        </p:nvSpPr>
        <p:spPr>
          <a:xfrm>
            <a:off x="6363797" y="3998086"/>
            <a:ext cx="862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Tolerância</a:t>
            </a:r>
            <a:r>
              <a:rPr lang="en-US" sz="4500" b="1" dirty="0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b="1" dirty="0" err="1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ao</a:t>
            </a:r>
            <a:r>
              <a:rPr lang="en-US" sz="4500" b="1" dirty="0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b="1" dirty="0" err="1">
                <a:solidFill>
                  <a:srgbClr val="029777"/>
                </a:solidFill>
                <a:latin typeface="Roboto"/>
                <a:ea typeface="Roboto"/>
                <a:cs typeface="Roboto"/>
                <a:sym typeface="Roboto"/>
              </a:rPr>
              <a:t>risco</a:t>
            </a:r>
            <a:endParaRPr dirty="0"/>
          </a:p>
        </p:txBody>
      </p:sp>
      <p:sp>
        <p:nvSpPr>
          <p:cNvPr id="304" name="Google Shape;304;p19"/>
          <p:cNvSpPr txBox="1"/>
          <p:nvPr/>
        </p:nvSpPr>
        <p:spPr>
          <a:xfrm>
            <a:off x="6796252" y="7012441"/>
            <a:ext cx="862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80D959"/>
                </a:solidFill>
                <a:latin typeface="Roboto"/>
                <a:ea typeface="Roboto"/>
                <a:cs typeface="Roboto"/>
                <a:sym typeface="Roboto"/>
              </a:rPr>
              <a:t>Diversificação</a:t>
            </a:r>
            <a:endParaRPr dirty="0"/>
          </a:p>
        </p:txBody>
      </p:sp>
      <p:sp>
        <p:nvSpPr>
          <p:cNvPr id="305" name="Google Shape;305;p19"/>
          <p:cNvSpPr txBox="1"/>
          <p:nvPr/>
        </p:nvSpPr>
        <p:spPr>
          <a:xfrm>
            <a:off x="747488" y="5184891"/>
            <a:ext cx="862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rPr>
              <a:t>Horizonte temporal</a:t>
            </a:r>
            <a:endParaRPr dirty="0"/>
          </a:p>
        </p:txBody>
      </p:sp>
      <p:sp>
        <p:nvSpPr>
          <p:cNvPr id="306" name="Google Shape;306;p19"/>
          <p:cNvSpPr txBox="1"/>
          <p:nvPr/>
        </p:nvSpPr>
        <p:spPr>
          <a:xfrm>
            <a:off x="7802454" y="1269383"/>
            <a:ext cx="862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 err="1">
                <a:solidFill>
                  <a:srgbClr val="0A5B61"/>
                </a:solidFill>
                <a:latin typeface="Roboto"/>
                <a:ea typeface="Roboto"/>
                <a:cs typeface="Roboto"/>
                <a:sym typeface="Roboto"/>
              </a:rPr>
              <a:t>Inflação</a:t>
            </a:r>
            <a:endParaRPr dirty="0"/>
          </a:p>
        </p:txBody>
      </p:sp>
      <p:grpSp>
        <p:nvGrpSpPr>
          <p:cNvPr id="307" name="Google Shape;307;p19"/>
          <p:cNvGrpSpPr/>
          <p:nvPr/>
        </p:nvGrpSpPr>
        <p:grpSpPr>
          <a:xfrm>
            <a:off x="0" y="15"/>
            <a:ext cx="4837500" cy="3001518"/>
            <a:chOff x="0" y="0"/>
            <a:chExt cx="6450000" cy="4002024"/>
          </a:xfrm>
        </p:grpSpPr>
        <p:sp>
          <p:nvSpPr>
            <p:cNvPr id="308" name="Google Shape;308;p19"/>
            <p:cNvSpPr/>
            <p:nvPr/>
          </p:nvSpPr>
          <p:spPr>
            <a:xfrm>
              <a:off x="0" y="0"/>
              <a:ext cx="6449949" cy="4002024"/>
            </a:xfrm>
            <a:custGeom>
              <a:avLst/>
              <a:gdLst/>
              <a:ahLst/>
              <a:cxnLst/>
              <a:rect l="l" t="t" r="r" b="b"/>
              <a:pathLst>
                <a:path w="6449949" h="4002024" extrusionOk="0">
                  <a:moveTo>
                    <a:pt x="0" y="0"/>
                  </a:moveTo>
                  <a:lnTo>
                    <a:pt x="6449949" y="0"/>
                  </a:lnTo>
                  <a:lnTo>
                    <a:pt x="6449949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0" y="0"/>
              <a:ext cx="64500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500" b="1" i="0" u="none" strike="noStrike" cap="none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Conceitos bas</a:t>
              </a:r>
              <a:r>
                <a:rPr lang="pt-PT" sz="4500" b="1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endParaRPr dirty="0"/>
            </a:p>
          </p:txBody>
        </p:sp>
      </p:grpSp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0"/>
            <a:ext cx="18288000" cy="10286998"/>
          </a:xfrm>
          <a:custGeom>
            <a:avLst/>
            <a:gdLst/>
            <a:ahLst/>
            <a:cxnLst/>
            <a:rect l="l" t="t" r="r" b="b"/>
            <a:pathLst>
              <a:path w="18288000" h="10286998" extrusionOk="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3" name="Google Shape;113;p2"/>
          <p:cNvSpPr/>
          <p:nvPr/>
        </p:nvSpPr>
        <p:spPr>
          <a:xfrm>
            <a:off x="964434" y="494424"/>
            <a:ext cx="1700071" cy="1634310"/>
          </a:xfrm>
          <a:custGeom>
            <a:avLst/>
            <a:gdLst/>
            <a:ahLst/>
            <a:cxnLst/>
            <a:rect l="l" t="t" r="r" b="b"/>
            <a:pathLst>
              <a:path w="1700071" h="1634310" extrusionOk="0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4" name="Google Shape;114;p2"/>
          <p:cNvSpPr/>
          <p:nvPr/>
        </p:nvSpPr>
        <p:spPr>
          <a:xfrm>
            <a:off x="3324824" y="6013634"/>
            <a:ext cx="1091547" cy="1046537"/>
          </a:xfrm>
          <a:custGeom>
            <a:avLst/>
            <a:gdLst/>
            <a:ahLst/>
            <a:cxnLst/>
            <a:rect l="l" t="t" r="r" b="b"/>
            <a:pathLst>
              <a:path w="1091547" h="1046537" extrusionOk="0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5" name="Google Shape;115;p2"/>
          <p:cNvSpPr/>
          <p:nvPr/>
        </p:nvSpPr>
        <p:spPr>
          <a:xfrm>
            <a:off x="5054171" y="6013634"/>
            <a:ext cx="1091546" cy="1077186"/>
          </a:xfrm>
          <a:custGeom>
            <a:avLst/>
            <a:gdLst/>
            <a:ahLst/>
            <a:cxnLst/>
            <a:rect l="l" t="t" r="r" b="b"/>
            <a:pathLst>
              <a:path w="1091546" h="1077186" extrusionOk="0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10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6" name="Google Shape;116;p2"/>
          <p:cNvSpPr/>
          <p:nvPr/>
        </p:nvSpPr>
        <p:spPr>
          <a:xfrm>
            <a:off x="8497904" y="6013634"/>
            <a:ext cx="1046535" cy="1046535"/>
          </a:xfrm>
          <a:custGeom>
            <a:avLst/>
            <a:gdLst/>
            <a:ahLst/>
            <a:cxnLst/>
            <a:rect l="l" t="t" r="r" b="b"/>
            <a:pathLst>
              <a:path w="1046535" h="1046535" extrusionOk="0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2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7" name="Google Shape;117;p2"/>
          <p:cNvSpPr/>
          <p:nvPr/>
        </p:nvSpPr>
        <p:spPr>
          <a:xfrm>
            <a:off x="10197199" y="6027996"/>
            <a:ext cx="1091545" cy="1077186"/>
          </a:xfrm>
          <a:custGeom>
            <a:avLst/>
            <a:gdLst/>
            <a:ahLst/>
            <a:cxnLst/>
            <a:rect l="l" t="t" r="r" b="b"/>
            <a:pathLst>
              <a:path w="1091545" h="1077186" extrusionOk="0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-101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8" name="Google Shape;118;p2"/>
          <p:cNvSpPr/>
          <p:nvPr/>
        </p:nvSpPr>
        <p:spPr>
          <a:xfrm>
            <a:off x="6761012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9" name="Google Shape;119;p2"/>
          <p:cNvSpPr/>
          <p:nvPr/>
        </p:nvSpPr>
        <p:spPr>
          <a:xfrm>
            <a:off x="11926546" y="6013634"/>
            <a:ext cx="1091548" cy="1091550"/>
          </a:xfrm>
          <a:custGeom>
            <a:avLst/>
            <a:gdLst/>
            <a:ahLst/>
            <a:cxnLst/>
            <a:rect l="l" t="t" r="r" b="b"/>
            <a:pathLst>
              <a:path w="1091548" h="1091550" extrusionOk="0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0" name="Google Shape;120;p2"/>
          <p:cNvSpPr/>
          <p:nvPr/>
        </p:nvSpPr>
        <p:spPr>
          <a:xfrm>
            <a:off x="13655893" y="6013634"/>
            <a:ext cx="1091547" cy="1091547"/>
          </a:xfrm>
          <a:custGeom>
            <a:avLst/>
            <a:gdLst/>
            <a:ahLst/>
            <a:cxnLst/>
            <a:rect l="l" t="t" r="r" b="b"/>
            <a:pathLst>
              <a:path w="1091547" h="1091547" extrusionOk="0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1" name="Google Shape;121;p2"/>
          <p:cNvSpPr/>
          <p:nvPr/>
        </p:nvSpPr>
        <p:spPr>
          <a:xfrm>
            <a:off x="964434" y="9014337"/>
            <a:ext cx="3552069" cy="745800"/>
          </a:xfrm>
          <a:custGeom>
            <a:avLst/>
            <a:gdLst/>
            <a:ahLst/>
            <a:cxnLst/>
            <a:rect l="l" t="t" r="r" b="b"/>
            <a:pathLst>
              <a:path w="3552069" h="745800" extrusionOk="0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2" name="Google Shape;122;p2"/>
          <p:cNvSpPr txBox="1"/>
          <p:nvPr/>
        </p:nvSpPr>
        <p:spPr>
          <a:xfrm>
            <a:off x="4689987" y="8869414"/>
            <a:ext cx="9370062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575" b="0" i="0" u="none" strike="noStrike" cap="none" dirty="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Financiado pela União Europeia. No entanto, os pontos de vista e opiniões expressos são da exclusiva responsabilidade do(s) autor(es) e não </a:t>
            </a:r>
            <a:r>
              <a:rPr lang="pt-PT" sz="1575" b="0" i="0" u="none" strike="noStrike" cap="none" dirty="0" err="1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reflectem</a:t>
            </a:r>
            <a:r>
              <a:rPr lang="pt-PT" sz="1575" b="0" i="0" u="none" strike="noStrike" cap="none" dirty="0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 necessariamente os da União Europeia ou da Agência de Execução relativa à Educação, ao Audiovisual e à Cultura (EACEA). Nem a União Europeia nem a EACEA podem ser responsabilizadas pelas mesmas. 2022-1-ES01-KA220-ADU-000085390</a:t>
            </a:r>
            <a:endParaRPr lang="pt-PT" sz="1600" dirty="0"/>
          </a:p>
        </p:txBody>
      </p:sp>
      <p:sp>
        <p:nvSpPr>
          <p:cNvPr id="123" name="Google Shape;123;p2"/>
          <p:cNvSpPr txBox="1"/>
          <p:nvPr/>
        </p:nvSpPr>
        <p:spPr>
          <a:xfrm>
            <a:off x="4510647" y="2688037"/>
            <a:ext cx="92667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DADE</a:t>
            </a:r>
            <a:r>
              <a:rPr lang="en-US" sz="6000" b="1" i="0" u="none" strike="noStrike" cap="none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3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Investimentos</a:t>
            </a:r>
            <a:r>
              <a:rPr lang="en-US" sz="6000" b="1" dirty="0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6000" b="1" dirty="0" err="1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Sustentáveis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/>
          <p:nvPr/>
        </p:nvSpPr>
        <p:spPr>
          <a:xfrm>
            <a:off x="4732553" y="2177391"/>
            <a:ext cx="9058834" cy="411117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5" name="Google Shape;315;p20"/>
          <p:cNvSpPr txBox="1"/>
          <p:nvPr/>
        </p:nvSpPr>
        <p:spPr>
          <a:xfrm>
            <a:off x="5590497" y="3124985"/>
            <a:ext cx="7107006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000" b="1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Investimento Verde</a:t>
            </a:r>
            <a:endParaRPr sz="1200" dirty="0"/>
          </a:p>
          <a:p>
            <a:pPr marL="0" marR="0" lvl="0" indent="0" algn="ctr" rtl="0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Pitch</a:t>
            </a:r>
            <a:endParaRPr sz="1200" dirty="0"/>
          </a:p>
        </p:txBody>
      </p:sp>
      <p:sp>
        <p:nvSpPr>
          <p:cNvPr id="316" name="Google Shape;316;p20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7" name="Google Shape;317;p20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8" name="Google Shape;318;p20"/>
          <p:cNvSpPr txBox="1"/>
          <p:nvPr/>
        </p:nvSpPr>
        <p:spPr>
          <a:xfrm rot="-1189333">
            <a:off x="3235477" y="1486559"/>
            <a:ext cx="4114998" cy="19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56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HORA DA ATIVIDADE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7E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 rot="-3804574">
            <a:off x="9599631" y="-4942041"/>
            <a:ext cx="10803513" cy="12945386"/>
          </a:xfrm>
          <a:custGeom>
            <a:avLst/>
            <a:gdLst/>
            <a:ahLst/>
            <a:cxnLst/>
            <a:rect l="l" t="t" r="r" b="b"/>
            <a:pathLst>
              <a:path w="10803513" h="12945386" extrusionOk="0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24" name="Google Shape;324;p21"/>
          <p:cNvSpPr/>
          <p:nvPr/>
        </p:nvSpPr>
        <p:spPr>
          <a:xfrm>
            <a:off x="11444460" y="4154922"/>
            <a:ext cx="6737985" cy="6259244"/>
          </a:xfrm>
          <a:custGeom>
            <a:avLst/>
            <a:gdLst/>
            <a:ahLst/>
            <a:cxnLst/>
            <a:rect l="l" t="t" r="r" b="b"/>
            <a:pathLst>
              <a:path w="6488430" h="6027420" extrusionOk="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813" r="-1781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 txBox="1"/>
          <p:nvPr/>
        </p:nvSpPr>
        <p:spPr>
          <a:xfrm>
            <a:off x="1026685" y="1114425"/>
            <a:ext cx="6995336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Reflexão</a:t>
            </a:r>
            <a:endParaRPr dirty="0"/>
          </a:p>
        </p:txBody>
      </p:sp>
      <p:sp>
        <p:nvSpPr>
          <p:cNvPr id="326" name="Google Shape;326;p21"/>
          <p:cNvSpPr txBox="1"/>
          <p:nvPr/>
        </p:nvSpPr>
        <p:spPr>
          <a:xfrm>
            <a:off x="1026685" y="3122377"/>
            <a:ext cx="9430500" cy="527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04528" marR="0" lvl="1" indent="-302265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Na sua opinião, qual a importância de conhecer as políticas globais de investimento sustentável?</a:t>
            </a:r>
          </a:p>
          <a:p>
            <a:pPr marL="604528" marR="0" lvl="1" indent="-302265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Que papel vê na defesa de políticas que promovam o investimento sustentável?</a:t>
            </a:r>
          </a:p>
          <a:p>
            <a:pPr marL="604528" marR="0" lvl="1" indent="-302265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pt-PT" sz="2800" dirty="0">
                <a:latin typeface="Open Sans"/>
                <a:ea typeface="Open Sans"/>
                <a:cs typeface="Open Sans"/>
                <a:sym typeface="Open Sans"/>
              </a:rPr>
              <a:t>Os investimentos sustentáveis têm benefícios a longo ou a curto prazo?</a:t>
            </a:r>
            <a:endParaRPr sz="28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-1" y="0"/>
            <a:ext cx="5791201" cy="3001518"/>
            <a:chOff x="0" y="0"/>
            <a:chExt cx="7393813" cy="4002024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7393813" cy="4002024"/>
            </a:xfrm>
            <a:custGeom>
              <a:avLst/>
              <a:gdLst/>
              <a:ahLst/>
              <a:cxnLst/>
              <a:rect l="l" t="t" r="r" b="b"/>
              <a:pathLst>
                <a:path w="7393813" h="4002024" extrusionOk="0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0" y="0"/>
              <a:ext cx="73938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4800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Pontos-chave da apresentação</a:t>
              </a:r>
              <a:endParaRPr lang="en-US" sz="1200" dirty="0"/>
            </a:p>
          </p:txBody>
        </p:sp>
      </p:grpSp>
      <p:sp>
        <p:nvSpPr>
          <p:cNvPr id="135" name="Google Shape;135;p3"/>
          <p:cNvSpPr/>
          <p:nvPr/>
        </p:nvSpPr>
        <p:spPr>
          <a:xfrm>
            <a:off x="17500908" y="0"/>
            <a:ext cx="787051" cy="10287000"/>
          </a:xfrm>
          <a:custGeom>
            <a:avLst/>
            <a:gdLst/>
            <a:ahLst/>
            <a:cxnLst/>
            <a:rect l="l" t="t" r="r" b="b"/>
            <a:pathLst>
              <a:path w="1049401" h="13716000" extrusionOk="0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6" name="Google Shape;136;p3"/>
          <p:cNvSpPr/>
          <p:nvPr/>
        </p:nvSpPr>
        <p:spPr>
          <a:xfrm>
            <a:off x="4343395" y="3001500"/>
            <a:ext cx="1447800" cy="1428750"/>
          </a:xfrm>
          <a:custGeom>
            <a:avLst/>
            <a:gdLst/>
            <a:ahLst/>
            <a:cxnLst/>
            <a:rect l="l" t="t" r="r" b="b"/>
            <a:pathLst>
              <a:path w="1447800" h="1428750" extrusionOk="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100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7" name="Google Shape;137;p3"/>
          <p:cNvSpPr/>
          <p:nvPr/>
        </p:nvSpPr>
        <p:spPr>
          <a:xfrm>
            <a:off x="7828945" y="1692891"/>
            <a:ext cx="8549737" cy="6583298"/>
          </a:xfrm>
          <a:custGeom>
            <a:avLst/>
            <a:gdLst/>
            <a:ahLst/>
            <a:cxnLst/>
            <a:rect l="l" t="t" r="r" b="b"/>
            <a:pathLst>
              <a:path w="8549737" h="6583298" extrusionOk="0">
                <a:moveTo>
                  <a:pt x="0" y="0"/>
                </a:moveTo>
                <a:lnTo>
                  <a:pt x="8549738" y="0"/>
                </a:lnTo>
                <a:lnTo>
                  <a:pt x="8549738" y="6583297"/>
                </a:lnTo>
                <a:lnTo>
                  <a:pt x="0" y="6583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38" name="Google Shape;138;p3"/>
          <p:cNvSpPr txBox="1"/>
          <p:nvPr/>
        </p:nvSpPr>
        <p:spPr>
          <a:xfrm>
            <a:off x="1063275" y="4729650"/>
            <a:ext cx="50772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Sustentabilidade</a:t>
            </a:r>
            <a:r>
              <a:rPr lang="en-US" sz="39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 err="1">
                <a:latin typeface="Open Sans"/>
                <a:ea typeface="Open Sans"/>
                <a:cs typeface="Open Sans"/>
                <a:sym typeface="Open Sans"/>
              </a:rPr>
              <a:t>Avaliação</a:t>
            </a:r>
            <a:r>
              <a:rPr lang="en-US" sz="3900" b="1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900" b="1" dirty="0" err="1">
                <a:latin typeface="Open Sans"/>
                <a:ea typeface="Open Sans"/>
                <a:cs typeface="Open Sans"/>
                <a:sym typeface="Open Sans"/>
              </a:rPr>
              <a:t>Risco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 err="1">
                <a:latin typeface="Open Sans"/>
                <a:ea typeface="Open Sans"/>
                <a:cs typeface="Open Sans"/>
                <a:sym typeface="Open Sans"/>
              </a:rPr>
              <a:t>Autonomia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106696" y="6932531"/>
            <a:ext cx="89940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Analisar os benefícios e os riscos financeiros dos investimentos ecológicos.</a:t>
            </a: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46722" marR="0" lvl="1" indent="-22336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41772" y="375712"/>
            <a:ext cx="6602825" cy="4262438"/>
          </a:xfrm>
          <a:custGeom>
            <a:avLst/>
            <a:gdLst/>
            <a:ahLst/>
            <a:cxnLst/>
            <a:rect l="l" t="t" r="r" b="b"/>
            <a:pathLst>
              <a:path w="8803767" h="5683250" extrusionOk="0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9" name="Google Shape;149;p4"/>
          <p:cNvSpPr txBox="1"/>
          <p:nvPr/>
        </p:nvSpPr>
        <p:spPr>
          <a:xfrm>
            <a:off x="1266814" y="1623808"/>
            <a:ext cx="475275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 que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vamos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aprender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?</a:t>
            </a:r>
            <a:endParaRPr dirty="0"/>
          </a:p>
        </p:txBody>
      </p:sp>
      <p:sp>
        <p:nvSpPr>
          <p:cNvPr id="150" name="Google Shape;150;p4"/>
          <p:cNvSpPr/>
          <p:nvPr/>
        </p:nvSpPr>
        <p:spPr>
          <a:xfrm>
            <a:off x="0" y="9782748"/>
            <a:ext cx="18288000" cy="504254"/>
          </a:xfrm>
          <a:custGeom>
            <a:avLst/>
            <a:gdLst/>
            <a:ahLst/>
            <a:cxnLst/>
            <a:rect l="l" t="t" r="r" b="b"/>
            <a:pathLst>
              <a:path w="24384000" h="672338" extrusionOk="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1" name="Google Shape;151;p4"/>
          <p:cNvSpPr/>
          <p:nvPr/>
        </p:nvSpPr>
        <p:spPr>
          <a:xfrm>
            <a:off x="6639723" y="4346648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2" name="Google Shape;152;p4"/>
          <p:cNvSpPr txBox="1"/>
          <p:nvPr/>
        </p:nvSpPr>
        <p:spPr>
          <a:xfrm>
            <a:off x="9106696" y="2944381"/>
            <a:ext cx="822135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pt-PT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Compreender os princípios básicos do investimento verde para a sustentabilidade ambiental.</a:t>
            </a:r>
            <a:endParaRPr dirty="0"/>
          </a:p>
        </p:txBody>
      </p:sp>
      <p:sp>
        <p:nvSpPr>
          <p:cNvPr id="153" name="Google Shape;153;p4"/>
          <p:cNvSpPr txBox="1"/>
          <p:nvPr/>
        </p:nvSpPr>
        <p:spPr>
          <a:xfrm>
            <a:off x="9106696" y="5285824"/>
            <a:ext cx="8077731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5810" marR="0" lvl="1" indent="-38290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Saber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encontrar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eficazmente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fundos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iniciativas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ecológicas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4614566" y="2604539"/>
            <a:ext cx="9058834" cy="4111178"/>
          </a:xfrm>
          <a:custGeom>
            <a:avLst/>
            <a:gdLst/>
            <a:ahLst/>
            <a:cxnLst/>
            <a:rect l="l" t="t" r="r" b="b"/>
            <a:pathLst>
              <a:path w="8803767" h="3995420" extrusionOk="0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3" name="Google Shape;163;p5"/>
          <p:cNvSpPr txBox="1"/>
          <p:nvPr/>
        </p:nvSpPr>
        <p:spPr>
          <a:xfrm>
            <a:off x="5311658" y="2075484"/>
            <a:ext cx="7664700" cy="41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6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Cartões de reflexão sobre o investimento verde</a:t>
            </a:r>
            <a:endParaRPr sz="6600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5" name="Google Shape;165;p5"/>
          <p:cNvSpPr/>
          <p:nvPr/>
        </p:nvSpPr>
        <p:spPr>
          <a:xfrm>
            <a:off x="2940052" y="0"/>
            <a:ext cx="4743285" cy="4114800"/>
          </a:xfrm>
          <a:custGeom>
            <a:avLst/>
            <a:gdLst/>
            <a:ahLst/>
            <a:cxnLst/>
            <a:rect l="l" t="t" r="r" b="b"/>
            <a:pathLst>
              <a:path w="4743285" h="4114800" extrusionOk="0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6" name="Google Shape;166;p5"/>
          <p:cNvSpPr txBox="1"/>
          <p:nvPr/>
        </p:nvSpPr>
        <p:spPr>
          <a:xfrm rot="-1189333">
            <a:off x="3235477" y="1486558"/>
            <a:ext cx="4114998" cy="198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556" dirty="0"/>
              <a:t>HORA DA ATIVIDADE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176" name="Google Shape;176;p6"/>
          <p:cNvPicPr preferRelativeResize="0"/>
          <p:nvPr/>
        </p:nvPicPr>
        <p:blipFill rotWithShape="1">
          <a:blip r:embed="rId3">
            <a:alphaModFix/>
          </a:blip>
          <a:srcRect b="66922"/>
          <a:stretch/>
        </p:blipFill>
        <p:spPr>
          <a:xfrm>
            <a:off x="5571420" y="706853"/>
            <a:ext cx="7505014" cy="35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t="33407" b="33516"/>
          <a:stretch/>
        </p:blipFill>
        <p:spPr>
          <a:xfrm>
            <a:off x="1702002" y="4638315"/>
            <a:ext cx="7505014" cy="35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 t="66922"/>
          <a:stretch/>
        </p:blipFill>
        <p:spPr>
          <a:xfrm>
            <a:off x="9207016" y="4638314"/>
            <a:ext cx="7505014" cy="35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 rot="-3804574">
            <a:off x="9363027" y="-6529859"/>
            <a:ext cx="11728294" cy="14053511"/>
          </a:xfrm>
          <a:custGeom>
            <a:avLst/>
            <a:gdLst/>
            <a:ahLst/>
            <a:cxnLst/>
            <a:rect l="l" t="t" r="r" b="b"/>
            <a:pathLst>
              <a:path w="11728294" h="14053511" extrusionOk="0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4" name="Google Shape;184;p7"/>
          <p:cNvSpPr/>
          <p:nvPr/>
        </p:nvSpPr>
        <p:spPr>
          <a:xfrm rot="1354209">
            <a:off x="12769293" y="6117993"/>
            <a:ext cx="2578829" cy="2750751"/>
          </a:xfrm>
          <a:custGeom>
            <a:avLst/>
            <a:gdLst/>
            <a:ahLst/>
            <a:cxnLst/>
            <a:rect l="l" t="t" r="r" b="b"/>
            <a:pathLst>
              <a:path w="2578829" h="2750751" extrusionOk="0">
                <a:moveTo>
                  <a:pt x="0" y="0"/>
                </a:moveTo>
                <a:lnTo>
                  <a:pt x="2578828" y="0"/>
                </a:lnTo>
                <a:lnTo>
                  <a:pt x="2578828" y="2750751"/>
                </a:lnTo>
                <a:lnTo>
                  <a:pt x="0" y="27507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5" name="Google Shape;185;p7"/>
          <p:cNvSpPr/>
          <p:nvPr/>
        </p:nvSpPr>
        <p:spPr>
          <a:xfrm>
            <a:off x="-1026671" y="1976772"/>
            <a:ext cx="10780403" cy="3751665"/>
          </a:xfrm>
          <a:custGeom>
            <a:avLst/>
            <a:gdLst/>
            <a:ahLst/>
            <a:cxnLst/>
            <a:rect l="l" t="t" r="r" b="b"/>
            <a:pathLst>
              <a:path w="10780403" h="3751665" extrusionOk="0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6" name="Google Shape;186;p7"/>
          <p:cNvSpPr txBox="1"/>
          <p:nvPr/>
        </p:nvSpPr>
        <p:spPr>
          <a:xfrm>
            <a:off x="2113613" y="2736848"/>
            <a:ext cx="7640119" cy="299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 que são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investimentos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sustentáveis</a:t>
            </a:r>
            <a:r>
              <a:rPr lang="en-US" sz="5400" b="1" i="0" u="none" strike="noStrike" cap="none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?</a:t>
            </a:r>
            <a:endParaRPr sz="11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/>
          <p:nvPr/>
        </p:nvSpPr>
        <p:spPr>
          <a:xfrm>
            <a:off x="810200" y="2301457"/>
            <a:ext cx="4556912" cy="1384654"/>
          </a:xfrm>
          <a:custGeom>
            <a:avLst/>
            <a:gdLst/>
            <a:ahLst/>
            <a:cxnLst/>
            <a:rect l="l" t="t" r="r" b="b"/>
            <a:pathLst>
              <a:path w="8803767" h="2675095" extrusionOk="0">
                <a:moveTo>
                  <a:pt x="0" y="0"/>
                </a:moveTo>
                <a:lnTo>
                  <a:pt x="8803767" y="0"/>
                </a:lnTo>
                <a:lnTo>
                  <a:pt x="8803767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6" name="Google Shape;196;p8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7" name="Google Shape;197;p8"/>
          <p:cNvSpPr txBox="1"/>
          <p:nvPr/>
        </p:nvSpPr>
        <p:spPr>
          <a:xfrm>
            <a:off x="810199" y="3922325"/>
            <a:ext cx="9675903" cy="565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Impacto Ambiental</a:t>
            </a:r>
            <a:endParaRPr dirty="0"/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 dirty="0" err="1">
                <a:latin typeface="Open Sans"/>
                <a:ea typeface="Open Sans"/>
                <a:cs typeface="Open Sans"/>
                <a:sym typeface="Open Sans"/>
              </a:rPr>
              <a:t>Rendimentos</a:t>
            </a:r>
            <a:r>
              <a:rPr lang="en-US" sz="4399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99" dirty="0" err="1">
                <a:latin typeface="Open Sans"/>
                <a:ea typeface="Open Sans"/>
                <a:cs typeface="Open Sans"/>
                <a:sym typeface="Open Sans"/>
              </a:rPr>
              <a:t>potenciais</a:t>
            </a:r>
            <a:endParaRPr lang="en-US" sz="4399" dirty="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Sustentabilidade a longo termo</a:t>
            </a:r>
            <a:endParaRPr dirty="0"/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Vantagens fiscais</a:t>
            </a:r>
          </a:p>
          <a:p>
            <a:pPr marL="0" marR="0" lvl="0" indent="0" algn="l" rtl="0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Investimento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ético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valores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399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pessoais</a:t>
            </a:r>
            <a:r>
              <a:rPr lang="en-US" sz="4399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lang="en-US" dirty="0"/>
          </a:p>
        </p:txBody>
      </p:sp>
      <p:sp>
        <p:nvSpPr>
          <p:cNvPr id="198" name="Google Shape;198;p8"/>
          <p:cNvSpPr/>
          <p:nvPr/>
        </p:nvSpPr>
        <p:spPr>
          <a:xfrm>
            <a:off x="7968236" y="4067085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99" name="Google Shape;199;p8"/>
          <p:cNvSpPr/>
          <p:nvPr/>
        </p:nvSpPr>
        <p:spPr>
          <a:xfrm>
            <a:off x="10027875" y="228600"/>
            <a:ext cx="7793250" cy="5194236"/>
          </a:xfrm>
          <a:custGeom>
            <a:avLst/>
            <a:gdLst/>
            <a:ahLst/>
            <a:cxnLst/>
            <a:rect l="l" t="t" r="r" b="b"/>
            <a:pathLst>
              <a:path w="7793250" h="5194236" extrusionOk="0">
                <a:moveTo>
                  <a:pt x="0" y="0"/>
                </a:moveTo>
                <a:lnTo>
                  <a:pt x="7793250" y="0"/>
                </a:lnTo>
                <a:lnTo>
                  <a:pt x="7793250" y="5194236"/>
                </a:lnTo>
                <a:lnTo>
                  <a:pt x="0" y="5194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0" name="Google Shape;200;p8"/>
          <p:cNvSpPr/>
          <p:nvPr/>
        </p:nvSpPr>
        <p:spPr>
          <a:xfrm>
            <a:off x="10039498" y="228600"/>
            <a:ext cx="7781627" cy="5194236"/>
          </a:xfrm>
          <a:custGeom>
            <a:avLst/>
            <a:gdLst/>
            <a:ahLst/>
            <a:cxnLst/>
            <a:rect l="l" t="t" r="r" b="b"/>
            <a:pathLst>
              <a:path w="7781627" h="5194236" extrusionOk="0">
                <a:moveTo>
                  <a:pt x="0" y="0"/>
                </a:moveTo>
                <a:lnTo>
                  <a:pt x="7781627" y="0"/>
                </a:lnTo>
                <a:lnTo>
                  <a:pt x="7781627" y="5194236"/>
                </a:lnTo>
                <a:lnTo>
                  <a:pt x="0" y="5194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01" name="Google Shape;201;p8"/>
          <p:cNvSpPr txBox="1"/>
          <p:nvPr/>
        </p:nvSpPr>
        <p:spPr>
          <a:xfrm>
            <a:off x="1077731" y="2573970"/>
            <a:ext cx="8738353" cy="101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9" b="1" dirty="0" err="1">
                <a:latin typeface="Open Sans"/>
                <a:ea typeface="Open Sans"/>
                <a:cs typeface="Open Sans"/>
                <a:sym typeface="Open Sans"/>
              </a:rPr>
              <a:t>Benefícios</a:t>
            </a:r>
            <a:endParaRPr dirty="0"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6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/>
          <p:nvPr/>
        </p:nvSpPr>
        <p:spPr>
          <a:xfrm>
            <a:off x="1103622" y="375712"/>
            <a:ext cx="6602825" cy="4262438"/>
          </a:xfrm>
          <a:custGeom>
            <a:avLst/>
            <a:gdLst/>
            <a:ahLst/>
            <a:cxnLst/>
            <a:rect l="l" t="t" r="r" b="b"/>
            <a:pathLst>
              <a:path w="8803767" h="5683250" extrusionOk="0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1" name="Google Shape;211;p9"/>
          <p:cNvSpPr/>
          <p:nvPr/>
        </p:nvSpPr>
        <p:spPr>
          <a:xfrm>
            <a:off x="0" y="9782748"/>
            <a:ext cx="18288000" cy="504444"/>
          </a:xfrm>
          <a:custGeom>
            <a:avLst/>
            <a:gdLst/>
            <a:ahLst/>
            <a:cxnLst/>
            <a:rect l="l" t="t" r="r" b="b"/>
            <a:pathLst>
              <a:path w="24384000" h="672592" extrusionOk="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2" name="Google Shape;212;p9"/>
          <p:cNvSpPr/>
          <p:nvPr/>
        </p:nvSpPr>
        <p:spPr>
          <a:xfrm>
            <a:off x="8051031" y="4257675"/>
            <a:ext cx="1847848" cy="1771650"/>
          </a:xfrm>
          <a:custGeom>
            <a:avLst/>
            <a:gdLst/>
            <a:ahLst/>
            <a:cxnLst/>
            <a:rect l="l" t="t" r="r" b="b"/>
            <a:pathLst>
              <a:path w="1847848" h="1771650" extrusionOk="0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5"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3" name="Google Shape;213;p9"/>
          <p:cNvSpPr/>
          <p:nvPr/>
        </p:nvSpPr>
        <p:spPr>
          <a:xfrm>
            <a:off x="11186140" y="5039832"/>
            <a:ext cx="5885925" cy="3917288"/>
          </a:xfrm>
          <a:custGeom>
            <a:avLst/>
            <a:gdLst/>
            <a:ahLst/>
            <a:cxnLst/>
            <a:rect l="l" t="t" r="r" b="b"/>
            <a:pathLst>
              <a:path w="5885925" h="3917288" extrusionOk="0">
                <a:moveTo>
                  <a:pt x="0" y="0"/>
                </a:moveTo>
                <a:lnTo>
                  <a:pt x="5885926" y="0"/>
                </a:lnTo>
                <a:lnTo>
                  <a:pt x="5885926" y="3917288"/>
                </a:lnTo>
                <a:lnTo>
                  <a:pt x="0" y="3917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4" name="Google Shape;214;p9"/>
          <p:cNvSpPr/>
          <p:nvPr/>
        </p:nvSpPr>
        <p:spPr>
          <a:xfrm>
            <a:off x="11186140" y="5035622"/>
            <a:ext cx="5885925" cy="3921498"/>
          </a:xfrm>
          <a:custGeom>
            <a:avLst/>
            <a:gdLst/>
            <a:ahLst/>
            <a:cxnLst/>
            <a:rect l="l" t="t" r="r" b="b"/>
            <a:pathLst>
              <a:path w="5885925" h="3921498" extrusionOk="0">
                <a:moveTo>
                  <a:pt x="0" y="0"/>
                </a:moveTo>
                <a:lnTo>
                  <a:pt x="5885925" y="0"/>
                </a:lnTo>
                <a:lnTo>
                  <a:pt x="5885925" y="3921498"/>
                </a:lnTo>
                <a:lnTo>
                  <a:pt x="0" y="39214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15" name="Google Shape;215;p9"/>
          <p:cNvSpPr txBox="1"/>
          <p:nvPr/>
        </p:nvSpPr>
        <p:spPr>
          <a:xfrm>
            <a:off x="2028664" y="1735513"/>
            <a:ext cx="4752750" cy="177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 err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Exemplos</a:t>
            </a:r>
            <a:endParaRPr dirty="0"/>
          </a:p>
          <a:p>
            <a:pPr marL="0" marR="0" lvl="0" indent="0" algn="ctr" rtl="0">
              <a:lnSpc>
                <a:spcPct val="46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 dirty="0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6" name="Google Shape;216;p9"/>
          <p:cNvSpPr txBox="1"/>
          <p:nvPr/>
        </p:nvSpPr>
        <p:spPr>
          <a:xfrm>
            <a:off x="8685400" y="1539857"/>
            <a:ext cx="9430500" cy="282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71550" marR="0" lvl="1" indent="-485775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lang="pt-PT" sz="45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Contas poupança ecológicas</a:t>
            </a:r>
          </a:p>
          <a:p>
            <a:pPr marL="971550" marR="0" lvl="1" indent="-485775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lang="pt-PT" sz="45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Investir em painéis solares</a:t>
            </a:r>
            <a:endParaRPr lang="pt-PT" dirty="0"/>
          </a:p>
        </p:txBody>
      </p:sp>
      <p:sp>
        <p:nvSpPr>
          <p:cNvPr id="217" name="Google Shape;217;p9"/>
          <p:cNvSpPr txBox="1"/>
          <p:nvPr/>
        </p:nvSpPr>
        <p:spPr>
          <a:xfrm>
            <a:off x="1256050" y="5936050"/>
            <a:ext cx="12581100" cy="251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514350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SzPts val="4500"/>
              <a:buChar char="•"/>
            </a:pPr>
            <a:r>
              <a:rPr lang="pt-PT" sz="4000" dirty="0">
                <a:latin typeface="Open Sans"/>
                <a:ea typeface="Open Sans"/>
                <a:cs typeface="Open Sans"/>
                <a:sym typeface="Open Sans"/>
              </a:rPr>
              <a:t>Projetos comunitários</a:t>
            </a:r>
            <a:endParaRPr sz="4000" dirty="0">
              <a:latin typeface="Open Sans"/>
              <a:ea typeface="Open Sans"/>
              <a:cs typeface="Open Sans"/>
            </a:endParaRPr>
          </a:p>
          <a:p>
            <a:pPr marL="971550" marR="0" lvl="1" indent="-485775" algn="l" rtl="0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</a:pPr>
            <a:r>
              <a:rPr lang="pt-PT" sz="4000" dirty="0">
                <a:latin typeface="Open Sans"/>
                <a:ea typeface="Open Sans"/>
                <a:cs typeface="Open Sans"/>
                <a:sym typeface="Open Sans"/>
              </a:rPr>
              <a:t>Empresas de eletricidade/gás verde</a:t>
            </a:r>
            <a:endParaRPr sz="11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413</Words>
  <Application>Microsoft Office PowerPoint</Application>
  <PresentationFormat>Personalizados</PresentationFormat>
  <Paragraphs>83</Paragraphs>
  <Slides>21</Slides>
  <Notes>21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8" baseType="lpstr">
      <vt:lpstr>Arimo</vt:lpstr>
      <vt:lpstr>Arial</vt:lpstr>
      <vt:lpstr>Open Sans</vt:lpstr>
      <vt:lpstr>Montserrat</vt:lpstr>
      <vt:lpstr>Calibri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RightChallenge Challenge</dc:creator>
  <cp:lastModifiedBy>Elisa Klein-Peters - Proportional Message</cp:lastModifiedBy>
  <cp:revision>5</cp:revision>
  <dcterms:created xsi:type="dcterms:W3CDTF">2006-08-16T00:00:00Z</dcterms:created>
  <dcterms:modified xsi:type="dcterms:W3CDTF">2024-03-21T11:21:57Z</dcterms:modified>
</cp:coreProperties>
</file>