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Arial Rounded MT Bold" panose="020F0704030504030204" pitchFamily="34" charset="0"/>
      <p:regular r:id="rId17"/>
    </p:embeddedFont>
    <p:embeddedFont>
      <p:font typeface="Montserrat SemiBold" panose="00000700000000000000" pitchFamily="2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KgpY7LVZ9/YLuRMzBDIF+qb9U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f06c3f81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9f06c3f81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fb77b7c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9fb77b7c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f06c3f814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9f06c3f814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f06c3f814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9f06c3f814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9" name="Google Shape;69;p29"/>
          <p:cNvSpPr>
            <a:spLocks noGrp="1"/>
          </p:cNvSpPr>
          <p:nvPr>
            <p:ph type="pic" idx="2"/>
          </p:nvPr>
        </p:nvSpPr>
        <p:spPr>
          <a:xfrm>
            <a:off x="6096000" y="387348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0" name="Google Shape;70;p29"/>
          <p:cNvSpPr>
            <a:spLocks noGrp="1"/>
          </p:cNvSpPr>
          <p:nvPr>
            <p:ph type="pic" idx="3"/>
          </p:nvPr>
        </p:nvSpPr>
        <p:spPr>
          <a:xfrm>
            <a:off x="6096000" y="2444749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1" name="Google Shape;71;p29"/>
          <p:cNvSpPr>
            <a:spLocks noGrp="1"/>
          </p:cNvSpPr>
          <p:nvPr>
            <p:ph type="pic" idx="4"/>
          </p:nvPr>
        </p:nvSpPr>
        <p:spPr>
          <a:xfrm>
            <a:off x="6096000" y="4502150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76" name="Google Shape;76;p30"/>
          <p:cNvSpPr>
            <a:spLocks noGrp="1"/>
          </p:cNvSpPr>
          <p:nvPr>
            <p:ph type="pic" idx="2"/>
          </p:nvPr>
        </p:nvSpPr>
        <p:spPr>
          <a:xfrm>
            <a:off x="6391000" y="1504925"/>
            <a:ext cx="4899585" cy="29429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1" name="Google Shape;81;p31"/>
          <p:cNvSpPr>
            <a:spLocks noGrp="1"/>
          </p:cNvSpPr>
          <p:nvPr>
            <p:ph type="pic" idx="2"/>
          </p:nvPr>
        </p:nvSpPr>
        <p:spPr>
          <a:xfrm>
            <a:off x="0" y="3415180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" name="Google Shape;82;p31"/>
          <p:cNvSpPr>
            <a:spLocks noGrp="1"/>
          </p:cNvSpPr>
          <p:nvPr>
            <p:ph type="pic" idx="3"/>
          </p:nvPr>
        </p:nvSpPr>
        <p:spPr>
          <a:xfrm>
            <a:off x="6096000" y="-27639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7" name="Google Shape;87;p32"/>
          <p:cNvSpPr>
            <a:spLocks noGrp="1"/>
          </p:cNvSpPr>
          <p:nvPr>
            <p:ph type="pic" idx="2"/>
          </p:nvPr>
        </p:nvSpPr>
        <p:spPr>
          <a:xfrm>
            <a:off x="1975683" y="512339"/>
            <a:ext cx="2675061" cy="573486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96" name="Google Shape;96;p34"/>
          <p:cNvSpPr>
            <a:spLocks noGrp="1"/>
          </p:cNvSpPr>
          <p:nvPr>
            <p:ph type="pic" idx="2"/>
          </p:nvPr>
        </p:nvSpPr>
        <p:spPr>
          <a:xfrm>
            <a:off x="1089497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7" name="Google Shape;97;p34"/>
          <p:cNvSpPr>
            <a:spLocks noGrp="1"/>
          </p:cNvSpPr>
          <p:nvPr>
            <p:ph type="pic" idx="3"/>
          </p:nvPr>
        </p:nvSpPr>
        <p:spPr>
          <a:xfrm>
            <a:off x="4718050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8" name="Google Shape;98;p34"/>
          <p:cNvSpPr>
            <a:spLocks noGrp="1"/>
          </p:cNvSpPr>
          <p:nvPr>
            <p:ph type="pic" idx="4"/>
          </p:nvPr>
        </p:nvSpPr>
        <p:spPr>
          <a:xfrm>
            <a:off x="8346603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7" name="Google Shape;17;p21"/>
          <p:cNvSpPr>
            <a:spLocks noGrp="1"/>
          </p:cNvSpPr>
          <p:nvPr>
            <p:ph type="pic" idx="2"/>
          </p:nvPr>
        </p:nvSpPr>
        <p:spPr>
          <a:xfrm>
            <a:off x="1041400" y="548394"/>
            <a:ext cx="5054600" cy="580795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2" name="Google Shape;22;p2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135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7" name="Google Shape;27;p23"/>
          <p:cNvSpPr>
            <a:spLocks noGrp="1"/>
          </p:cNvSpPr>
          <p:nvPr>
            <p:ph type="pic" idx="2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" name="Google Shape;28;p23"/>
          <p:cNvSpPr>
            <a:spLocks noGrp="1"/>
          </p:cNvSpPr>
          <p:nvPr>
            <p:ph type="pic" idx="3"/>
          </p:nvPr>
        </p:nvSpPr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9" name="Google Shape;29;p23"/>
          <p:cNvSpPr>
            <a:spLocks noGrp="1"/>
          </p:cNvSpPr>
          <p:nvPr>
            <p:ph type="pic" idx="4"/>
          </p:nvPr>
        </p:nvSpPr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34" name="Google Shape;34;p24"/>
          <p:cNvSpPr>
            <a:spLocks noGrp="1"/>
          </p:cNvSpPr>
          <p:nvPr>
            <p:ph type="pic" idx="2"/>
          </p:nvPr>
        </p:nvSpPr>
        <p:spPr>
          <a:xfrm>
            <a:off x="449797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" name="Google Shape;35;p24"/>
          <p:cNvSpPr>
            <a:spLocks noGrp="1"/>
          </p:cNvSpPr>
          <p:nvPr>
            <p:ph type="pic" idx="3"/>
          </p:nvPr>
        </p:nvSpPr>
        <p:spPr>
          <a:xfrm>
            <a:off x="97535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6" name="Google Shape;36;p24"/>
          <p:cNvSpPr>
            <a:spLocks noGrp="1"/>
          </p:cNvSpPr>
          <p:nvPr>
            <p:ph type="pic" idx="4"/>
          </p:nvPr>
        </p:nvSpPr>
        <p:spPr>
          <a:xfrm>
            <a:off x="8020593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1" name="Google Shape;41;p25"/>
          <p:cNvSpPr>
            <a:spLocks noGrp="1"/>
          </p:cNvSpPr>
          <p:nvPr>
            <p:ph type="pic" idx="2"/>
          </p:nvPr>
        </p:nvSpPr>
        <p:spPr>
          <a:xfrm>
            <a:off x="377825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2" name="Google Shape;42;p25"/>
          <p:cNvSpPr>
            <a:spLocks noGrp="1"/>
          </p:cNvSpPr>
          <p:nvPr>
            <p:ph type="pic" idx="3"/>
          </p:nvPr>
        </p:nvSpPr>
        <p:spPr>
          <a:xfrm>
            <a:off x="3200853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7" name="Google Shape;47;p26"/>
          <p:cNvSpPr>
            <a:spLocks noGrp="1"/>
          </p:cNvSpPr>
          <p:nvPr>
            <p:ph type="pic" idx="2"/>
          </p:nvPr>
        </p:nvSpPr>
        <p:spPr>
          <a:xfrm>
            <a:off x="0" y="0"/>
            <a:ext cx="46418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8" name="Google Shape;48;p26"/>
          <p:cNvSpPr>
            <a:spLocks noGrp="1"/>
          </p:cNvSpPr>
          <p:nvPr>
            <p:ph type="pic" idx="3"/>
          </p:nvPr>
        </p:nvSpPr>
        <p:spPr>
          <a:xfrm>
            <a:off x="4335458" y="411956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" name="Google Shape;49;p26"/>
          <p:cNvSpPr>
            <a:spLocks noGrp="1"/>
          </p:cNvSpPr>
          <p:nvPr>
            <p:ph type="pic" idx="4"/>
          </p:nvPr>
        </p:nvSpPr>
        <p:spPr>
          <a:xfrm>
            <a:off x="4335458" y="2566987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0" name="Google Shape;50;p26"/>
          <p:cNvSpPr>
            <a:spLocks noGrp="1"/>
          </p:cNvSpPr>
          <p:nvPr>
            <p:ph type="pic" idx="5"/>
          </p:nvPr>
        </p:nvSpPr>
        <p:spPr>
          <a:xfrm>
            <a:off x="4335458" y="4782343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55" name="Google Shape;55;p27"/>
          <p:cNvSpPr>
            <a:spLocks noGrp="1"/>
          </p:cNvSpPr>
          <p:nvPr>
            <p:ph type="pic" idx="2"/>
          </p:nvPr>
        </p:nvSpPr>
        <p:spPr>
          <a:xfrm>
            <a:off x="4718051" y="3429000"/>
            <a:ext cx="2504384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6" name="Google Shape;56;p27"/>
          <p:cNvSpPr>
            <a:spLocks noGrp="1"/>
          </p:cNvSpPr>
          <p:nvPr>
            <p:ph type="pic" idx="3"/>
          </p:nvPr>
        </p:nvSpPr>
        <p:spPr>
          <a:xfrm>
            <a:off x="7222435" y="2001078"/>
            <a:ext cx="2504384" cy="485692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7" name="Google Shape;57;p27"/>
          <p:cNvSpPr>
            <a:spLocks noGrp="1"/>
          </p:cNvSpPr>
          <p:nvPr>
            <p:ph type="pic" idx="4"/>
          </p:nvPr>
        </p:nvSpPr>
        <p:spPr>
          <a:xfrm>
            <a:off x="9727097" y="0"/>
            <a:ext cx="246490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2" name="Google Shape;62;p28"/>
          <p:cNvSpPr>
            <a:spLocks noGrp="1"/>
          </p:cNvSpPr>
          <p:nvPr>
            <p:ph type="pic" idx="2"/>
          </p:nvPr>
        </p:nvSpPr>
        <p:spPr>
          <a:xfrm>
            <a:off x="1752600" y="0"/>
            <a:ext cx="27813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3" name="Google Shape;63;p28"/>
          <p:cNvSpPr>
            <a:spLocks noGrp="1"/>
          </p:cNvSpPr>
          <p:nvPr>
            <p:ph type="pic" idx="3"/>
          </p:nvPr>
        </p:nvSpPr>
        <p:spPr>
          <a:xfrm>
            <a:off x="4667250" y="2438400"/>
            <a:ext cx="2819400" cy="441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4" name="Google Shape;64;p28"/>
          <p:cNvSpPr>
            <a:spLocks noGrp="1"/>
          </p:cNvSpPr>
          <p:nvPr>
            <p:ph type="pic" idx="4"/>
          </p:nvPr>
        </p:nvSpPr>
        <p:spPr>
          <a:xfrm>
            <a:off x="7620000" y="2438400"/>
            <a:ext cx="4572000" cy="30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SemiBold"/>
              <a:buNone/>
              <a:defRPr sz="4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" descr="A picture containing sky, flower, plant, orang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04" name="Google Shape;104;p1"/>
          <p:cNvGrpSpPr/>
          <p:nvPr/>
        </p:nvGrpSpPr>
        <p:grpSpPr>
          <a:xfrm>
            <a:off x="642956" y="329616"/>
            <a:ext cx="1133363" cy="1089425"/>
            <a:chOff x="642956" y="329616"/>
            <a:chExt cx="1133363" cy="1089425"/>
          </a:xfrm>
        </p:grpSpPr>
        <p:sp>
          <p:nvSpPr>
            <p:cNvPr id="105" name="Google Shape;105;p1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7" name="Google Shape;10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549" y="4009089"/>
            <a:ext cx="727698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9447" y="4009089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 descr="Immagine che contiene testo, segnale, esterni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 descr="Immagine che contiene edificio, davanzale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8133" y="4018664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5103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 descr="Immagine che contiene testo, arma&#10;&#10;Descrizione generata automa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11550" y="833919"/>
            <a:ext cx="5168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2956" y="6009558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 txBox="1"/>
          <p:nvPr/>
        </p:nvSpPr>
        <p:spPr>
          <a:xfrm>
            <a:off x="3281848" y="5888826"/>
            <a:ext cx="616222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Financiado pela União Europeia. No entanto, os pontos de vista e opiniões expressos são da exclusiva responsabilidade do(s) autor(es) e não reflectem necessariamente os da União Europeia ou da Agência de Execução relativa à Educação, ao Audiovisual e à Cultura (EACEA). Nem a União Europeia nem a EACEA podem ser responsabilizadas pelas mesmas.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9f06c3f814_1_6"/>
          <p:cNvSpPr/>
          <p:nvPr/>
        </p:nvSpPr>
        <p:spPr>
          <a:xfrm>
            <a:off x="1" y="0"/>
            <a:ext cx="5247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" name="Google Shape;223;g29f06c3f814_1_6"/>
          <p:cNvSpPr txBox="1"/>
          <p:nvPr/>
        </p:nvSpPr>
        <p:spPr>
          <a:xfrm>
            <a:off x="1516928" y="418446"/>
            <a:ext cx="101784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As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suas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atividades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diárias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: de que forma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estão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ligadas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ao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ambiente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à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economia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à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sociedade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às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instituições</a:t>
            </a:r>
            <a:r>
              <a:rPr lang="en-US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? </a:t>
            </a:r>
            <a:endParaRPr sz="5400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24" name="Google Shape;224;g29f06c3f814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462" y="2254275"/>
            <a:ext cx="7189325" cy="43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/>
          <p:nvPr/>
        </p:nvSpPr>
        <p:spPr>
          <a:xfrm>
            <a:off x="3885162" y="744605"/>
            <a:ext cx="394943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Principais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Certificados</a:t>
            </a:r>
            <a:endParaRPr sz="3600" b="1" dirty="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30" name="Google Shape;230;p9"/>
          <p:cNvGrpSpPr/>
          <p:nvPr/>
        </p:nvGrpSpPr>
        <p:grpSpPr>
          <a:xfrm>
            <a:off x="10551893" y="5416943"/>
            <a:ext cx="1133363" cy="1089425"/>
            <a:chOff x="642956" y="329616"/>
            <a:chExt cx="1133363" cy="1089425"/>
          </a:xfrm>
        </p:grpSpPr>
        <p:sp>
          <p:nvSpPr>
            <p:cNvPr id="231" name="Google Shape;231;p9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33" name="Google Shape;23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3850" y="2767278"/>
            <a:ext cx="26860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7125" y="2840184"/>
            <a:ext cx="1567825" cy="15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0700" y="2698173"/>
            <a:ext cx="1943125" cy="19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3850" y="5203103"/>
            <a:ext cx="268605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4238" y="5203103"/>
            <a:ext cx="2686050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998" y="2767268"/>
            <a:ext cx="1711575" cy="1650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413043" y="566678"/>
            <a:ext cx="568295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Como é que podemos tornar as compras mais sustentáveis?</a:t>
            </a:r>
            <a:endParaRPr sz="600" b="1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413042" y="2312022"/>
            <a:ext cx="5682957" cy="110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10"/>
          <p:cNvSpPr/>
          <p:nvPr/>
        </p:nvSpPr>
        <p:spPr>
          <a:xfrm>
            <a:off x="413043" y="3762391"/>
            <a:ext cx="3803357" cy="108447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10"/>
          <p:cNvSpPr/>
          <p:nvPr/>
        </p:nvSpPr>
        <p:spPr>
          <a:xfrm>
            <a:off x="413043" y="5107080"/>
            <a:ext cx="3803357" cy="108447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47" name="Google Shape;247;p10"/>
          <p:cNvGrpSpPr/>
          <p:nvPr/>
        </p:nvGrpSpPr>
        <p:grpSpPr>
          <a:xfrm>
            <a:off x="829640" y="5403184"/>
            <a:ext cx="553590" cy="492261"/>
            <a:chOff x="11062546" y="4350398"/>
            <a:chExt cx="470995" cy="418817"/>
          </a:xfrm>
        </p:grpSpPr>
        <p:sp>
          <p:nvSpPr>
            <p:cNvPr id="248" name="Google Shape;248;p10"/>
            <p:cNvSpPr/>
            <p:nvPr/>
          </p:nvSpPr>
          <p:spPr>
            <a:xfrm>
              <a:off x="11062546" y="4350398"/>
              <a:ext cx="470995" cy="418817"/>
            </a:xfrm>
            <a:custGeom>
              <a:avLst/>
              <a:gdLst/>
              <a:ahLst/>
              <a:cxnLst/>
              <a:rect l="l" t="t" r="r" b="b"/>
              <a:pathLst>
                <a:path w="470995" h="418817" extrusionOk="0">
                  <a:moveTo>
                    <a:pt x="428300" y="75861"/>
                  </a:moveTo>
                  <a:lnTo>
                    <a:pt x="283690" y="75861"/>
                  </a:lnTo>
                  <a:lnTo>
                    <a:pt x="283690" y="52155"/>
                  </a:lnTo>
                  <a:cubicBezTo>
                    <a:pt x="283690" y="22916"/>
                    <a:pt x="259983" y="0"/>
                    <a:pt x="231535" y="0"/>
                  </a:cubicBezTo>
                  <a:cubicBezTo>
                    <a:pt x="202297" y="0"/>
                    <a:pt x="179380" y="23707"/>
                    <a:pt x="179380" y="52155"/>
                  </a:cubicBezTo>
                  <a:lnTo>
                    <a:pt x="179380" y="75861"/>
                  </a:lnTo>
                  <a:lnTo>
                    <a:pt x="43462" y="75861"/>
                  </a:lnTo>
                  <a:cubicBezTo>
                    <a:pt x="19756" y="75861"/>
                    <a:pt x="0" y="95617"/>
                    <a:pt x="0" y="119324"/>
                  </a:cubicBezTo>
                  <a:lnTo>
                    <a:pt x="0" y="375356"/>
                  </a:lnTo>
                  <a:cubicBezTo>
                    <a:pt x="0" y="399062"/>
                    <a:pt x="19756" y="418818"/>
                    <a:pt x="43462" y="418818"/>
                  </a:cubicBezTo>
                  <a:lnTo>
                    <a:pt x="427510" y="418818"/>
                  </a:lnTo>
                  <a:cubicBezTo>
                    <a:pt x="451217" y="418818"/>
                    <a:pt x="470972" y="399062"/>
                    <a:pt x="470972" y="375356"/>
                  </a:cubicBezTo>
                  <a:lnTo>
                    <a:pt x="470972" y="119324"/>
                  </a:lnTo>
                  <a:cubicBezTo>
                    <a:pt x="471762" y="94827"/>
                    <a:pt x="452007" y="75861"/>
                    <a:pt x="428300" y="75861"/>
                  </a:cubicBezTo>
                  <a:close/>
                  <a:moveTo>
                    <a:pt x="202297" y="52155"/>
                  </a:moveTo>
                  <a:cubicBezTo>
                    <a:pt x="202297" y="36350"/>
                    <a:pt x="214940" y="23707"/>
                    <a:pt x="230744" y="23707"/>
                  </a:cubicBezTo>
                  <a:cubicBezTo>
                    <a:pt x="246549" y="23707"/>
                    <a:pt x="259193" y="36350"/>
                    <a:pt x="259193" y="52155"/>
                  </a:cubicBezTo>
                  <a:lnTo>
                    <a:pt x="259193" y="109841"/>
                  </a:lnTo>
                  <a:lnTo>
                    <a:pt x="201507" y="109841"/>
                  </a:lnTo>
                  <a:lnTo>
                    <a:pt x="201507" y="52155"/>
                  </a:lnTo>
                  <a:close/>
                  <a:moveTo>
                    <a:pt x="448056" y="375356"/>
                  </a:moveTo>
                  <a:cubicBezTo>
                    <a:pt x="448056" y="386419"/>
                    <a:pt x="439363" y="395111"/>
                    <a:pt x="428300" y="395111"/>
                  </a:cubicBezTo>
                  <a:lnTo>
                    <a:pt x="43462" y="395111"/>
                  </a:lnTo>
                  <a:cubicBezTo>
                    <a:pt x="32399" y="395111"/>
                    <a:pt x="23707" y="386419"/>
                    <a:pt x="23707" y="375356"/>
                  </a:cubicBezTo>
                  <a:lnTo>
                    <a:pt x="23707" y="119324"/>
                  </a:lnTo>
                  <a:cubicBezTo>
                    <a:pt x="23707" y="108260"/>
                    <a:pt x="32399" y="99568"/>
                    <a:pt x="43462" y="99568"/>
                  </a:cubicBezTo>
                  <a:lnTo>
                    <a:pt x="178590" y="99568"/>
                  </a:lnTo>
                  <a:lnTo>
                    <a:pt x="178590" y="133548"/>
                  </a:lnTo>
                  <a:lnTo>
                    <a:pt x="283690" y="133548"/>
                  </a:lnTo>
                  <a:lnTo>
                    <a:pt x="283690" y="99568"/>
                  </a:lnTo>
                  <a:lnTo>
                    <a:pt x="428300" y="99568"/>
                  </a:lnTo>
                  <a:cubicBezTo>
                    <a:pt x="439363" y="99568"/>
                    <a:pt x="448056" y="108260"/>
                    <a:pt x="448056" y="119324"/>
                  </a:cubicBezTo>
                  <a:lnTo>
                    <a:pt x="448056" y="37535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11124184" y="4516344"/>
              <a:ext cx="169106" cy="190443"/>
            </a:xfrm>
            <a:custGeom>
              <a:avLst/>
              <a:gdLst/>
              <a:ahLst/>
              <a:cxnLst/>
              <a:rect l="l" t="t" r="r" b="b"/>
              <a:pathLst>
                <a:path w="169106" h="190443" extrusionOk="0">
                  <a:moveTo>
                    <a:pt x="123274" y="103519"/>
                  </a:moveTo>
                  <a:cubicBezTo>
                    <a:pt x="135918" y="92456"/>
                    <a:pt x="143820" y="76651"/>
                    <a:pt x="143820" y="59267"/>
                  </a:cubicBezTo>
                  <a:cubicBezTo>
                    <a:pt x="143820" y="26868"/>
                    <a:pt x="117742" y="0"/>
                    <a:pt x="84553" y="0"/>
                  </a:cubicBezTo>
                  <a:cubicBezTo>
                    <a:pt x="51364" y="0"/>
                    <a:pt x="25287" y="26077"/>
                    <a:pt x="25287" y="59267"/>
                  </a:cubicBezTo>
                  <a:cubicBezTo>
                    <a:pt x="25287" y="77442"/>
                    <a:pt x="33189" y="93246"/>
                    <a:pt x="45832" y="103519"/>
                  </a:cubicBezTo>
                  <a:cubicBezTo>
                    <a:pt x="18175" y="117743"/>
                    <a:pt x="0" y="146191"/>
                    <a:pt x="0" y="178590"/>
                  </a:cubicBezTo>
                  <a:lnTo>
                    <a:pt x="0" y="190444"/>
                  </a:lnTo>
                  <a:lnTo>
                    <a:pt x="169107" y="190444"/>
                  </a:lnTo>
                  <a:lnTo>
                    <a:pt x="169107" y="178590"/>
                  </a:lnTo>
                  <a:cubicBezTo>
                    <a:pt x="169107" y="146191"/>
                    <a:pt x="150142" y="117743"/>
                    <a:pt x="123274" y="103519"/>
                  </a:cubicBezTo>
                  <a:close/>
                  <a:moveTo>
                    <a:pt x="48993" y="59267"/>
                  </a:moveTo>
                  <a:cubicBezTo>
                    <a:pt x="48993" y="39511"/>
                    <a:pt x="64798" y="23707"/>
                    <a:pt x="84553" y="23707"/>
                  </a:cubicBezTo>
                  <a:cubicBezTo>
                    <a:pt x="104309" y="23707"/>
                    <a:pt x="120113" y="39511"/>
                    <a:pt x="120113" y="59267"/>
                  </a:cubicBezTo>
                  <a:cubicBezTo>
                    <a:pt x="120113" y="79022"/>
                    <a:pt x="104309" y="94827"/>
                    <a:pt x="84553" y="94827"/>
                  </a:cubicBezTo>
                  <a:cubicBezTo>
                    <a:pt x="64798" y="94827"/>
                    <a:pt x="48993" y="78232"/>
                    <a:pt x="48993" y="59267"/>
                  </a:cubicBezTo>
                  <a:close/>
                  <a:moveTo>
                    <a:pt x="24497" y="167527"/>
                  </a:moveTo>
                  <a:cubicBezTo>
                    <a:pt x="30028" y="139869"/>
                    <a:pt x="54525" y="118533"/>
                    <a:pt x="84553" y="118533"/>
                  </a:cubicBezTo>
                  <a:cubicBezTo>
                    <a:pt x="114582" y="118533"/>
                    <a:pt x="139079" y="139869"/>
                    <a:pt x="144610" y="167527"/>
                  </a:cubicBezTo>
                  <a:lnTo>
                    <a:pt x="24497" y="1675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11333592" y="4550324"/>
              <a:ext cx="138288" cy="23706"/>
            </a:xfrm>
            <a:custGeom>
              <a:avLst/>
              <a:gdLst/>
              <a:ahLst/>
              <a:cxnLst/>
              <a:rect l="l" t="t" r="r" b="b"/>
              <a:pathLst>
                <a:path w="138288" h="23706" extrusionOk="0">
                  <a:moveTo>
                    <a:pt x="126436" y="0"/>
                  </a:moveTo>
                  <a:lnTo>
                    <a:pt x="11853" y="0"/>
                  </a:lnTo>
                  <a:cubicBezTo>
                    <a:pt x="5531" y="0"/>
                    <a:pt x="0" y="5532"/>
                    <a:pt x="0" y="11853"/>
                  </a:cubicBezTo>
                  <a:cubicBezTo>
                    <a:pt x="0" y="18175"/>
                    <a:pt x="5531" y="23707"/>
                    <a:pt x="11853" y="23707"/>
                  </a:cubicBezTo>
                  <a:lnTo>
                    <a:pt x="126436" y="23707"/>
                  </a:lnTo>
                  <a:cubicBezTo>
                    <a:pt x="132757" y="23707"/>
                    <a:pt x="138289" y="18175"/>
                    <a:pt x="138289" y="11853"/>
                  </a:cubicBezTo>
                  <a:cubicBezTo>
                    <a:pt x="138289" y="5532"/>
                    <a:pt x="132757" y="0"/>
                    <a:pt x="12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11333592" y="4608010"/>
              <a:ext cx="138288" cy="23706"/>
            </a:xfrm>
            <a:custGeom>
              <a:avLst/>
              <a:gdLst/>
              <a:ahLst/>
              <a:cxnLst/>
              <a:rect l="l" t="t" r="r" b="b"/>
              <a:pathLst>
                <a:path w="138288" h="23706" extrusionOk="0">
                  <a:moveTo>
                    <a:pt x="126436" y="0"/>
                  </a:moveTo>
                  <a:lnTo>
                    <a:pt x="11853" y="0"/>
                  </a:lnTo>
                  <a:cubicBezTo>
                    <a:pt x="5531" y="0"/>
                    <a:pt x="0" y="5531"/>
                    <a:pt x="0" y="11853"/>
                  </a:cubicBezTo>
                  <a:cubicBezTo>
                    <a:pt x="0" y="18175"/>
                    <a:pt x="5531" y="23707"/>
                    <a:pt x="11853" y="23707"/>
                  </a:cubicBezTo>
                  <a:lnTo>
                    <a:pt x="126436" y="23707"/>
                  </a:lnTo>
                  <a:cubicBezTo>
                    <a:pt x="132757" y="23707"/>
                    <a:pt x="138289" y="18175"/>
                    <a:pt x="138289" y="11853"/>
                  </a:cubicBezTo>
                  <a:cubicBezTo>
                    <a:pt x="138289" y="5531"/>
                    <a:pt x="132757" y="0"/>
                    <a:pt x="12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11333592" y="4665696"/>
              <a:ext cx="138288" cy="23706"/>
            </a:xfrm>
            <a:custGeom>
              <a:avLst/>
              <a:gdLst/>
              <a:ahLst/>
              <a:cxnLst/>
              <a:rect l="l" t="t" r="r" b="b"/>
              <a:pathLst>
                <a:path w="138288" h="23706" extrusionOk="0">
                  <a:moveTo>
                    <a:pt x="126436" y="0"/>
                  </a:moveTo>
                  <a:lnTo>
                    <a:pt x="11853" y="0"/>
                  </a:lnTo>
                  <a:cubicBezTo>
                    <a:pt x="5531" y="0"/>
                    <a:pt x="0" y="5532"/>
                    <a:pt x="0" y="11853"/>
                  </a:cubicBezTo>
                  <a:cubicBezTo>
                    <a:pt x="0" y="18175"/>
                    <a:pt x="5531" y="23707"/>
                    <a:pt x="11853" y="23707"/>
                  </a:cubicBezTo>
                  <a:lnTo>
                    <a:pt x="126436" y="23707"/>
                  </a:lnTo>
                  <a:cubicBezTo>
                    <a:pt x="132757" y="23707"/>
                    <a:pt x="138289" y="18175"/>
                    <a:pt x="138289" y="11853"/>
                  </a:cubicBezTo>
                  <a:cubicBezTo>
                    <a:pt x="138289" y="5532"/>
                    <a:pt x="132757" y="0"/>
                    <a:pt x="12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11281437" y="4393860"/>
              <a:ext cx="23706" cy="23706"/>
            </a:xfrm>
            <a:custGeom>
              <a:avLst/>
              <a:gdLst/>
              <a:ahLst/>
              <a:cxnLst/>
              <a:rect l="l" t="t" r="r" b="b"/>
              <a:pathLst>
                <a:path w="23706" h="23706" extrusionOk="0">
                  <a:moveTo>
                    <a:pt x="23706" y="11853"/>
                  </a:moveTo>
                  <a:cubicBezTo>
                    <a:pt x="23706" y="18400"/>
                    <a:pt x="18399" y="23707"/>
                    <a:pt x="11853" y="23707"/>
                  </a:cubicBezTo>
                  <a:cubicBezTo>
                    <a:pt x="5307" y="23707"/>
                    <a:pt x="0" y="18400"/>
                    <a:pt x="0" y="11853"/>
                  </a:cubicBezTo>
                  <a:cubicBezTo>
                    <a:pt x="0" y="5307"/>
                    <a:pt x="5307" y="0"/>
                    <a:pt x="11853" y="0"/>
                  </a:cubicBezTo>
                  <a:cubicBezTo>
                    <a:pt x="18399" y="0"/>
                    <a:pt x="23706" y="5307"/>
                    <a:pt x="23706" y="118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914639" y="4047349"/>
            <a:ext cx="383592" cy="514553"/>
          </a:xfrm>
          <a:custGeom>
            <a:avLst/>
            <a:gdLst/>
            <a:ahLst/>
            <a:cxnLst/>
            <a:rect l="l" t="t" r="r" b="b"/>
            <a:pathLst>
              <a:path w="326361" h="437783" extrusionOk="0">
                <a:moveTo>
                  <a:pt x="285270" y="109051"/>
                </a:moveTo>
                <a:lnTo>
                  <a:pt x="285270" y="23707"/>
                </a:lnTo>
                <a:lnTo>
                  <a:pt x="326362" y="23707"/>
                </a:lnTo>
                <a:lnTo>
                  <a:pt x="326362" y="0"/>
                </a:lnTo>
                <a:lnTo>
                  <a:pt x="0" y="0"/>
                </a:lnTo>
                <a:lnTo>
                  <a:pt x="0" y="23707"/>
                </a:lnTo>
                <a:lnTo>
                  <a:pt x="41092" y="23707"/>
                </a:lnTo>
                <a:lnTo>
                  <a:pt x="41092" y="109051"/>
                </a:lnTo>
                <a:cubicBezTo>
                  <a:pt x="41092" y="157254"/>
                  <a:pt x="69540" y="199926"/>
                  <a:pt x="110631" y="218892"/>
                </a:cubicBezTo>
                <a:cubicBezTo>
                  <a:pt x="69540" y="238647"/>
                  <a:pt x="41092" y="280529"/>
                  <a:pt x="41092" y="328732"/>
                </a:cubicBezTo>
                <a:lnTo>
                  <a:pt x="41092" y="414077"/>
                </a:lnTo>
                <a:lnTo>
                  <a:pt x="0" y="414077"/>
                </a:lnTo>
                <a:lnTo>
                  <a:pt x="0" y="437783"/>
                </a:lnTo>
                <a:lnTo>
                  <a:pt x="326362" y="437783"/>
                </a:lnTo>
                <a:lnTo>
                  <a:pt x="326362" y="414077"/>
                </a:lnTo>
                <a:lnTo>
                  <a:pt x="285270" y="414077"/>
                </a:lnTo>
                <a:lnTo>
                  <a:pt x="285270" y="328732"/>
                </a:lnTo>
                <a:cubicBezTo>
                  <a:pt x="285270" y="280529"/>
                  <a:pt x="256822" y="237857"/>
                  <a:pt x="215731" y="218892"/>
                </a:cubicBezTo>
                <a:cubicBezTo>
                  <a:pt x="256822" y="199136"/>
                  <a:pt x="285270" y="157254"/>
                  <a:pt x="285270" y="109051"/>
                </a:cubicBezTo>
                <a:close/>
                <a:moveTo>
                  <a:pt x="261564" y="23707"/>
                </a:moveTo>
                <a:lnTo>
                  <a:pt x="261564" y="105890"/>
                </a:lnTo>
                <a:cubicBezTo>
                  <a:pt x="253661" y="97988"/>
                  <a:pt x="243389" y="90086"/>
                  <a:pt x="230745" y="85344"/>
                </a:cubicBezTo>
                <a:cubicBezTo>
                  <a:pt x="208619" y="77442"/>
                  <a:pt x="184912" y="79022"/>
                  <a:pt x="158835" y="90876"/>
                </a:cubicBezTo>
                <a:cubicBezTo>
                  <a:pt x="139869" y="99568"/>
                  <a:pt x="121694" y="101148"/>
                  <a:pt x="105890" y="95617"/>
                </a:cubicBezTo>
                <a:cubicBezTo>
                  <a:pt x="82183" y="86924"/>
                  <a:pt x="68749" y="64008"/>
                  <a:pt x="64798" y="56896"/>
                </a:cubicBezTo>
                <a:lnTo>
                  <a:pt x="64798" y="23707"/>
                </a:lnTo>
                <a:lnTo>
                  <a:pt x="261564" y="23707"/>
                </a:lnTo>
                <a:close/>
                <a:moveTo>
                  <a:pt x="64798" y="414077"/>
                </a:moveTo>
                <a:lnTo>
                  <a:pt x="64798" y="370614"/>
                </a:lnTo>
                <a:cubicBezTo>
                  <a:pt x="81393" y="367453"/>
                  <a:pt x="114582" y="361132"/>
                  <a:pt x="133548" y="349278"/>
                </a:cubicBezTo>
                <a:cubicBezTo>
                  <a:pt x="153303" y="337425"/>
                  <a:pt x="175429" y="337425"/>
                  <a:pt x="199136" y="349278"/>
                </a:cubicBezTo>
                <a:cubicBezTo>
                  <a:pt x="206248" y="353229"/>
                  <a:pt x="212570" y="357181"/>
                  <a:pt x="218892" y="361132"/>
                </a:cubicBezTo>
                <a:cubicBezTo>
                  <a:pt x="233116" y="369824"/>
                  <a:pt x="246549" y="378517"/>
                  <a:pt x="262354" y="380097"/>
                </a:cubicBezTo>
                <a:lnTo>
                  <a:pt x="262354" y="414077"/>
                </a:lnTo>
                <a:lnTo>
                  <a:pt x="64798" y="414077"/>
                </a:lnTo>
                <a:close/>
                <a:moveTo>
                  <a:pt x="261564" y="328732"/>
                </a:moveTo>
                <a:lnTo>
                  <a:pt x="261564" y="356390"/>
                </a:lnTo>
                <a:cubicBezTo>
                  <a:pt x="252871" y="354810"/>
                  <a:pt x="244179" y="350068"/>
                  <a:pt x="230745" y="341376"/>
                </a:cubicBezTo>
                <a:cubicBezTo>
                  <a:pt x="224423" y="337425"/>
                  <a:pt x="217311" y="332683"/>
                  <a:pt x="210199" y="328732"/>
                </a:cubicBezTo>
                <a:cubicBezTo>
                  <a:pt x="179381" y="312138"/>
                  <a:pt x="148562" y="312138"/>
                  <a:pt x="121694" y="328732"/>
                </a:cubicBezTo>
                <a:cubicBezTo>
                  <a:pt x="108261" y="336634"/>
                  <a:pt x="82973" y="342957"/>
                  <a:pt x="65589" y="346117"/>
                </a:cubicBezTo>
                <a:lnTo>
                  <a:pt x="65589" y="328732"/>
                </a:lnTo>
                <a:cubicBezTo>
                  <a:pt x="65589" y="274207"/>
                  <a:pt x="109841" y="230745"/>
                  <a:pt x="163576" y="230745"/>
                </a:cubicBezTo>
                <a:cubicBezTo>
                  <a:pt x="217311" y="230745"/>
                  <a:pt x="261564" y="274997"/>
                  <a:pt x="261564" y="328732"/>
                </a:cubicBezTo>
                <a:close/>
                <a:moveTo>
                  <a:pt x="162786" y="207038"/>
                </a:moveTo>
                <a:cubicBezTo>
                  <a:pt x="108261" y="207038"/>
                  <a:pt x="64798" y="162786"/>
                  <a:pt x="64798" y="109051"/>
                </a:cubicBezTo>
                <a:lnTo>
                  <a:pt x="64798" y="96407"/>
                </a:lnTo>
                <a:cubicBezTo>
                  <a:pt x="72701" y="105099"/>
                  <a:pt x="83764" y="113002"/>
                  <a:pt x="97197" y="117743"/>
                </a:cubicBezTo>
                <a:cubicBezTo>
                  <a:pt x="119324" y="126436"/>
                  <a:pt x="143030" y="124065"/>
                  <a:pt x="168317" y="113002"/>
                </a:cubicBezTo>
                <a:cubicBezTo>
                  <a:pt x="222843" y="87714"/>
                  <a:pt x="249710" y="125646"/>
                  <a:pt x="256822" y="138289"/>
                </a:cubicBezTo>
                <a:cubicBezTo>
                  <a:pt x="244179" y="177800"/>
                  <a:pt x="207038" y="207038"/>
                  <a:pt x="162786" y="2070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10"/>
          <p:cNvSpPr/>
          <p:nvPr/>
        </p:nvSpPr>
        <p:spPr>
          <a:xfrm>
            <a:off x="1625748" y="4104570"/>
            <a:ext cx="23197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Identifique</a:t>
            </a:r>
            <a:r>
              <a:rPr lang="en-US" sz="20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os</a:t>
            </a:r>
            <a:r>
              <a:rPr lang="en-US" sz="20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seus</a:t>
            </a:r>
            <a:r>
              <a:rPr lang="en-US" sz="20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hábitos</a:t>
            </a:r>
            <a:endParaRPr sz="2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6" name="Google Shape;256;p10"/>
          <p:cNvSpPr/>
          <p:nvPr/>
        </p:nvSpPr>
        <p:spPr>
          <a:xfrm>
            <a:off x="1625748" y="5454268"/>
            <a:ext cx="23197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Discutir</a:t>
            </a:r>
            <a:r>
              <a:rPr lang="en-US" sz="20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</a:t>
            </a:r>
            <a:r>
              <a:rPr lang="en-US" sz="20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grupo</a:t>
            </a:r>
            <a:r>
              <a:rPr lang="en-US" sz="20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!</a:t>
            </a:r>
            <a:endParaRPr sz="2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7" name="Google Shape;25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7261" y="3993795"/>
            <a:ext cx="605052" cy="6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0" descr="Immagine che contiene testo, segnale, esterni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3971" y="2312022"/>
            <a:ext cx="605052" cy="6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4293" y="566678"/>
            <a:ext cx="605052" cy="6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1826" y="3580385"/>
            <a:ext cx="4449984" cy="296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96023" y="1409580"/>
            <a:ext cx="3155782" cy="2103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/>
          <p:nvPr/>
        </p:nvSpPr>
        <p:spPr>
          <a:xfrm>
            <a:off x="8124825" y="288082"/>
            <a:ext cx="360045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Já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pensou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sua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pegada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ambiental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?</a:t>
            </a:r>
            <a:endParaRPr sz="3600" b="1" dirty="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4667250" y="0"/>
            <a:ext cx="2819400" cy="233045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11"/>
          <p:cNvSpPr/>
          <p:nvPr/>
        </p:nvSpPr>
        <p:spPr>
          <a:xfrm>
            <a:off x="-19050" y="0"/>
            <a:ext cx="1638300" cy="685800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7620000" y="5588000"/>
            <a:ext cx="4572000" cy="127000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0" y="2663625"/>
            <a:ext cx="4572000" cy="309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050" y="0"/>
            <a:ext cx="7486651" cy="5432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/>
          <p:nvPr/>
        </p:nvSpPr>
        <p:spPr>
          <a:xfrm>
            <a:off x="0" y="6001133"/>
            <a:ext cx="12192000" cy="8568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1272504" y="1667806"/>
            <a:ext cx="3888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Obrigado</a:t>
            </a:r>
            <a:r>
              <a:rPr lang="en-US" sz="3600" b="1" dirty="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!</a:t>
            </a:r>
            <a:endParaRPr dirty="0"/>
          </a:p>
        </p:txBody>
      </p:sp>
      <p:grpSp>
        <p:nvGrpSpPr>
          <p:cNvPr id="278" name="Google Shape;278;p18"/>
          <p:cNvGrpSpPr/>
          <p:nvPr/>
        </p:nvGrpSpPr>
        <p:grpSpPr>
          <a:xfrm>
            <a:off x="10357190" y="578381"/>
            <a:ext cx="1133363" cy="1089425"/>
            <a:chOff x="642956" y="329616"/>
            <a:chExt cx="1133363" cy="1089425"/>
          </a:xfrm>
        </p:grpSpPr>
        <p:sp>
          <p:nvSpPr>
            <p:cNvPr id="279" name="Google Shape;279;p18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65BAA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81" name="Google Shape;2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3448" y="5398993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8"/>
          <p:cNvSpPr txBox="1"/>
          <p:nvPr/>
        </p:nvSpPr>
        <p:spPr>
          <a:xfrm>
            <a:off x="5328332" y="6148656"/>
            <a:ext cx="6162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Financiado pela União Europeia. No entanto, os pontos de vista e opiniões expressos são da exclusiva responsabilidade do(s) autor(es) e não reflectem necessariamente os da União Europeia ou da Agência de Execução relativa à Educação, ao Audiovisual e à Cultura (EACEA). Nem a União Europeia nem a EACEA podem ser responsabilizadas pelas mesmas. 2022-1-ES01-KA220-ADU-000085390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3" name="Google Shape;283;p18" descr="Immagine che contiene testo, arma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4425" y="3075231"/>
            <a:ext cx="5168899" cy="27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29fb77b7c7d_0_0" descr="A picture containing sky, flower, plant, orang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5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22" name="Google Shape;122;g29fb77b7c7d_0_0"/>
          <p:cNvGrpSpPr/>
          <p:nvPr/>
        </p:nvGrpSpPr>
        <p:grpSpPr>
          <a:xfrm>
            <a:off x="642956" y="329616"/>
            <a:ext cx="1133381" cy="1089540"/>
            <a:chOff x="642956" y="329616"/>
            <a:chExt cx="1133381" cy="1089540"/>
          </a:xfrm>
        </p:grpSpPr>
        <p:sp>
          <p:nvSpPr>
            <p:cNvPr id="123" name="Google Shape;123;g29fb77b7c7d_0_0"/>
            <p:cNvSpPr/>
            <p:nvPr/>
          </p:nvSpPr>
          <p:spPr>
            <a:xfrm>
              <a:off x="642956" y="329616"/>
              <a:ext cx="893100" cy="90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" name="Google Shape;124;g29fb77b7c7d_0_0"/>
            <p:cNvSpPr/>
            <p:nvPr/>
          </p:nvSpPr>
          <p:spPr>
            <a:xfrm>
              <a:off x="883237" y="519156"/>
              <a:ext cx="893100" cy="900000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25" name="Google Shape;125;g29fb77b7c7d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549" y="4009089"/>
            <a:ext cx="727698" cy="69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9fb77b7c7d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9447" y="4009089"/>
            <a:ext cx="727697" cy="71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9fb77b7c7d_0_0" descr="Immagine che contiene testo, segnale, esterni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9fb77b7c7d_0_0" descr="Immagine che contiene edificio, davanzale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8133" y="4018664"/>
            <a:ext cx="727697" cy="71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9fb77b7c7d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9fb77b7c7d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51031" y="4009089"/>
            <a:ext cx="727699" cy="7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9fb77b7c7d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9fb77b7c7d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2956" y="6009558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9fb77b7c7d_0_0"/>
          <p:cNvSpPr txBox="1"/>
          <p:nvPr/>
        </p:nvSpPr>
        <p:spPr>
          <a:xfrm>
            <a:off x="3281848" y="5888826"/>
            <a:ext cx="6162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Financiado pela União Europeia. No entanto, os pontos de vista e opiniões expressos são da exclusiva responsabilidade do(s) autor(es) e não reflectem necessariamente os da União Europeia ou da Agência de Execução relativa à Educação, ao Audiovisual e à Cultura (EACEA). Nem a União Europeia nem a EACEA podem ser responsabilizadas pelas mesmas.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g29fb77b7c7d_0_0"/>
          <p:cNvSpPr txBox="1"/>
          <p:nvPr/>
        </p:nvSpPr>
        <p:spPr>
          <a:xfrm>
            <a:off x="2946150" y="1229616"/>
            <a:ext cx="6299700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UNIDADE 2</a:t>
            </a:r>
            <a:endParaRPr sz="4000" b="1" dirty="0">
              <a:solidFill>
                <a:srgbClr val="0A5B6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 b="1" dirty="0" err="1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Estilo</a:t>
            </a:r>
            <a:r>
              <a:rPr lang="en-US" sz="4000" b="1" dirty="0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 de Vida </a:t>
            </a:r>
            <a:r>
              <a:rPr lang="en-US" sz="4000" b="1" dirty="0" err="1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Sustentável</a:t>
            </a:r>
            <a:r>
              <a:rPr lang="en-US" sz="4000" b="1" dirty="0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 e a </a:t>
            </a:r>
            <a:r>
              <a:rPr lang="en-US" sz="4000" b="1" dirty="0" err="1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Pegada</a:t>
            </a:r>
            <a:r>
              <a:rPr lang="en-US" sz="4000" b="1" dirty="0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 Ambiental</a:t>
            </a:r>
            <a:endParaRPr sz="3000" dirty="0"/>
          </a:p>
        </p:txBody>
      </p:sp>
    </p:spTree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f06c3f814_1_25"/>
          <p:cNvSpPr/>
          <p:nvPr/>
        </p:nvSpPr>
        <p:spPr>
          <a:xfrm>
            <a:off x="1229238" y="525610"/>
            <a:ext cx="4717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que é ser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sustentável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?</a:t>
            </a:r>
            <a:endParaRPr dirty="0"/>
          </a:p>
        </p:txBody>
      </p:sp>
      <p:sp>
        <p:nvSpPr>
          <p:cNvPr id="140" name="Google Shape;140;g29f06c3f814_1_25"/>
          <p:cNvSpPr/>
          <p:nvPr/>
        </p:nvSpPr>
        <p:spPr>
          <a:xfrm>
            <a:off x="11667272" y="0"/>
            <a:ext cx="5247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" name="Google Shape;141;g29f06c3f814_1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007" y="2038775"/>
            <a:ext cx="1101436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9f06c3f814_1_25" descr="Immagine che contiene edificio, davanza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7904" y="129625"/>
            <a:ext cx="769925" cy="7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9f06c3f814_1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0923" y="1426275"/>
            <a:ext cx="4306900" cy="287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9f06c3f814_1_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7950" y="1790325"/>
            <a:ext cx="3344850" cy="250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9f06c3f814_1_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0925" y="4601500"/>
            <a:ext cx="4306900" cy="21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9f06c3f814_1_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6950" y="4464425"/>
            <a:ext cx="3430748" cy="22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9f06c3f814_1_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30948" y="5012276"/>
            <a:ext cx="2331336" cy="174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6096000" y="901425"/>
            <a:ext cx="5021943" cy="1465279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6096000" y="2702849"/>
            <a:ext cx="5021943" cy="1465279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6096000" y="4447074"/>
            <a:ext cx="5021943" cy="14652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731175" y="3754023"/>
            <a:ext cx="461757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que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vamos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aprender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nesta</a:t>
            </a:r>
            <a:r>
              <a:rPr lang="en-US" sz="3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sessão</a:t>
            </a:r>
            <a:endParaRPr dirty="0"/>
          </a:p>
        </p:txBody>
      </p:sp>
      <p:grpSp>
        <p:nvGrpSpPr>
          <p:cNvPr id="156" name="Google Shape;156;p6"/>
          <p:cNvGrpSpPr/>
          <p:nvPr/>
        </p:nvGrpSpPr>
        <p:grpSpPr>
          <a:xfrm>
            <a:off x="6361456" y="1307275"/>
            <a:ext cx="4532686" cy="950833"/>
            <a:chOff x="6872739" y="3775785"/>
            <a:chExt cx="4791129" cy="950833"/>
          </a:xfrm>
        </p:grpSpPr>
        <p:sp>
          <p:nvSpPr>
            <p:cNvPr id="157" name="Google Shape;157;p6"/>
            <p:cNvSpPr/>
            <p:nvPr/>
          </p:nvSpPr>
          <p:spPr>
            <a:xfrm>
              <a:off x="6872739" y="3775785"/>
              <a:ext cx="2682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Vida </a:t>
              </a:r>
              <a:r>
                <a:rPr lang="en-US" sz="1800" b="1" dirty="0" err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Sustentável</a:t>
              </a:r>
              <a:endParaRPr dirty="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6872755" y="4141883"/>
              <a:ext cx="47911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Estratégia</a:t>
              </a:r>
              <a:r>
                <a:rPr lang="en-US" sz="1600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600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Resíduo</a:t>
              </a:r>
              <a:r>
                <a:rPr lang="en-US" sz="1600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Zero</a:t>
              </a:r>
              <a:endParaRPr sz="16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marR="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 </a:t>
              </a:r>
              <a:r>
                <a:rPr lang="en-US" sz="1600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tragédia</a:t>
              </a:r>
              <a:r>
                <a:rPr lang="en-US" sz="1600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dos bens </a:t>
              </a:r>
              <a:r>
                <a:rPr lang="en-US" sz="1600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comuns</a:t>
              </a:r>
              <a:endParaRPr sz="16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59" name="Google Shape;159;p6"/>
          <p:cNvGrpSpPr/>
          <p:nvPr/>
        </p:nvGrpSpPr>
        <p:grpSpPr>
          <a:xfrm>
            <a:off x="6394144" y="4863200"/>
            <a:ext cx="4532671" cy="660389"/>
            <a:chOff x="6840085" y="3451940"/>
            <a:chExt cx="4791113" cy="660389"/>
          </a:xfrm>
        </p:grpSpPr>
        <p:sp>
          <p:nvSpPr>
            <p:cNvPr id="160" name="Google Shape;160;p6"/>
            <p:cNvSpPr/>
            <p:nvPr/>
          </p:nvSpPr>
          <p:spPr>
            <a:xfrm>
              <a:off x="6872772" y="3451940"/>
              <a:ext cx="3132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Pegada</a:t>
              </a:r>
              <a:r>
                <a:rPr lang="en-US" sz="1800" b="1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Ambiental</a:t>
              </a:r>
              <a:endParaRPr dirty="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6840085" y="3773775"/>
              <a:ext cx="47911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Somos realmente "verdes"?</a:t>
              </a:r>
              <a:endParaRPr/>
            </a:p>
          </p:txBody>
        </p:sp>
      </p:grpSp>
      <p:grpSp>
        <p:nvGrpSpPr>
          <p:cNvPr id="162" name="Google Shape;162;p6"/>
          <p:cNvGrpSpPr/>
          <p:nvPr/>
        </p:nvGrpSpPr>
        <p:grpSpPr>
          <a:xfrm>
            <a:off x="6361471" y="3069575"/>
            <a:ext cx="4532671" cy="915855"/>
            <a:chOff x="6840084" y="4861112"/>
            <a:chExt cx="4791113" cy="915855"/>
          </a:xfrm>
        </p:grpSpPr>
        <p:sp>
          <p:nvSpPr>
            <p:cNvPr id="163" name="Google Shape;163;p6"/>
            <p:cNvSpPr/>
            <p:nvPr/>
          </p:nvSpPr>
          <p:spPr>
            <a:xfrm>
              <a:off x="6872763" y="4861112"/>
              <a:ext cx="408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Greenwashing e </a:t>
              </a:r>
              <a:r>
                <a:rPr lang="en-US" sz="1800" b="1" dirty="0" err="1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Consumo</a:t>
              </a:r>
              <a:endParaRPr dirty="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6840084" y="5192232"/>
              <a:ext cx="47911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Principais</a:t>
              </a:r>
              <a:r>
                <a:rPr lang="en-US" sz="1600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600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certificações</a:t>
              </a:r>
              <a:endParaRPr sz="16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marR="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Biodegradável</a:t>
              </a:r>
              <a:r>
                <a:rPr lang="en-US" sz="1600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vs </a:t>
              </a:r>
              <a:r>
                <a:rPr lang="en-US" sz="1600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Compostável</a:t>
              </a:r>
              <a:r>
                <a:rPr lang="en-US" sz="1600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dirty="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>
            <a:off x="731176" y="2011927"/>
            <a:ext cx="1133363" cy="1089425"/>
            <a:chOff x="642956" y="329616"/>
            <a:chExt cx="1133363" cy="1089425"/>
          </a:xfrm>
        </p:grpSpPr>
        <p:sp>
          <p:nvSpPr>
            <p:cNvPr id="166" name="Google Shape;166;p6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75" y="1291563"/>
            <a:ext cx="6412305" cy="427487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"/>
          <p:cNvSpPr/>
          <p:nvPr/>
        </p:nvSpPr>
        <p:spPr>
          <a:xfrm>
            <a:off x="6854367" y="617220"/>
            <a:ext cx="451734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Vida sustentável</a:t>
            </a:r>
            <a:endParaRPr sz="36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6854367" y="2216178"/>
            <a:ext cx="4296233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que é a sustentabilidade?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estratégia "Zero Resíduos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tragédia dos bens comuns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0" y="4857135"/>
            <a:ext cx="3224981" cy="2000865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" name="Google Shape;177;p2" descr="Immagine che contiene edificio, davanza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8117" y="4579669"/>
            <a:ext cx="9652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/>
          <p:nvPr/>
        </p:nvSpPr>
        <p:spPr>
          <a:xfrm>
            <a:off x="1229238" y="525610"/>
            <a:ext cx="4717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Somos </a:t>
            </a:r>
            <a:r>
              <a:rPr lang="en-US" sz="3600" b="1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sustentáveis?</a:t>
            </a: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057" y="3429000"/>
            <a:ext cx="1101436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 descr="Immagine che contiene edificio, davanza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4412" y="4996700"/>
            <a:ext cx="1116122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5">
            <a:alphaModFix/>
          </a:blip>
          <a:srcRect r="2152"/>
          <a:stretch/>
        </p:blipFill>
        <p:spPr>
          <a:xfrm>
            <a:off x="5525450" y="1247875"/>
            <a:ext cx="6141825" cy="4850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506FC53-4F67-AE6B-3C4F-BD28B3BCE5E1}"/>
              </a:ext>
            </a:extLst>
          </p:cNvPr>
          <p:cNvGrpSpPr/>
          <p:nvPr/>
        </p:nvGrpSpPr>
        <p:grpSpPr>
          <a:xfrm>
            <a:off x="5571269" y="1470154"/>
            <a:ext cx="6062742" cy="3652625"/>
            <a:chOff x="5571269" y="1470154"/>
            <a:chExt cx="6062742" cy="3652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B68267-0B81-CEF0-3F2A-2CBF22074BDD}"/>
                </a:ext>
              </a:extLst>
            </p:cNvPr>
            <p:cNvSpPr txBox="1"/>
            <p:nvPr/>
          </p:nvSpPr>
          <p:spPr>
            <a:xfrm>
              <a:off x="7087237" y="1470154"/>
              <a:ext cx="34392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PT" sz="2000" b="1" dirty="0">
                  <a:solidFill>
                    <a:srgbClr val="2F2F2F"/>
                  </a:solidFill>
                  <a:latin typeface="Arial Rounded MT Bold" panose="020F0704030504030204" pitchFamily="34" charset="0"/>
                </a:rPr>
                <a:t>Dia de Sobrecarga da Terra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3788442-7DE4-EAEF-15BD-4A490CC267A4}"/>
                </a:ext>
              </a:extLst>
            </p:cNvPr>
            <p:cNvGrpSpPr/>
            <p:nvPr/>
          </p:nvGrpSpPr>
          <p:grpSpPr>
            <a:xfrm>
              <a:off x="5571269" y="1896503"/>
              <a:ext cx="1382265" cy="3226276"/>
              <a:chOff x="5571269" y="1896503"/>
              <a:chExt cx="1382265" cy="322627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5EE08C-4C2C-6975-D1B6-EC9E025E1885}"/>
                  </a:ext>
                </a:extLst>
              </p:cNvPr>
              <p:cNvSpPr txBox="1"/>
              <p:nvPr/>
            </p:nvSpPr>
            <p:spPr>
              <a:xfrm>
                <a:off x="5571270" y="4259609"/>
                <a:ext cx="524729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pt-PT" sz="800" dirty="0">
                    <a:solidFill>
                      <a:srgbClr val="2F2F2F"/>
                    </a:solidFill>
                    <a:latin typeface="Arial Rounded MT Bold" panose="020F0704030504030204" pitchFamily="34" charset="0"/>
                  </a:rPr>
                  <a:t>Abril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3FB156-B1F0-C1BD-1CA3-0CA9200DDB6C}"/>
                  </a:ext>
                </a:extLst>
              </p:cNvPr>
              <p:cNvSpPr txBox="1"/>
              <p:nvPr/>
            </p:nvSpPr>
            <p:spPr>
              <a:xfrm>
                <a:off x="5571269" y="4514817"/>
                <a:ext cx="524729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pt-PT" sz="800" dirty="0">
                    <a:solidFill>
                      <a:srgbClr val="2F2F2F"/>
                    </a:solidFill>
                    <a:latin typeface="Arial Rounded MT Bold" panose="020F0704030504030204" pitchFamily="34" charset="0"/>
                  </a:rPr>
                  <a:t>Março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595D1C-8D9B-082C-3E3D-0B3A9287D778}"/>
                  </a:ext>
                </a:extLst>
              </p:cNvPr>
              <p:cNvSpPr txBox="1"/>
              <p:nvPr/>
            </p:nvSpPr>
            <p:spPr>
              <a:xfrm>
                <a:off x="5571269" y="4755230"/>
                <a:ext cx="524729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pt-PT" sz="800" dirty="0">
                    <a:solidFill>
                      <a:srgbClr val="2F2F2F"/>
                    </a:solidFill>
                    <a:latin typeface="Arial Rounded MT Bold" panose="020F0704030504030204" pitchFamily="34" charset="0"/>
                  </a:rPr>
                  <a:t>Fevereiro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A64D30-0700-E7A3-C77D-961EA5DA289C}"/>
                  </a:ext>
                </a:extLst>
              </p:cNvPr>
              <p:cNvSpPr txBox="1"/>
              <p:nvPr/>
            </p:nvSpPr>
            <p:spPr>
              <a:xfrm>
                <a:off x="5571269" y="4999668"/>
                <a:ext cx="524729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pt-PT" sz="800" dirty="0">
                    <a:solidFill>
                      <a:srgbClr val="2F2F2F"/>
                    </a:solidFill>
                    <a:latin typeface="Arial Rounded MT Bold" panose="020F0704030504030204" pitchFamily="34" charset="0"/>
                  </a:rPr>
                  <a:t>Janeiro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1F9D4ED-C0B7-8798-24CF-E1CCB75CAF0A}"/>
                  </a:ext>
                </a:extLst>
              </p:cNvPr>
              <p:cNvGrpSpPr/>
              <p:nvPr/>
            </p:nvGrpSpPr>
            <p:grpSpPr>
              <a:xfrm>
                <a:off x="5571270" y="1896503"/>
                <a:ext cx="1382264" cy="2231009"/>
                <a:chOff x="5571270" y="1896503"/>
                <a:chExt cx="1382264" cy="2231009"/>
              </a:xfrm>
            </p:grpSpPr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EB5BCB1-4CC4-0EA2-2B09-30F31531DB74}"/>
                    </a:ext>
                  </a:extLst>
                </p:cNvPr>
                <p:cNvSpPr txBox="1"/>
                <p:nvPr/>
              </p:nvSpPr>
              <p:spPr>
                <a:xfrm>
                  <a:off x="5571271" y="2218454"/>
                  <a:ext cx="524729" cy="1231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pt-PT" sz="800" dirty="0">
                      <a:solidFill>
                        <a:srgbClr val="2F2F2F"/>
                      </a:solidFill>
                      <a:latin typeface="Arial Rounded MT Bold" panose="020F0704030504030204" pitchFamily="34" charset="0"/>
                    </a:rPr>
                    <a:t>Dezembro</a:t>
                  </a: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52D6F74-3CAC-221A-887D-C135B2B2CB2B}"/>
                    </a:ext>
                  </a:extLst>
                </p:cNvPr>
                <p:cNvSpPr txBox="1"/>
                <p:nvPr/>
              </p:nvSpPr>
              <p:spPr>
                <a:xfrm>
                  <a:off x="5571271" y="2475281"/>
                  <a:ext cx="524729" cy="1231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pt-PT" sz="800" dirty="0">
                      <a:solidFill>
                        <a:srgbClr val="2F2F2F"/>
                      </a:solidFill>
                      <a:latin typeface="Arial Rounded MT Bold" panose="020F0704030504030204" pitchFamily="34" charset="0"/>
                    </a:rPr>
                    <a:t>Novembro</a:t>
                  </a:r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AF0562A-816F-3F01-2BAD-5BDBE24C04CB}"/>
                    </a:ext>
                  </a:extLst>
                </p:cNvPr>
                <p:cNvSpPr txBox="1"/>
                <p:nvPr/>
              </p:nvSpPr>
              <p:spPr>
                <a:xfrm>
                  <a:off x="5571271" y="2703306"/>
                  <a:ext cx="524729" cy="1231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pt-PT" sz="800" dirty="0">
                      <a:solidFill>
                        <a:srgbClr val="2F2F2F"/>
                      </a:solidFill>
                      <a:latin typeface="Arial Rounded MT Bold" panose="020F0704030504030204" pitchFamily="34" charset="0"/>
                    </a:rPr>
                    <a:t>Outubro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47B1A93-F10C-F778-5D55-411CA14C07BA}"/>
                    </a:ext>
                  </a:extLst>
                </p:cNvPr>
                <p:cNvSpPr txBox="1"/>
                <p:nvPr/>
              </p:nvSpPr>
              <p:spPr>
                <a:xfrm>
                  <a:off x="5571270" y="2983134"/>
                  <a:ext cx="524729" cy="1231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pt-PT" sz="800" dirty="0">
                      <a:solidFill>
                        <a:srgbClr val="2F2F2F"/>
                      </a:solidFill>
                      <a:latin typeface="Arial Rounded MT Bold" panose="020F0704030504030204" pitchFamily="34" charset="0"/>
                    </a:rPr>
                    <a:t>Setembro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F6AEDBE-64AA-075A-E7BF-E972F2BA6222}"/>
                    </a:ext>
                  </a:extLst>
                </p:cNvPr>
                <p:cNvSpPr txBox="1"/>
                <p:nvPr/>
              </p:nvSpPr>
              <p:spPr>
                <a:xfrm>
                  <a:off x="5571270" y="3239960"/>
                  <a:ext cx="524729" cy="1231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pt-PT" sz="800" dirty="0">
                      <a:solidFill>
                        <a:srgbClr val="2F2F2F"/>
                      </a:solidFill>
                      <a:latin typeface="Arial Rounded MT Bold" panose="020F0704030504030204" pitchFamily="34" charset="0"/>
                    </a:rPr>
                    <a:t>Agosto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63890A5-725A-C35C-E948-B49DC20BA020}"/>
                    </a:ext>
                  </a:extLst>
                </p:cNvPr>
                <p:cNvSpPr txBox="1"/>
                <p:nvPr/>
              </p:nvSpPr>
              <p:spPr>
                <a:xfrm>
                  <a:off x="5571270" y="3723156"/>
                  <a:ext cx="524729" cy="1231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pt-PT" sz="800" dirty="0">
                      <a:solidFill>
                        <a:srgbClr val="2F2F2F"/>
                      </a:solidFill>
                      <a:latin typeface="Arial Rounded MT Bold" panose="020F0704030504030204" pitchFamily="34" charset="0"/>
                    </a:rPr>
                    <a:t>Junho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63890A5-725A-C35C-E948-B49DC20BA020}"/>
                    </a:ext>
                  </a:extLst>
                </p:cNvPr>
                <p:cNvSpPr txBox="1"/>
                <p:nvPr/>
              </p:nvSpPr>
              <p:spPr>
                <a:xfrm>
                  <a:off x="5571270" y="3480373"/>
                  <a:ext cx="524729" cy="1231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pt-PT" sz="800" dirty="0">
                      <a:solidFill>
                        <a:srgbClr val="2F2F2F"/>
                      </a:solidFill>
                      <a:latin typeface="Arial Rounded MT Bold" panose="020F0704030504030204" pitchFamily="34" charset="0"/>
                    </a:rPr>
                    <a:t>Julho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D8DF934-5C1E-B3E9-0984-DA3710A37FDF}"/>
                    </a:ext>
                  </a:extLst>
                </p:cNvPr>
                <p:cNvSpPr txBox="1"/>
                <p:nvPr/>
              </p:nvSpPr>
              <p:spPr>
                <a:xfrm>
                  <a:off x="5571270" y="4004401"/>
                  <a:ext cx="524729" cy="12311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pt-PT" sz="800" dirty="0">
                      <a:solidFill>
                        <a:srgbClr val="2F2F2F"/>
                      </a:solidFill>
                      <a:latin typeface="Arial Rounded MT Bold" panose="020F0704030504030204" pitchFamily="34" charset="0"/>
                    </a:rPr>
                    <a:t>Maio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BC4D9A3-90F4-D314-5D42-5881D3E388AB}"/>
                    </a:ext>
                  </a:extLst>
                </p:cNvPr>
                <p:cNvSpPr txBox="1"/>
                <p:nvPr/>
              </p:nvSpPr>
              <p:spPr>
                <a:xfrm>
                  <a:off x="6037570" y="1896503"/>
                  <a:ext cx="915964" cy="1384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pt-PT" sz="900" b="1" dirty="0">
                      <a:solidFill>
                        <a:srgbClr val="2F2F2F"/>
                      </a:solidFill>
                      <a:latin typeface="Arial Rounded MT Bold" panose="020F0704030504030204" pitchFamily="34" charset="0"/>
                    </a:rPr>
                    <a:t>1 Planeta Terra</a:t>
                  </a:r>
                </a:p>
              </p:txBody>
            </p: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ED6E49-BA33-1C16-8E11-80BB585DE26D}"/>
                </a:ext>
              </a:extLst>
            </p:cNvPr>
            <p:cNvSpPr txBox="1"/>
            <p:nvPr/>
          </p:nvSpPr>
          <p:spPr>
            <a:xfrm>
              <a:off x="10242650" y="1882319"/>
              <a:ext cx="139136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pt-PT" sz="900" b="1" dirty="0">
                  <a:solidFill>
                    <a:srgbClr val="2F2F2F"/>
                  </a:solidFill>
                  <a:latin typeface="Arial Rounded MT Bold" panose="020F0704030504030204" pitchFamily="34" charset="0"/>
                </a:rPr>
                <a:t>1,75 Planetas Terra</a:t>
              </a:r>
            </a:p>
          </p:txBody>
        </p:sp>
      </p:grpSp>
    </p:spTree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/>
          <p:nvPr/>
        </p:nvSpPr>
        <p:spPr>
          <a:xfrm>
            <a:off x="5680836" y="4741391"/>
            <a:ext cx="588251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Reveja os seus hábitos quotidianos. </a:t>
            </a:r>
            <a:endParaRPr sz="1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Poderia detetar um deles e transformá-lo num hábito mais sustentável? </a:t>
            </a:r>
            <a:endParaRPr sz="1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83648" y="3429000"/>
            <a:ext cx="4402036" cy="2841674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783648" y="4249693"/>
            <a:ext cx="403415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</a:t>
            </a:r>
            <a:r>
              <a:rPr lang="en-US" sz="36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estratégia</a:t>
            </a:r>
            <a:r>
              <a:rPr lang="en-US" sz="36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“</a:t>
            </a:r>
            <a:r>
              <a:rPr lang="en-US" sz="36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Resíduo</a:t>
            </a:r>
            <a:r>
              <a:rPr lang="en-US" sz="36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Zero "!</a:t>
            </a:r>
            <a:endParaRPr sz="36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0" y="6521832"/>
            <a:ext cx="12192000" cy="3361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5" name="Google Shape;19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7432" y="2666765"/>
            <a:ext cx="123190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olorful pyramid with text&#10;&#10;Description automatically generated">
            <a:extLst>
              <a:ext uri="{FF2B5EF4-FFF2-40B4-BE49-F238E27FC236}">
                <a16:creationId xmlns:a16="http://schemas.microsoft.com/office/drawing/2014/main" id="{A451F262-F9B1-B02B-978D-0288B9BE3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5" t="28595" r="7170" b="18072"/>
          <a:stretch/>
        </p:blipFill>
        <p:spPr>
          <a:xfrm>
            <a:off x="5680836" y="837965"/>
            <a:ext cx="5882514" cy="365760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9f06c3f814_1_42"/>
          <p:cNvSpPr/>
          <p:nvPr/>
        </p:nvSpPr>
        <p:spPr>
          <a:xfrm>
            <a:off x="5673061" y="5449966"/>
            <a:ext cx="5882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-US" sz="18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jogo</a:t>
            </a:r>
            <a:r>
              <a:rPr lang="en-US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1800" b="1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pesca</a:t>
            </a:r>
            <a:r>
              <a:rPr lang="en-US" sz="1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!</a:t>
            </a:r>
            <a:endParaRPr sz="18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g29f06c3f814_1_42"/>
          <p:cNvSpPr/>
          <p:nvPr/>
        </p:nvSpPr>
        <p:spPr>
          <a:xfrm>
            <a:off x="783648" y="3429000"/>
            <a:ext cx="4401900" cy="284160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g29f06c3f814_1_42"/>
          <p:cNvSpPr/>
          <p:nvPr/>
        </p:nvSpPr>
        <p:spPr>
          <a:xfrm>
            <a:off x="907452" y="4249675"/>
            <a:ext cx="37224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Tragédia</a:t>
            </a:r>
            <a:r>
              <a:rPr lang="en-US" sz="36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dos </a:t>
            </a:r>
            <a:r>
              <a:rPr lang="en-US" sz="36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ens</a:t>
            </a:r>
            <a:r>
              <a:rPr lang="en-US" sz="36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comuns</a:t>
            </a:r>
            <a:endParaRPr sz="36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4" name="Google Shape;204;g29f06c3f814_1_42"/>
          <p:cNvSpPr/>
          <p:nvPr/>
        </p:nvSpPr>
        <p:spPr>
          <a:xfrm>
            <a:off x="0" y="6521832"/>
            <a:ext cx="12192000" cy="336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g29f06c3f814_1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7432" y="2666765"/>
            <a:ext cx="1231899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9f06c3f814_1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0731" y="804800"/>
            <a:ext cx="4083077" cy="4436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4"/>
          <p:cNvGrpSpPr/>
          <p:nvPr/>
        </p:nvGrpSpPr>
        <p:grpSpPr>
          <a:xfrm>
            <a:off x="481263" y="1150100"/>
            <a:ext cx="6017778" cy="2094234"/>
            <a:chOff x="481263" y="1150100"/>
            <a:chExt cx="6017778" cy="2094234"/>
          </a:xfrm>
        </p:grpSpPr>
        <p:sp>
          <p:nvSpPr>
            <p:cNvPr id="212" name="Google Shape;212;p4"/>
            <p:cNvSpPr/>
            <p:nvPr/>
          </p:nvSpPr>
          <p:spPr>
            <a:xfrm>
              <a:off x="481263" y="1150100"/>
              <a:ext cx="5695907" cy="17543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03134" y="1490008"/>
              <a:ext cx="5695907" cy="1754326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4" name="Google Shape;214;p4"/>
          <p:cNvSpPr/>
          <p:nvPr/>
        </p:nvSpPr>
        <p:spPr>
          <a:xfrm>
            <a:off x="1302492" y="2044025"/>
            <a:ext cx="416887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Greenwashing</a:t>
            </a:r>
            <a:endParaRPr sz="600" b="1" i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5" name="Google Shape;215;p4"/>
          <p:cNvSpPr/>
          <p:nvPr/>
        </p:nvSpPr>
        <p:spPr>
          <a:xfrm>
            <a:off x="1268226" y="3711073"/>
            <a:ext cx="3804288" cy="136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Como é que a informação é enquadrada neste anúncio?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Qual é o significado de "greenwashing"?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Pode dar outros exemplos de campanhas de greenwashing, de experiências que tenha tido?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6" name="Google Shape;2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7000" y="5489021"/>
            <a:ext cx="889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800" y="2635609"/>
            <a:ext cx="5791200" cy="3040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Green Yello">
      <a:dk1>
        <a:srgbClr val="000000"/>
      </a:dk1>
      <a:lt1>
        <a:srgbClr val="FFFFFF"/>
      </a:lt1>
      <a:dk2>
        <a:srgbClr val="3F3F3F"/>
      </a:dk2>
      <a:lt2>
        <a:srgbClr val="E2DFCC"/>
      </a:lt2>
      <a:accent1>
        <a:srgbClr val="029777"/>
      </a:accent1>
      <a:accent2>
        <a:srgbClr val="539F38"/>
      </a:accent2>
      <a:accent3>
        <a:srgbClr val="8AB933"/>
      </a:accent3>
      <a:accent4>
        <a:srgbClr val="BDCC45"/>
      </a:accent4>
      <a:accent5>
        <a:srgbClr val="FFC000"/>
      </a:accent5>
      <a:accent6>
        <a:srgbClr val="F9A535"/>
      </a:accent6>
      <a:hlink>
        <a:srgbClr val="51C3F9"/>
      </a:hlink>
      <a:folHlink>
        <a:srgbClr val="056E9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404</Words>
  <Application>Microsoft Office PowerPoint</Application>
  <PresentationFormat>Ecrã Panorâmico</PresentationFormat>
  <Paragraphs>56</Paragraphs>
  <Slides>14</Slides>
  <Notes>14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20" baseType="lpstr">
      <vt:lpstr>Arial</vt:lpstr>
      <vt:lpstr>Arial Rounded MT Bold</vt:lpstr>
      <vt:lpstr>Open Sans</vt:lpstr>
      <vt:lpstr>Montserrat SemiBold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Alqibtiyah Winda</dc:creator>
  <cp:keywords>, docId:E7600CAAF18041CC62CC606653B452B0</cp:keywords>
  <cp:lastModifiedBy>Elisa Klein-Peters - Proportional Message</cp:lastModifiedBy>
  <cp:revision>2</cp:revision>
  <dcterms:created xsi:type="dcterms:W3CDTF">2021-01-21T08:02:45Z</dcterms:created>
  <dcterms:modified xsi:type="dcterms:W3CDTF">2024-03-21T13:01:57Z</dcterms:modified>
</cp:coreProperties>
</file>