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SemiBold" panose="00000700000000000000" pitchFamily="2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Y09Vy62CU5vbhN0Np9zk4RLNP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9f528d38a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9f528d38a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9f528d38a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9f528d38a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9f528d38a5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29f528d38a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f528d38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9f528d38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fa3bfac8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9fa3bfac8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f528d38a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9f528d38a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f528d38a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97" name="Google Shape;197;g29f528d38a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f528d38a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29f528d38a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9" name="Google Shape;69;p29"/>
          <p:cNvSpPr>
            <a:spLocks noGrp="1"/>
          </p:cNvSpPr>
          <p:nvPr>
            <p:ph type="pic" idx="2"/>
          </p:nvPr>
        </p:nvSpPr>
        <p:spPr>
          <a:xfrm>
            <a:off x="6096000" y="387348"/>
            <a:ext cx="2157996" cy="18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0" name="Google Shape;70;p29"/>
          <p:cNvSpPr>
            <a:spLocks noGrp="1"/>
          </p:cNvSpPr>
          <p:nvPr>
            <p:ph type="pic" idx="3"/>
          </p:nvPr>
        </p:nvSpPr>
        <p:spPr>
          <a:xfrm>
            <a:off x="6096000" y="2444749"/>
            <a:ext cx="2157996" cy="18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1" name="Google Shape;71;p29"/>
          <p:cNvSpPr>
            <a:spLocks noGrp="1"/>
          </p:cNvSpPr>
          <p:nvPr>
            <p:ph type="pic" idx="4"/>
          </p:nvPr>
        </p:nvSpPr>
        <p:spPr>
          <a:xfrm>
            <a:off x="6096000" y="4502150"/>
            <a:ext cx="2157996" cy="18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6" name="Google Shape;76;p30"/>
          <p:cNvSpPr>
            <a:spLocks noGrp="1"/>
          </p:cNvSpPr>
          <p:nvPr>
            <p:ph type="pic" idx="2"/>
          </p:nvPr>
        </p:nvSpPr>
        <p:spPr>
          <a:xfrm>
            <a:off x="6391000" y="1504925"/>
            <a:ext cx="4899585" cy="294298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81" name="Google Shape;81;p31"/>
          <p:cNvSpPr>
            <a:spLocks noGrp="1"/>
          </p:cNvSpPr>
          <p:nvPr>
            <p:ph type="pic" idx="2"/>
          </p:nvPr>
        </p:nvSpPr>
        <p:spPr>
          <a:xfrm>
            <a:off x="0" y="3415180"/>
            <a:ext cx="6086474" cy="344281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2" name="Google Shape;82;p31"/>
          <p:cNvSpPr>
            <a:spLocks noGrp="1"/>
          </p:cNvSpPr>
          <p:nvPr>
            <p:ph type="pic" idx="3"/>
          </p:nvPr>
        </p:nvSpPr>
        <p:spPr>
          <a:xfrm>
            <a:off x="6096000" y="-27639"/>
            <a:ext cx="6086474" cy="344281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87" name="Google Shape;87;p32"/>
          <p:cNvSpPr>
            <a:spLocks noGrp="1"/>
          </p:cNvSpPr>
          <p:nvPr>
            <p:ph type="pic" idx="2"/>
          </p:nvPr>
        </p:nvSpPr>
        <p:spPr>
          <a:xfrm>
            <a:off x="1975683" y="512339"/>
            <a:ext cx="2675061" cy="573486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6" name="Google Shape;96;p34"/>
          <p:cNvSpPr>
            <a:spLocks noGrp="1"/>
          </p:cNvSpPr>
          <p:nvPr>
            <p:ph type="pic" idx="2"/>
          </p:nvPr>
        </p:nvSpPr>
        <p:spPr>
          <a:xfrm>
            <a:off x="1089497" y="2093273"/>
            <a:ext cx="2755900" cy="26978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7" name="Google Shape;97;p34"/>
          <p:cNvSpPr>
            <a:spLocks noGrp="1"/>
          </p:cNvSpPr>
          <p:nvPr>
            <p:ph type="pic" idx="3"/>
          </p:nvPr>
        </p:nvSpPr>
        <p:spPr>
          <a:xfrm>
            <a:off x="4718050" y="2093273"/>
            <a:ext cx="2755900" cy="26978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8" name="Google Shape;98;p34"/>
          <p:cNvSpPr>
            <a:spLocks noGrp="1"/>
          </p:cNvSpPr>
          <p:nvPr>
            <p:ph type="pic" idx="4"/>
          </p:nvPr>
        </p:nvSpPr>
        <p:spPr>
          <a:xfrm>
            <a:off x="8346603" y="2093273"/>
            <a:ext cx="2755900" cy="26978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7" name="Google Shape;17;p21"/>
          <p:cNvSpPr>
            <a:spLocks noGrp="1"/>
          </p:cNvSpPr>
          <p:nvPr>
            <p:ph type="pic" idx="2"/>
          </p:nvPr>
        </p:nvSpPr>
        <p:spPr>
          <a:xfrm>
            <a:off x="1041400" y="548394"/>
            <a:ext cx="5054600" cy="580795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2" name="Google Shape;22;p2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13543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7" name="Google Shape;27;p23"/>
          <p:cNvSpPr>
            <a:spLocks noGrp="1"/>
          </p:cNvSpPr>
          <p:nvPr>
            <p:ph type="pic" idx="2"/>
          </p:nvPr>
        </p:nvSpPr>
        <p:spPr>
          <a:xfrm>
            <a:off x="8972550" y="0"/>
            <a:ext cx="321945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" name="Google Shape;28;p23"/>
          <p:cNvSpPr>
            <a:spLocks noGrp="1"/>
          </p:cNvSpPr>
          <p:nvPr>
            <p:ph type="pic" idx="3"/>
          </p:nvPr>
        </p:nvSpPr>
        <p:spPr>
          <a:xfrm>
            <a:off x="5715000" y="0"/>
            <a:ext cx="3257550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9" name="Google Shape;29;p23"/>
          <p:cNvSpPr>
            <a:spLocks noGrp="1"/>
          </p:cNvSpPr>
          <p:nvPr>
            <p:ph type="pic" idx="4"/>
          </p:nvPr>
        </p:nvSpPr>
        <p:spPr>
          <a:xfrm>
            <a:off x="5715000" y="3429000"/>
            <a:ext cx="3257550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4" name="Google Shape;34;p24"/>
          <p:cNvSpPr>
            <a:spLocks noGrp="1"/>
          </p:cNvSpPr>
          <p:nvPr>
            <p:ph type="pic" idx="2"/>
          </p:nvPr>
        </p:nvSpPr>
        <p:spPr>
          <a:xfrm>
            <a:off x="4497974" y="2035400"/>
            <a:ext cx="3196053" cy="3117399"/>
          </a:xfrm>
          <a:prstGeom prst="diamond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5" name="Google Shape;35;p24"/>
          <p:cNvSpPr>
            <a:spLocks noGrp="1"/>
          </p:cNvSpPr>
          <p:nvPr>
            <p:ph type="pic" idx="3"/>
          </p:nvPr>
        </p:nvSpPr>
        <p:spPr>
          <a:xfrm>
            <a:off x="975354" y="2035400"/>
            <a:ext cx="3196053" cy="3117399"/>
          </a:xfrm>
          <a:prstGeom prst="diamond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6" name="Google Shape;36;p24"/>
          <p:cNvSpPr>
            <a:spLocks noGrp="1"/>
          </p:cNvSpPr>
          <p:nvPr>
            <p:ph type="pic" idx="4"/>
          </p:nvPr>
        </p:nvSpPr>
        <p:spPr>
          <a:xfrm>
            <a:off x="8020593" y="2035400"/>
            <a:ext cx="3196053" cy="3117399"/>
          </a:xfrm>
          <a:prstGeom prst="diamond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1" name="Google Shape;41;p25"/>
          <p:cNvSpPr>
            <a:spLocks noGrp="1"/>
          </p:cNvSpPr>
          <p:nvPr>
            <p:ph type="pic" idx="2"/>
          </p:nvPr>
        </p:nvSpPr>
        <p:spPr>
          <a:xfrm>
            <a:off x="377825" y="550863"/>
            <a:ext cx="2133600" cy="580548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2" name="Google Shape;42;p25"/>
          <p:cNvSpPr>
            <a:spLocks noGrp="1"/>
          </p:cNvSpPr>
          <p:nvPr>
            <p:ph type="pic" idx="3"/>
          </p:nvPr>
        </p:nvSpPr>
        <p:spPr>
          <a:xfrm>
            <a:off x="3200853" y="550863"/>
            <a:ext cx="2133600" cy="580548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7" name="Google Shape;47;p26"/>
          <p:cNvSpPr>
            <a:spLocks noGrp="1"/>
          </p:cNvSpPr>
          <p:nvPr>
            <p:ph type="pic" idx="2"/>
          </p:nvPr>
        </p:nvSpPr>
        <p:spPr>
          <a:xfrm>
            <a:off x="0" y="0"/>
            <a:ext cx="464185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8" name="Google Shape;48;p26"/>
          <p:cNvSpPr>
            <a:spLocks noGrp="1"/>
          </p:cNvSpPr>
          <p:nvPr>
            <p:ph type="pic" idx="3"/>
          </p:nvPr>
        </p:nvSpPr>
        <p:spPr>
          <a:xfrm>
            <a:off x="4335458" y="411956"/>
            <a:ext cx="1760542" cy="17240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9" name="Google Shape;49;p26"/>
          <p:cNvSpPr>
            <a:spLocks noGrp="1"/>
          </p:cNvSpPr>
          <p:nvPr>
            <p:ph type="pic" idx="4"/>
          </p:nvPr>
        </p:nvSpPr>
        <p:spPr>
          <a:xfrm>
            <a:off x="4335458" y="2566987"/>
            <a:ext cx="1760542" cy="17240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0" name="Google Shape;50;p26"/>
          <p:cNvSpPr>
            <a:spLocks noGrp="1"/>
          </p:cNvSpPr>
          <p:nvPr>
            <p:ph type="pic" idx="5"/>
          </p:nvPr>
        </p:nvSpPr>
        <p:spPr>
          <a:xfrm>
            <a:off x="4335458" y="4782343"/>
            <a:ext cx="1760542" cy="17240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5" name="Google Shape;55;p27"/>
          <p:cNvSpPr>
            <a:spLocks noGrp="1"/>
          </p:cNvSpPr>
          <p:nvPr>
            <p:ph type="pic" idx="2"/>
          </p:nvPr>
        </p:nvSpPr>
        <p:spPr>
          <a:xfrm>
            <a:off x="4718051" y="3429000"/>
            <a:ext cx="2504384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6" name="Google Shape;56;p27"/>
          <p:cNvSpPr>
            <a:spLocks noGrp="1"/>
          </p:cNvSpPr>
          <p:nvPr>
            <p:ph type="pic" idx="3"/>
          </p:nvPr>
        </p:nvSpPr>
        <p:spPr>
          <a:xfrm>
            <a:off x="7222435" y="2001078"/>
            <a:ext cx="2504384" cy="485692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7" name="Google Shape;57;p27"/>
          <p:cNvSpPr>
            <a:spLocks noGrp="1"/>
          </p:cNvSpPr>
          <p:nvPr>
            <p:ph type="pic" idx="4"/>
          </p:nvPr>
        </p:nvSpPr>
        <p:spPr>
          <a:xfrm>
            <a:off x="9727097" y="0"/>
            <a:ext cx="246490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2" name="Google Shape;62;p28"/>
          <p:cNvSpPr>
            <a:spLocks noGrp="1"/>
          </p:cNvSpPr>
          <p:nvPr>
            <p:ph type="pic" idx="2"/>
          </p:nvPr>
        </p:nvSpPr>
        <p:spPr>
          <a:xfrm>
            <a:off x="1752600" y="0"/>
            <a:ext cx="27813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3" name="Google Shape;63;p28"/>
          <p:cNvSpPr>
            <a:spLocks noGrp="1"/>
          </p:cNvSpPr>
          <p:nvPr>
            <p:ph type="pic" idx="3"/>
          </p:nvPr>
        </p:nvSpPr>
        <p:spPr>
          <a:xfrm>
            <a:off x="4667250" y="2438400"/>
            <a:ext cx="2819400" cy="44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4" name="Google Shape;64;p28"/>
          <p:cNvSpPr>
            <a:spLocks noGrp="1"/>
          </p:cNvSpPr>
          <p:nvPr>
            <p:ph type="pic" idx="4"/>
          </p:nvPr>
        </p:nvSpPr>
        <p:spPr>
          <a:xfrm>
            <a:off x="7620000" y="2438400"/>
            <a:ext cx="4572000" cy="3009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37grur6Ha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wpixel.com/search/weather%20changes?page=1&amp;path=_topics&amp;sort=curated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chinabankingnews.com/2023/03/31/chinese-central-bank-highlights-stick-and-carrot-approach-to-driving-carbon-reductio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pt/photo/1334150" TargetMode="External"/><Relationship Id="rId5" Type="http://schemas.openxmlformats.org/officeDocument/2006/relationships/hyperlink" Target="https://pixexid.com/image/a-planet-earth-ice-cream-climate-change-dz1ykdlp" TargetMode="External"/><Relationship Id="rId4" Type="http://schemas.openxmlformats.org/officeDocument/2006/relationships/hyperlink" Target="https://www.earthlawcenter.org/blog-entries/2020/7/why-high-school-education-is-important-for-students-to-tackle-global-environmental-challeng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" descr="A picture containing sky, flower, plant, orang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grpSp>
        <p:nvGrpSpPr>
          <p:cNvPr id="104" name="Google Shape;104;p1"/>
          <p:cNvGrpSpPr/>
          <p:nvPr/>
        </p:nvGrpSpPr>
        <p:grpSpPr>
          <a:xfrm>
            <a:off x="642956" y="329616"/>
            <a:ext cx="1133363" cy="1089425"/>
            <a:chOff x="642956" y="329616"/>
            <a:chExt cx="1133363" cy="1089425"/>
          </a:xfrm>
        </p:grpSpPr>
        <p:sp>
          <p:nvSpPr>
            <p:cNvPr id="105" name="Google Shape;105;p1"/>
            <p:cNvSpPr/>
            <p:nvPr/>
          </p:nvSpPr>
          <p:spPr>
            <a:xfrm>
              <a:off x="642956" y="329616"/>
              <a:ext cx="893082" cy="899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883237" y="519156"/>
              <a:ext cx="893082" cy="899885"/>
            </a:xfrm>
            <a:prstGeom prst="rect">
              <a:avLst/>
            </a:prstGeom>
            <a:solidFill>
              <a:srgbClr val="B5DB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6549" y="4009089"/>
            <a:ext cx="727698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9447" y="4009089"/>
            <a:ext cx="727698" cy="71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 descr="Immagine che contiene testo, segnale, estern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65269" y="4009089"/>
            <a:ext cx="697690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 descr="Immagine che contiene edificio, davanzale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98133" y="4018664"/>
            <a:ext cx="727698" cy="71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0734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5103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03929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magine che contiene testo, arma&#10;&#10;Descrizione generata automaticamen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11550" y="833919"/>
            <a:ext cx="51689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2956" y="6009558"/>
            <a:ext cx="2368046" cy="4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/>
          <p:nvPr/>
        </p:nvSpPr>
        <p:spPr>
          <a:xfrm>
            <a:off x="3281848" y="5888826"/>
            <a:ext cx="6162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pelas mesmas. 2022-1-ES01-KA220-ADU-000085390</a:t>
            </a:r>
            <a:endParaRPr sz="10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9f528d38a5_0_103"/>
          <p:cNvSpPr/>
          <p:nvPr/>
        </p:nvSpPr>
        <p:spPr>
          <a:xfrm>
            <a:off x="222600" y="1120925"/>
            <a:ext cx="58734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None/>
            </a:pPr>
            <a:endParaRPr sz="2500" b="1">
              <a:solidFill>
                <a:srgbClr val="FFC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g29f528d38a5_0_103"/>
          <p:cNvSpPr/>
          <p:nvPr/>
        </p:nvSpPr>
        <p:spPr>
          <a:xfrm>
            <a:off x="3895050" y="2430150"/>
            <a:ext cx="4401900" cy="1997700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g29f528d38a5_0_103"/>
          <p:cNvSpPr/>
          <p:nvPr/>
        </p:nvSpPr>
        <p:spPr>
          <a:xfrm>
            <a:off x="3793800" y="3635904"/>
            <a:ext cx="4604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6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 </a:t>
            </a:r>
            <a:r>
              <a:rPr lang="en-US" sz="3600" b="1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Pacto</a:t>
            </a:r>
            <a:r>
              <a:rPr lang="en-US" sz="36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Ecológico</a:t>
            </a:r>
            <a:r>
              <a:rPr lang="en-US" sz="36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Europeu</a:t>
            </a: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2" name="Google Shape;232;g29f528d38a5_0_103"/>
          <p:cNvSpPr/>
          <p:nvPr/>
        </p:nvSpPr>
        <p:spPr>
          <a:xfrm>
            <a:off x="0" y="6521832"/>
            <a:ext cx="12192000" cy="336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g29f528d38a5_0_103"/>
          <p:cNvSpPr txBox="1"/>
          <p:nvPr/>
        </p:nvSpPr>
        <p:spPr>
          <a:xfrm>
            <a:off x="-120925" y="-117800"/>
            <a:ext cx="6111000" cy="1579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7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3 mil </a:t>
            </a:r>
            <a:r>
              <a:rPr lang="en-US" sz="2700" b="1" dirty="0" err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milhões</a:t>
            </a:r>
            <a:r>
              <a:rPr lang="en-US" sz="27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700" b="1" dirty="0" err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árvores</a:t>
            </a:r>
            <a:r>
              <a:rPr lang="en-US" sz="27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b="1" dirty="0" err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plantadas</a:t>
            </a:r>
            <a:r>
              <a:rPr lang="en-US" sz="27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b="1" dirty="0" err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7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UE </a:t>
            </a:r>
            <a:r>
              <a:rPr lang="en-US" sz="2700" b="1" dirty="0" err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até</a:t>
            </a:r>
            <a:r>
              <a:rPr lang="en-US" sz="27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2030</a:t>
            </a:r>
            <a:endParaRPr sz="2700" b="1" dirty="0">
              <a:solidFill>
                <a:schemeClr val="accent5"/>
              </a:solidFill>
            </a:endParaRPr>
          </a:p>
        </p:txBody>
      </p:sp>
      <p:sp>
        <p:nvSpPr>
          <p:cNvPr id="234" name="Google Shape;234;g29f528d38a5_0_103"/>
          <p:cNvSpPr txBox="1"/>
          <p:nvPr/>
        </p:nvSpPr>
        <p:spPr>
          <a:xfrm>
            <a:off x="7963575" y="3850625"/>
            <a:ext cx="4888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None/>
            </a:pPr>
            <a:endParaRPr sz="23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g29f528d38a5_0_103"/>
          <p:cNvSpPr txBox="1"/>
          <p:nvPr/>
        </p:nvSpPr>
        <p:spPr>
          <a:xfrm>
            <a:off x="7060500" y="37321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None/>
            </a:pPr>
            <a:endParaRPr sz="3000">
              <a:solidFill>
                <a:srgbClr val="3C78D8"/>
              </a:solidFill>
            </a:endParaRPr>
          </a:p>
        </p:txBody>
      </p:sp>
      <p:sp>
        <p:nvSpPr>
          <p:cNvPr id="236" name="Google Shape;236;g29f528d38a5_0_103"/>
          <p:cNvSpPr txBox="1"/>
          <p:nvPr/>
        </p:nvSpPr>
        <p:spPr>
          <a:xfrm>
            <a:off x="1036475" y="5563325"/>
            <a:ext cx="3544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None/>
            </a:pPr>
            <a:endParaRPr sz="2300">
              <a:solidFill>
                <a:schemeClr val="accent5"/>
              </a:solidFill>
            </a:endParaRPr>
          </a:p>
        </p:txBody>
      </p:sp>
      <p:sp>
        <p:nvSpPr>
          <p:cNvPr id="237" name="Google Shape;237;g29f528d38a5_0_103"/>
          <p:cNvSpPr txBox="1"/>
          <p:nvPr/>
        </p:nvSpPr>
        <p:spPr>
          <a:xfrm>
            <a:off x="3352225" y="398592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None/>
            </a:pPr>
            <a:endParaRPr sz="3200">
              <a:solidFill>
                <a:schemeClr val="accent1"/>
              </a:solidFill>
            </a:endParaRPr>
          </a:p>
        </p:txBody>
      </p:sp>
      <p:sp>
        <p:nvSpPr>
          <p:cNvPr id="238" name="Google Shape;238;g29f528d38a5_0_103"/>
          <p:cNvSpPr txBox="1"/>
          <p:nvPr/>
        </p:nvSpPr>
        <p:spPr>
          <a:xfrm>
            <a:off x="87421" y="3623830"/>
            <a:ext cx="3544200" cy="3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b="1" dirty="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en-US" sz="2700" b="1" dirty="0" err="1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primeiro</a:t>
            </a:r>
            <a:r>
              <a:rPr lang="en-US" sz="2700" b="1" dirty="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b="1" dirty="0" err="1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continente</a:t>
            </a:r>
            <a:r>
              <a:rPr lang="en-US" sz="2700" b="1" dirty="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 com </a:t>
            </a:r>
            <a:r>
              <a:rPr lang="en-US" sz="2700" b="1" dirty="0" err="1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impacto</a:t>
            </a:r>
            <a:r>
              <a:rPr lang="en-US" sz="2700" b="1" dirty="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b="1" dirty="0" err="1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neutro</a:t>
            </a:r>
            <a:r>
              <a:rPr lang="en-US" sz="2700" b="1" dirty="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US" sz="2700" b="1" dirty="0" err="1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clima</a:t>
            </a:r>
            <a:endParaRPr sz="2700" b="1" dirty="0">
              <a:solidFill>
                <a:srgbClr val="3C78D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b="1" dirty="0" err="1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até</a:t>
            </a:r>
            <a:r>
              <a:rPr lang="en-US" sz="2700" b="1" dirty="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 2050</a:t>
            </a:r>
            <a:endParaRPr sz="2700" b="1" dirty="0">
              <a:solidFill>
                <a:srgbClr val="3C78D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endParaRPr sz="2700" b="1" dirty="0">
              <a:solidFill>
                <a:srgbClr val="3C78D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endParaRPr sz="3000" b="1" dirty="0">
              <a:solidFill>
                <a:srgbClr val="3C78D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None/>
            </a:pPr>
            <a:endParaRPr sz="3000" b="1" dirty="0">
              <a:solidFill>
                <a:srgbClr val="3C78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g29f528d38a5_0_103"/>
          <p:cNvSpPr txBox="1"/>
          <p:nvPr/>
        </p:nvSpPr>
        <p:spPr>
          <a:xfrm>
            <a:off x="6876400" y="4593875"/>
            <a:ext cx="5029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None/>
            </a:pPr>
            <a:endParaRPr sz="3000">
              <a:solidFill>
                <a:srgbClr val="3C78D8"/>
              </a:solidFill>
            </a:endParaRPr>
          </a:p>
        </p:txBody>
      </p:sp>
      <p:pic>
        <p:nvPicPr>
          <p:cNvPr id="242" name="Google Shape;242;g29f528d38a5_0_103" descr="Europe aims to be the first climate-neutral continent by becoming a modern, resource-efficient economy.&#10;&#10;Watch on the Audiovisual Portal of the European Commission: https://audiovisual.ec.europa.eu/en/video/I-207810&#10;&#10;Subscribe to our channel: https://bit.ly/2X56Ju6&#10;&#10;Follow us on:&#10;-Twitter: https://twitter.com/EU_Commission&#10;-Instagram: https://www.instagram.com/europeancommission/&#10;-Facebook: https://www.facebook.com/EuropeanCommission&#10;-LinkedIn: https://www.linkedin.com/company/european-commission/&#10;-Medium: https://medium.com/@EuropeanCommission&#10;&#10;Check our website: http://ec.europa.eu/" title="GREEN DEAL – A European Green De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5382" y="4663025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9f528d38a5_0_103"/>
          <p:cNvSpPr txBox="1"/>
          <p:nvPr/>
        </p:nvSpPr>
        <p:spPr>
          <a:xfrm>
            <a:off x="8582175" y="87200"/>
            <a:ext cx="32475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 err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Pelo</a:t>
            </a:r>
            <a:r>
              <a:rPr lang="en-US" sz="28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menos</a:t>
            </a:r>
            <a:r>
              <a:rPr lang="en-US" sz="28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55% </a:t>
            </a:r>
            <a:r>
              <a:rPr lang="en-US" sz="2800" b="1" dirty="0" err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menos</a:t>
            </a:r>
            <a:endParaRPr sz="2800" b="1" dirty="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 err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emissões</a:t>
            </a:r>
            <a:r>
              <a:rPr lang="en-US" sz="28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líquidas</a:t>
            </a:r>
            <a:r>
              <a:rPr lang="en-US" sz="28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de gases com </a:t>
            </a:r>
            <a:r>
              <a:rPr lang="en-US" sz="2800" b="1" dirty="0" err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efeito</a:t>
            </a:r>
            <a:r>
              <a:rPr lang="en-US" sz="28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de estufa </a:t>
            </a:r>
            <a:r>
              <a:rPr lang="en-US" sz="2800" b="1" dirty="0" err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até</a:t>
            </a:r>
            <a:r>
              <a:rPr lang="en-US" sz="28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2030, em </a:t>
            </a:r>
            <a:r>
              <a:rPr lang="en-US" sz="2800" b="1" dirty="0" err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comparação</a:t>
            </a:r>
            <a:r>
              <a:rPr lang="en-US" sz="28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com </a:t>
            </a:r>
            <a:r>
              <a:rPr lang="en-US" sz="2800" b="1" dirty="0" err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US" sz="28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níveis</a:t>
            </a:r>
            <a:r>
              <a:rPr lang="en-US" sz="28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de 1990</a:t>
            </a:r>
            <a:endParaRPr sz="2800" b="1" dirty="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9f528d38a5_0_75"/>
          <p:cNvSpPr/>
          <p:nvPr/>
        </p:nvSpPr>
        <p:spPr>
          <a:xfrm>
            <a:off x="6096000" y="4287725"/>
            <a:ext cx="58734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O que é que </a:t>
            </a:r>
            <a:r>
              <a:rPr lang="en-US" sz="3000" dirty="0" err="1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considera</a:t>
            </a:r>
            <a:r>
              <a:rPr lang="en-US" sz="3000" dirty="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 ser </a:t>
            </a:r>
            <a:r>
              <a:rPr lang="en-US" sz="3000" dirty="0" err="1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neutro</a:t>
            </a:r>
            <a:r>
              <a:rPr lang="en-US" sz="3000" dirty="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 em </a:t>
            </a:r>
            <a:r>
              <a:rPr lang="en-US" sz="3000" dirty="0" err="1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carbono</a:t>
            </a:r>
            <a:r>
              <a:rPr lang="en-US" sz="3000" dirty="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3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g29f528d38a5_0_75"/>
          <p:cNvSpPr/>
          <p:nvPr/>
        </p:nvSpPr>
        <p:spPr>
          <a:xfrm>
            <a:off x="1013551" y="5001200"/>
            <a:ext cx="3846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600" b="1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600" b="1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600" b="1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600" b="1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600" b="1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0" name="Google Shape;250;g29f528d38a5_0_75"/>
          <p:cNvSpPr/>
          <p:nvPr/>
        </p:nvSpPr>
        <p:spPr>
          <a:xfrm>
            <a:off x="0" y="6521832"/>
            <a:ext cx="12192000" cy="336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g29f528d38a5_0_75"/>
          <p:cNvSpPr txBox="1"/>
          <p:nvPr/>
        </p:nvSpPr>
        <p:spPr>
          <a:xfrm>
            <a:off x="324400" y="748500"/>
            <a:ext cx="5873400" cy="162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3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Acha</a:t>
            </a:r>
            <a:r>
              <a:rPr lang="en-US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que é </a:t>
            </a:r>
            <a:r>
              <a:rPr lang="en-US" sz="3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possível</a:t>
            </a:r>
            <a:r>
              <a:rPr lang="en-US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tornar</a:t>
            </a:r>
            <a:r>
              <a:rPr lang="en-US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-se neutron em </a:t>
            </a:r>
            <a:r>
              <a:rPr lang="en-US" sz="3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carbono</a:t>
            </a:r>
            <a:r>
              <a:rPr lang="en-US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r>
              <a:rPr lang="en-US" sz="3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Porquê</a:t>
            </a:r>
            <a:r>
              <a:rPr lang="en-US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r>
              <a:rPr lang="en-US" sz="3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Porque</a:t>
            </a:r>
            <a:r>
              <a:rPr lang="en-US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não</a:t>
            </a:r>
            <a:r>
              <a:rPr lang="en-US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3000" dirty="0"/>
          </a:p>
        </p:txBody>
      </p:sp>
      <p:pic>
        <p:nvPicPr>
          <p:cNvPr id="252" name="Google Shape;252;g29f528d38a5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537" y="241850"/>
            <a:ext cx="4148638" cy="293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9f528d38a5_0_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325" y="3621825"/>
            <a:ext cx="4586088" cy="257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f528d38a5_0_138"/>
          <p:cNvSpPr/>
          <p:nvPr/>
        </p:nvSpPr>
        <p:spPr>
          <a:xfrm>
            <a:off x="6854367" y="617220"/>
            <a:ext cx="4517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g29f528d38a5_0_138"/>
          <p:cNvSpPr/>
          <p:nvPr/>
        </p:nvSpPr>
        <p:spPr>
          <a:xfrm>
            <a:off x="6706587" y="1817550"/>
            <a:ext cx="4812900" cy="4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g29f528d38a5_0_138"/>
          <p:cNvSpPr/>
          <p:nvPr/>
        </p:nvSpPr>
        <p:spPr>
          <a:xfrm>
            <a:off x="0" y="10"/>
            <a:ext cx="3225000" cy="2001000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Fontes</a:t>
            </a:r>
            <a:r>
              <a:rPr lang="en-US"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3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g29f528d38a5_0_138"/>
          <p:cNvSpPr/>
          <p:nvPr/>
        </p:nvSpPr>
        <p:spPr>
          <a:xfrm>
            <a:off x="11667272" y="0"/>
            <a:ext cx="52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A1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2" name="Google Shape;262;g29f528d38a5_0_138" descr="Immagine che contiene edificio, davanzal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585853" y="1465477"/>
            <a:ext cx="1216304" cy="12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9f528d38a5_0_138"/>
          <p:cNvSpPr txBox="1"/>
          <p:nvPr/>
        </p:nvSpPr>
        <p:spPr>
          <a:xfrm>
            <a:off x="4322317" y="618514"/>
            <a:ext cx="67758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Proteger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 o ambiente/</a:t>
            </a:r>
            <a:r>
              <a:rPr lang="en-US" sz="20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Direito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 da </a:t>
            </a:r>
            <a:r>
              <a:rPr lang="en-US" sz="20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natureza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 (earthlawcenter.org)</a:t>
            </a:r>
            <a:endParaRPr sz="2000" u="sng" dirty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Um </a:t>
            </a:r>
            <a:r>
              <a:rPr lang="en-US" sz="20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gelado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 do </a:t>
            </a:r>
            <a:r>
              <a:rPr lang="en-US" sz="20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Planeta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 Terra </a:t>
            </a:r>
            <a:r>
              <a:rPr lang="en-US" sz="20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sobre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 as </a:t>
            </a:r>
            <a:r>
              <a:rPr lang="en-US" sz="20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alterações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 </a:t>
            </a:r>
            <a:r>
              <a:rPr lang="en-US" sz="20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climáticas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 (pixexid.com)</a:t>
            </a:r>
            <a:endParaRPr sz="2000" u="sng" dirty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Banco de imagens : </a:t>
            </a:r>
            <a:r>
              <a:rPr lang="en-US" sz="20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árvore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, plantar, </a:t>
            </a:r>
            <a:r>
              <a:rPr lang="en-US" sz="20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meio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 Ambiente, </a:t>
            </a:r>
            <a:r>
              <a:rPr lang="en-US" sz="20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linha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, </a:t>
            </a:r>
            <a:r>
              <a:rPr lang="en-US" sz="20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verde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, </a:t>
            </a:r>
            <a:r>
              <a:rPr lang="en-US" sz="20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círculo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, </a:t>
            </a:r>
            <a:r>
              <a:rPr lang="en-US" sz="20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globo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, </a:t>
            </a:r>
            <a:r>
              <a:rPr lang="en-US" sz="20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mundo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, Eco, </a:t>
            </a:r>
            <a:r>
              <a:rPr lang="en-US" sz="20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ecologia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, terra,</a:t>
            </a:r>
            <a:endParaRPr sz="2000" u="sng" dirty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chemeClr val="hlink"/>
                </a:solidFill>
                <a:hlinkClick r:id="rId7"/>
              </a:rPr>
              <a:t>Banco Central </a:t>
            </a:r>
            <a:r>
              <a:rPr lang="en-US" sz="2000" u="sng" dirty="0" err="1">
                <a:solidFill>
                  <a:schemeClr val="hlink"/>
                </a:solidFill>
                <a:hlinkClick r:id="rId7"/>
              </a:rPr>
              <a:t>Chinês</a:t>
            </a:r>
            <a:r>
              <a:rPr lang="en-US" sz="2000" u="sng" dirty="0">
                <a:solidFill>
                  <a:schemeClr val="hlink"/>
                </a:solidFill>
                <a:hlinkClick r:id="rId7"/>
              </a:rPr>
              <a:t> </a:t>
            </a:r>
            <a:r>
              <a:rPr lang="en-US" sz="2000" u="sng" dirty="0" err="1">
                <a:solidFill>
                  <a:schemeClr val="hlink"/>
                </a:solidFill>
                <a:hlinkClick r:id="rId7"/>
              </a:rPr>
              <a:t>destaca</a:t>
            </a:r>
            <a:r>
              <a:rPr lang="en-US" sz="2000" u="sng" dirty="0">
                <a:solidFill>
                  <a:schemeClr val="hlink"/>
                </a:solidFill>
                <a:hlinkClick r:id="rId7"/>
              </a:rPr>
              <a:t> a </a:t>
            </a:r>
            <a:r>
              <a:rPr lang="en-US" sz="2000" u="sng" dirty="0" err="1">
                <a:solidFill>
                  <a:schemeClr val="hlink"/>
                </a:solidFill>
                <a:hlinkClick r:id="rId7"/>
              </a:rPr>
              <a:t>abordagem</a:t>
            </a:r>
            <a:r>
              <a:rPr lang="en-US" sz="2000" u="sng" dirty="0">
                <a:solidFill>
                  <a:schemeClr val="hlink"/>
                </a:solidFill>
                <a:hlinkClick r:id="rId7"/>
              </a:rPr>
              <a:t> "pau e </a:t>
            </a:r>
            <a:r>
              <a:rPr lang="en-US" sz="2000" u="sng" dirty="0" err="1">
                <a:solidFill>
                  <a:schemeClr val="hlink"/>
                </a:solidFill>
                <a:hlinkClick r:id="rId7"/>
              </a:rPr>
              <a:t>cenoura</a:t>
            </a:r>
            <a:r>
              <a:rPr lang="en-US" sz="2000" u="sng" dirty="0">
                <a:solidFill>
                  <a:schemeClr val="hlink"/>
                </a:solidFill>
                <a:hlinkClick r:id="rId7"/>
              </a:rPr>
              <a:t>" para </a:t>
            </a:r>
            <a:r>
              <a:rPr lang="en-US" sz="2000" u="sng" dirty="0" err="1">
                <a:solidFill>
                  <a:schemeClr val="hlink"/>
                </a:solidFill>
                <a:hlinkClick r:id="rId7"/>
              </a:rPr>
              <a:t>alcançar</a:t>
            </a:r>
            <a:r>
              <a:rPr lang="en-US" sz="2000" u="sng" dirty="0">
                <a:solidFill>
                  <a:schemeClr val="hlink"/>
                </a:solidFill>
                <a:hlinkClick r:id="rId7"/>
              </a:rPr>
              <a:t> a </a:t>
            </a:r>
            <a:r>
              <a:rPr lang="en-US" sz="2000" u="sng" dirty="0" err="1">
                <a:solidFill>
                  <a:schemeClr val="hlink"/>
                </a:solidFill>
                <a:hlinkClick r:id="rId7"/>
              </a:rPr>
              <a:t>neutralidade</a:t>
            </a:r>
            <a:r>
              <a:rPr lang="en-US" sz="2000" u="sng" dirty="0">
                <a:solidFill>
                  <a:schemeClr val="hlink"/>
                </a:solidFill>
                <a:hlinkClick r:id="rId7"/>
              </a:rPr>
              <a:t> de </a:t>
            </a:r>
            <a:r>
              <a:rPr lang="en-US" sz="2000" u="sng" dirty="0" err="1">
                <a:solidFill>
                  <a:schemeClr val="hlink"/>
                </a:solidFill>
                <a:hlinkClick r:id="rId7"/>
              </a:rPr>
              <a:t>carbono</a:t>
            </a:r>
            <a:r>
              <a:rPr lang="en-US" sz="2000" u="sng" dirty="0">
                <a:solidFill>
                  <a:schemeClr val="hlink"/>
                </a:solidFill>
                <a:hlinkClick r:id="rId7"/>
              </a:rPr>
              <a:t> - China Banking News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https://www.rawpixel.com/search/weather%20changes?page=1&amp;path=_topics&amp;sort=curated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29f528d38a5_0_0" descr="A picture containing sky, flower, plant, orang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grpSp>
        <p:nvGrpSpPr>
          <p:cNvPr id="122" name="Google Shape;122;g29f528d38a5_0_0"/>
          <p:cNvGrpSpPr/>
          <p:nvPr/>
        </p:nvGrpSpPr>
        <p:grpSpPr>
          <a:xfrm>
            <a:off x="642956" y="329616"/>
            <a:ext cx="1133381" cy="1089540"/>
            <a:chOff x="642956" y="329616"/>
            <a:chExt cx="1133381" cy="1089540"/>
          </a:xfrm>
        </p:grpSpPr>
        <p:sp>
          <p:nvSpPr>
            <p:cNvPr id="123" name="Google Shape;123;g29f528d38a5_0_0"/>
            <p:cNvSpPr/>
            <p:nvPr/>
          </p:nvSpPr>
          <p:spPr>
            <a:xfrm>
              <a:off x="642956" y="329616"/>
              <a:ext cx="893100" cy="90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" name="Google Shape;124;g29f528d38a5_0_0"/>
            <p:cNvSpPr/>
            <p:nvPr/>
          </p:nvSpPr>
          <p:spPr>
            <a:xfrm>
              <a:off x="883237" y="519156"/>
              <a:ext cx="893100" cy="900000"/>
            </a:xfrm>
            <a:prstGeom prst="rect">
              <a:avLst/>
            </a:prstGeom>
            <a:solidFill>
              <a:srgbClr val="B5DB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25" name="Google Shape;125;g29f528d38a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6549" y="4009089"/>
            <a:ext cx="727698" cy="69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9f528d38a5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9447" y="4009089"/>
            <a:ext cx="727697" cy="71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9f528d38a5_0_0" descr="Immagine che contiene testo, segnale, estern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65269" y="4009089"/>
            <a:ext cx="697690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9f528d38a5_0_0" descr="Immagine che contiene edificio, davanzale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98133" y="4018664"/>
            <a:ext cx="727697" cy="71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9f528d38a5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0734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9f528d38a5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51031" y="4009089"/>
            <a:ext cx="727699" cy="7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9f528d38a5_0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03929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9f528d38a5_0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2956" y="6009558"/>
            <a:ext cx="2368046" cy="4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9f528d38a5_0_0"/>
          <p:cNvSpPr txBox="1"/>
          <p:nvPr/>
        </p:nvSpPr>
        <p:spPr>
          <a:xfrm>
            <a:off x="3281848" y="5888826"/>
            <a:ext cx="6162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pelas mesmas.</a:t>
            </a:r>
            <a:endParaRPr sz="10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g29f528d38a5_0_0"/>
          <p:cNvSpPr txBox="1"/>
          <p:nvPr/>
        </p:nvSpPr>
        <p:spPr>
          <a:xfrm>
            <a:off x="2946148" y="1731075"/>
            <a:ext cx="6299700" cy="218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UNIDADE 1</a:t>
            </a:r>
            <a:endParaRPr sz="4000" b="1" dirty="0">
              <a:solidFill>
                <a:srgbClr val="0A5B6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b="1" dirty="0" err="1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Alterações</a:t>
            </a:r>
            <a:r>
              <a:rPr lang="en-US" sz="4000" b="1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b="1" dirty="0" err="1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Climáticas</a:t>
            </a:r>
            <a:r>
              <a:rPr lang="en-US" sz="4000" b="1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4000" b="1" dirty="0" err="1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Literacia</a:t>
            </a:r>
            <a:r>
              <a:rPr lang="en-US" sz="4000" b="1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 Ambiental</a:t>
            </a:r>
            <a:endParaRPr sz="3000" dirty="0"/>
          </a:p>
        </p:txBody>
      </p:sp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29fa3bfac85_1_0" descr="A picture containing sky, flower, plant, orang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0" name="Google Shape;140;g29fa3bfac85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6549" y="4009089"/>
            <a:ext cx="727698" cy="69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9fa3bfac85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9447" y="4009089"/>
            <a:ext cx="727697" cy="71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9fa3bfac85_1_0" descr="Immagine che contiene testo, segnale, estern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65269" y="4009089"/>
            <a:ext cx="697690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9fa3bfac85_1_0" descr="Immagine che contiene edificio, davanzale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98133" y="4018664"/>
            <a:ext cx="727697" cy="71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9fa3bfac85_1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0734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9fa3bfac85_1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51031" y="4009089"/>
            <a:ext cx="727699" cy="7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9fa3bfac85_1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03929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9fa3bfac85_1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2956" y="6009558"/>
            <a:ext cx="2368046" cy="4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9fa3bfac85_1_0"/>
          <p:cNvSpPr txBox="1"/>
          <p:nvPr/>
        </p:nvSpPr>
        <p:spPr>
          <a:xfrm>
            <a:off x="3281848" y="5888826"/>
            <a:ext cx="6162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pelas mesmas.</a:t>
            </a:r>
            <a:endParaRPr sz="10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9" name="Google Shape;149;g29fa3bfac85_1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61669" y="881000"/>
            <a:ext cx="8504875" cy="23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/>
          <p:nvPr/>
        </p:nvSpPr>
        <p:spPr>
          <a:xfrm>
            <a:off x="6854367" y="617220"/>
            <a:ext cx="45173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6706587" y="1817550"/>
            <a:ext cx="4812900" cy="4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0" y="0"/>
            <a:ext cx="3696900" cy="2001000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Destaques</a:t>
            </a:r>
            <a:r>
              <a:rPr lang="en-US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36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Apresentação</a:t>
            </a:r>
            <a:r>
              <a:rPr lang="en-US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11667272" y="0"/>
            <a:ext cx="52472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A1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8" name="Google Shape;158;p2" descr="Immagine che contiene edificio, davanzal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1692" y="2000994"/>
            <a:ext cx="9652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575" y="1116700"/>
            <a:ext cx="5699825" cy="427486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 txBox="1"/>
          <p:nvPr/>
        </p:nvSpPr>
        <p:spPr>
          <a:xfrm>
            <a:off x="647900" y="3092150"/>
            <a:ext cx="35067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Alterações climáticas</a:t>
            </a:r>
            <a:endParaRPr sz="2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Principais termos da ação ambiental</a:t>
            </a:r>
            <a:endParaRPr sz="2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2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políticas verdes da UE</a:t>
            </a:r>
            <a:endParaRPr sz="2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/>
          <p:nvPr/>
        </p:nvSpPr>
        <p:spPr>
          <a:xfrm>
            <a:off x="6575750" y="4992425"/>
            <a:ext cx="61179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Conhecer as principais políticas ambientais da UE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27848" y="250475"/>
            <a:ext cx="4401900" cy="2841600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83593" y="1071122"/>
            <a:ext cx="3290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 que é que vamos aprender?</a:t>
            </a:r>
            <a:endParaRPr sz="3600" b="1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0" y="6521832"/>
            <a:ext cx="12192000" cy="3361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6482" y="2897765"/>
            <a:ext cx="1231899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 txBox="1"/>
          <p:nvPr/>
        </p:nvSpPr>
        <p:spPr>
          <a:xfrm>
            <a:off x="6575750" y="2271425"/>
            <a:ext cx="5602800" cy="155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-US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Reconhecer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importância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das </a:t>
            </a:r>
            <a:r>
              <a:rPr lang="en-US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alterações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climáticas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seus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impactos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vida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quotidiana</a:t>
            </a:r>
            <a:endParaRPr lang="en-US" sz="2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endParaRPr sz="1700" dirty="0"/>
          </a:p>
        </p:txBody>
      </p:sp>
      <p:sp>
        <p:nvSpPr>
          <p:cNvPr id="171" name="Google Shape;171;p3"/>
          <p:cNvSpPr txBox="1"/>
          <p:nvPr/>
        </p:nvSpPr>
        <p:spPr>
          <a:xfrm>
            <a:off x="6575750" y="3920875"/>
            <a:ext cx="4401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-US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Navegar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pelos </a:t>
            </a:r>
            <a:r>
              <a:rPr lang="en-US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termos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ambientais</a:t>
            </a:r>
            <a:endParaRPr sz="2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481263" y="1150100"/>
            <a:ext cx="6017778" cy="2094234"/>
            <a:chOff x="481263" y="1150100"/>
            <a:chExt cx="6017778" cy="2094234"/>
          </a:xfrm>
        </p:grpSpPr>
        <p:sp>
          <p:nvSpPr>
            <p:cNvPr id="177" name="Google Shape;177;p4"/>
            <p:cNvSpPr/>
            <p:nvPr/>
          </p:nvSpPr>
          <p:spPr>
            <a:xfrm>
              <a:off x="481263" y="1150100"/>
              <a:ext cx="5695907" cy="175432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803134" y="1490008"/>
              <a:ext cx="5695907" cy="1754326"/>
            </a:xfrm>
            <a:prstGeom prst="rect">
              <a:avLst/>
            </a:prstGeom>
            <a:solidFill>
              <a:srgbClr val="65BA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79" name="Google Shape;179;p4"/>
          <p:cNvSpPr/>
          <p:nvPr/>
        </p:nvSpPr>
        <p:spPr>
          <a:xfrm>
            <a:off x="1302492" y="1443861"/>
            <a:ext cx="4168879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Já</a:t>
            </a:r>
            <a:r>
              <a:rPr lang="en-US" sz="36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alguma</a:t>
            </a:r>
            <a:r>
              <a:rPr lang="en-US" sz="36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vez</a:t>
            </a:r>
            <a:r>
              <a:rPr lang="en-US" sz="36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jogou</a:t>
            </a:r>
            <a:r>
              <a:rPr lang="en-US" sz="36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"Bingo Humano"?</a:t>
            </a: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1268226" y="5408863"/>
            <a:ext cx="38042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2" name="Google Shape;18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2450" y="5513621"/>
            <a:ext cx="889000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904DAA-FA13-84F8-3F5A-8F6149AC2E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7" t="1664"/>
          <a:stretch/>
        </p:blipFill>
        <p:spPr>
          <a:xfrm>
            <a:off x="6717125" y="888763"/>
            <a:ext cx="5309808" cy="5044367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f528d38a5_0_38"/>
          <p:cNvSpPr/>
          <p:nvPr/>
        </p:nvSpPr>
        <p:spPr>
          <a:xfrm>
            <a:off x="291150" y="152400"/>
            <a:ext cx="4879800" cy="107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que são as </a:t>
            </a:r>
            <a:r>
              <a:rPr lang="en-US" sz="30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alterações</a:t>
            </a:r>
            <a:r>
              <a:rPr lang="en-US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climáticas</a:t>
            </a:r>
            <a:r>
              <a:rPr lang="en-US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8775" marR="0"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alterações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climáticas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referem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-se a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mudanças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longo-prazo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das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temperaturas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dos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padrões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climáticos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g29f528d38a5_0_38"/>
          <p:cNvSpPr/>
          <p:nvPr/>
        </p:nvSpPr>
        <p:spPr>
          <a:xfrm>
            <a:off x="769048" y="3990885"/>
            <a:ext cx="4341337" cy="2202639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g29f528d38a5_0_38"/>
          <p:cNvSpPr/>
          <p:nvPr/>
        </p:nvSpPr>
        <p:spPr>
          <a:xfrm>
            <a:off x="1366023" y="4746428"/>
            <a:ext cx="3290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Alterações</a:t>
            </a:r>
            <a:r>
              <a:rPr lang="en-US" sz="36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climáticas</a:t>
            </a: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1" name="Google Shape;191;g29f528d38a5_0_38"/>
          <p:cNvSpPr/>
          <p:nvPr/>
        </p:nvSpPr>
        <p:spPr>
          <a:xfrm>
            <a:off x="0" y="6521832"/>
            <a:ext cx="12192000" cy="336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g29f528d38a5_0_38"/>
          <p:cNvSpPr txBox="1"/>
          <p:nvPr/>
        </p:nvSpPr>
        <p:spPr>
          <a:xfrm>
            <a:off x="5289248" y="4007957"/>
            <a:ext cx="6751177" cy="344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Estas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alterações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podem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ser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naturais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ou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devido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ação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humanas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especialmente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desde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século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XIX,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devido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queima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combustíveis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fósseis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carvão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o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petróleo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o </a:t>
            </a:r>
            <a:r>
              <a:rPr lang="en-U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gás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3" name="Google Shape;193;g29f528d38a5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9248" y="2630491"/>
            <a:ext cx="1231899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9f528d38a5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4925" y="152400"/>
            <a:ext cx="5195500" cy="34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f528d38a5_0_53"/>
          <p:cNvSpPr/>
          <p:nvPr/>
        </p:nvSpPr>
        <p:spPr>
          <a:xfrm>
            <a:off x="0" y="0"/>
            <a:ext cx="58734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g29f528d38a5_0_53"/>
          <p:cNvSpPr/>
          <p:nvPr/>
        </p:nvSpPr>
        <p:spPr>
          <a:xfrm>
            <a:off x="735748" y="250475"/>
            <a:ext cx="4401900" cy="2841600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g29f528d38a5_0_53"/>
          <p:cNvSpPr/>
          <p:nvPr/>
        </p:nvSpPr>
        <p:spPr>
          <a:xfrm>
            <a:off x="1291493" y="1071122"/>
            <a:ext cx="3290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600" b="1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6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Aquecimento global</a:t>
            </a:r>
            <a:endParaRPr sz="3600" b="1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600" b="1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2" name="Google Shape;202;g29f528d38a5_0_53"/>
          <p:cNvSpPr/>
          <p:nvPr/>
        </p:nvSpPr>
        <p:spPr>
          <a:xfrm>
            <a:off x="0" y="6521832"/>
            <a:ext cx="12192000" cy="336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g29f528d38a5_0_53"/>
          <p:cNvSpPr txBox="1"/>
          <p:nvPr/>
        </p:nvSpPr>
        <p:spPr>
          <a:xfrm>
            <a:off x="516275" y="4019538"/>
            <a:ext cx="5873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 que é que reparou? 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4" name="Google Shape;204;g29f528d38a5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632" y="2838440"/>
            <a:ext cx="1231899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9f528d38a5_0_53"/>
          <p:cNvSpPr txBox="1"/>
          <p:nvPr/>
        </p:nvSpPr>
        <p:spPr>
          <a:xfrm>
            <a:off x="5783100" y="460988"/>
            <a:ext cx="6408900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Procure no Google "</a:t>
            </a:r>
            <a:r>
              <a:rPr lang="en-US" sz="3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séries</a:t>
            </a:r>
            <a:r>
              <a:rPr lang="en-US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temperaturas</a:t>
            </a:r>
            <a:r>
              <a:rPr lang="en-US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 (temperature series) e </a:t>
            </a:r>
            <a:r>
              <a:rPr lang="en-US" sz="3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tente</a:t>
            </a:r>
            <a:r>
              <a:rPr lang="en-US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verificar</a:t>
            </a:r>
            <a:r>
              <a:rPr lang="en-US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por </a:t>
            </a:r>
            <a:r>
              <a:rPr lang="en-US" sz="3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</a:t>
            </a:r>
            <a:r>
              <a:rPr lang="en-US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próprio</a:t>
            </a:r>
            <a:r>
              <a:rPr lang="en-US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as </a:t>
            </a:r>
            <a:r>
              <a:rPr lang="en-US" sz="3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temperaturas</a:t>
            </a:r>
            <a:r>
              <a:rPr lang="en-US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estão</a:t>
            </a:r>
            <a:r>
              <a:rPr lang="en-US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mudar.</a:t>
            </a:r>
            <a:endParaRPr dirty="0"/>
          </a:p>
        </p:txBody>
      </p:sp>
      <p:pic>
        <p:nvPicPr>
          <p:cNvPr id="206" name="Google Shape;206;g29f528d38a5_0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7427" y="3359888"/>
            <a:ext cx="3923950" cy="26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f528d38a5_0_64"/>
          <p:cNvSpPr/>
          <p:nvPr/>
        </p:nvSpPr>
        <p:spPr>
          <a:xfrm>
            <a:off x="222600" y="1120925"/>
            <a:ext cx="58734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Sustentabilidade</a:t>
            </a:r>
            <a:endParaRPr sz="2500" b="1">
              <a:solidFill>
                <a:srgbClr val="FFC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g29f528d38a5_0_64"/>
          <p:cNvSpPr/>
          <p:nvPr/>
        </p:nvSpPr>
        <p:spPr>
          <a:xfrm>
            <a:off x="3473350" y="368875"/>
            <a:ext cx="4401900" cy="1997700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g29f528d38a5_0_64"/>
          <p:cNvSpPr/>
          <p:nvPr/>
        </p:nvSpPr>
        <p:spPr>
          <a:xfrm>
            <a:off x="3739964" y="1600925"/>
            <a:ext cx="3846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600" b="1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Principais</a:t>
            </a:r>
            <a:r>
              <a:rPr lang="en-US" sz="36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termos</a:t>
            </a:r>
            <a:r>
              <a:rPr lang="en-US" sz="36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da </a:t>
            </a:r>
            <a:r>
              <a:rPr lang="en-US" sz="3600" b="1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ação</a:t>
            </a:r>
            <a:r>
              <a:rPr lang="en-US" sz="36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ambiental</a:t>
            </a: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4" name="Google Shape;214;g29f528d38a5_0_64"/>
          <p:cNvSpPr/>
          <p:nvPr/>
        </p:nvSpPr>
        <p:spPr>
          <a:xfrm>
            <a:off x="0" y="6521832"/>
            <a:ext cx="12192000" cy="336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g29f528d38a5_0_64"/>
          <p:cNvSpPr txBox="1"/>
          <p:nvPr/>
        </p:nvSpPr>
        <p:spPr>
          <a:xfrm>
            <a:off x="4938550" y="4816820"/>
            <a:ext cx="5873400" cy="67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dirty="0" err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Energias</a:t>
            </a:r>
            <a:r>
              <a:rPr lang="en-US" sz="25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b="1" dirty="0" err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não</a:t>
            </a:r>
            <a:r>
              <a:rPr lang="en-US" sz="25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b="1" dirty="0" err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renováveis</a:t>
            </a:r>
            <a:endParaRPr sz="2500" dirty="0">
              <a:solidFill>
                <a:schemeClr val="accent5"/>
              </a:solidFill>
            </a:endParaRPr>
          </a:p>
        </p:txBody>
      </p:sp>
      <p:sp>
        <p:nvSpPr>
          <p:cNvPr id="216" name="Google Shape;216;g29f528d38a5_0_64"/>
          <p:cNvSpPr txBox="1"/>
          <p:nvPr/>
        </p:nvSpPr>
        <p:spPr>
          <a:xfrm>
            <a:off x="7875250" y="3729487"/>
            <a:ext cx="4888800" cy="65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 err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Efeito</a:t>
            </a:r>
            <a:r>
              <a:rPr lang="en-US" sz="24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de Estufa</a:t>
            </a:r>
            <a:endParaRPr sz="2400" dirty="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g29f528d38a5_0_64"/>
          <p:cNvSpPr txBox="1"/>
          <p:nvPr/>
        </p:nvSpPr>
        <p:spPr>
          <a:xfrm>
            <a:off x="8240825" y="2548200"/>
            <a:ext cx="3000000" cy="74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3000" b="1" dirty="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Greenwashing</a:t>
            </a:r>
            <a:endParaRPr sz="3000" dirty="0">
              <a:solidFill>
                <a:srgbClr val="3C78D8"/>
              </a:solidFill>
            </a:endParaRPr>
          </a:p>
        </p:txBody>
      </p:sp>
      <p:sp>
        <p:nvSpPr>
          <p:cNvPr id="218" name="Google Shape;218;g29f528d38a5_0_64"/>
          <p:cNvSpPr txBox="1"/>
          <p:nvPr/>
        </p:nvSpPr>
        <p:spPr>
          <a:xfrm>
            <a:off x="1582306" y="5707850"/>
            <a:ext cx="3544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300" b="1" dirty="0" err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Pegada</a:t>
            </a:r>
            <a:r>
              <a:rPr lang="en-US" sz="23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300" b="1" dirty="0" err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carbono</a:t>
            </a:r>
            <a:endParaRPr sz="2300" dirty="0">
              <a:solidFill>
                <a:schemeClr val="accent5"/>
              </a:solidFill>
            </a:endParaRPr>
          </a:p>
        </p:txBody>
      </p:sp>
      <p:sp>
        <p:nvSpPr>
          <p:cNvPr id="219" name="Google Shape;219;g29f528d38a5_0_64"/>
          <p:cNvSpPr txBox="1"/>
          <p:nvPr/>
        </p:nvSpPr>
        <p:spPr>
          <a:xfrm>
            <a:off x="1949362" y="3834320"/>
            <a:ext cx="4888601" cy="65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 err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Resíduos</a:t>
            </a:r>
            <a:r>
              <a:rPr lang="en-US" sz="24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tecnológicos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220" name="Google Shape;220;g29f528d38a5_0_64"/>
          <p:cNvSpPr txBox="1"/>
          <p:nvPr/>
        </p:nvSpPr>
        <p:spPr>
          <a:xfrm>
            <a:off x="85400" y="2650350"/>
            <a:ext cx="3000000" cy="74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3000" b="1" dirty="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Terras-</a:t>
            </a:r>
            <a:r>
              <a:rPr lang="en-US" sz="3000" b="1" dirty="0" err="1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raras</a:t>
            </a:r>
            <a:endParaRPr sz="3000" dirty="0">
              <a:solidFill>
                <a:srgbClr val="3C78D8"/>
              </a:solidFill>
            </a:endParaRPr>
          </a:p>
        </p:txBody>
      </p:sp>
      <p:sp>
        <p:nvSpPr>
          <p:cNvPr id="221" name="Google Shape;221;g29f528d38a5_0_64"/>
          <p:cNvSpPr txBox="1"/>
          <p:nvPr/>
        </p:nvSpPr>
        <p:spPr>
          <a:xfrm>
            <a:off x="222600" y="4604578"/>
            <a:ext cx="3196185" cy="74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3000" b="1" dirty="0" err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Biodiversidade</a:t>
            </a:r>
            <a:endParaRPr sz="3000" dirty="0">
              <a:solidFill>
                <a:schemeClr val="accent2"/>
              </a:solidFill>
            </a:endParaRPr>
          </a:p>
        </p:txBody>
      </p:sp>
      <p:sp>
        <p:nvSpPr>
          <p:cNvPr id="222" name="Google Shape;222;g29f528d38a5_0_64"/>
          <p:cNvSpPr txBox="1"/>
          <p:nvPr/>
        </p:nvSpPr>
        <p:spPr>
          <a:xfrm>
            <a:off x="3581056" y="2814496"/>
            <a:ext cx="4401900" cy="77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3200" b="1" dirty="0" err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Defesa</a:t>
            </a:r>
            <a:r>
              <a:rPr lang="en-US" sz="32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do ambiente</a:t>
            </a:r>
            <a:endParaRPr sz="3200" dirty="0">
              <a:solidFill>
                <a:schemeClr val="accent5"/>
              </a:solidFill>
            </a:endParaRPr>
          </a:p>
        </p:txBody>
      </p:sp>
      <p:sp>
        <p:nvSpPr>
          <p:cNvPr id="223" name="Google Shape;223;g29f528d38a5_0_64"/>
          <p:cNvSpPr txBox="1"/>
          <p:nvPr/>
        </p:nvSpPr>
        <p:spPr>
          <a:xfrm>
            <a:off x="8240825" y="1077707"/>
            <a:ext cx="5181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500" b="1" dirty="0" err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Transição</a:t>
            </a:r>
            <a:r>
              <a:rPr lang="en-US" sz="25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Verde</a:t>
            </a:r>
            <a:endParaRPr sz="2500" dirty="0">
              <a:solidFill>
                <a:schemeClr val="accent2"/>
              </a:solidFill>
            </a:endParaRPr>
          </a:p>
        </p:txBody>
      </p:sp>
      <p:sp>
        <p:nvSpPr>
          <p:cNvPr id="224" name="Google Shape;224;g29f528d38a5_0_64"/>
          <p:cNvSpPr txBox="1"/>
          <p:nvPr/>
        </p:nvSpPr>
        <p:spPr>
          <a:xfrm>
            <a:off x="6755500" y="5654000"/>
            <a:ext cx="5029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3000" b="1" dirty="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Justiça </a:t>
            </a:r>
            <a:r>
              <a:rPr lang="en-US" sz="3000" b="1" dirty="0" err="1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intergeracional</a:t>
            </a:r>
            <a:endParaRPr sz="3000" dirty="0">
              <a:solidFill>
                <a:srgbClr val="3C78D8"/>
              </a:solidFill>
            </a:endParaRPr>
          </a:p>
        </p:txBody>
      </p:sp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Office Theme">
  <a:themeElements>
    <a:clrScheme name="Green Yello">
      <a:dk1>
        <a:srgbClr val="000000"/>
      </a:dk1>
      <a:lt1>
        <a:srgbClr val="FFFFFF"/>
      </a:lt1>
      <a:dk2>
        <a:srgbClr val="3F3F3F"/>
      </a:dk2>
      <a:lt2>
        <a:srgbClr val="E2DFCC"/>
      </a:lt2>
      <a:accent1>
        <a:srgbClr val="029777"/>
      </a:accent1>
      <a:accent2>
        <a:srgbClr val="539F38"/>
      </a:accent2>
      <a:accent3>
        <a:srgbClr val="8AB933"/>
      </a:accent3>
      <a:accent4>
        <a:srgbClr val="BDCC45"/>
      </a:accent4>
      <a:accent5>
        <a:srgbClr val="FFC000"/>
      </a:accent5>
      <a:accent6>
        <a:srgbClr val="F9A535"/>
      </a:accent6>
      <a:hlink>
        <a:srgbClr val="51C3F9"/>
      </a:hlink>
      <a:folHlink>
        <a:srgbClr val="056E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552</Words>
  <Application>Microsoft Office PowerPoint</Application>
  <PresentationFormat>Ecrã Panorâmico</PresentationFormat>
  <Paragraphs>80</Paragraphs>
  <Slides>12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9" baseType="lpstr">
      <vt:lpstr>Arial</vt:lpstr>
      <vt:lpstr>Roboto</vt:lpstr>
      <vt:lpstr>Montserrat SemiBold</vt:lpstr>
      <vt:lpstr>Arial</vt:lpstr>
      <vt:lpstr>Open Sans</vt:lpstr>
      <vt:lpstr>Montserrat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Alqibtiyah Winda</dc:creator>
  <cp:keywords>, docId:AD0C079C85FD879F38E0F6C4D2EC98E4</cp:keywords>
  <cp:lastModifiedBy>Elisa Klein-Peters - Proportional Message</cp:lastModifiedBy>
  <cp:revision>2</cp:revision>
  <dcterms:created xsi:type="dcterms:W3CDTF">2021-01-21T08:02:45Z</dcterms:created>
  <dcterms:modified xsi:type="dcterms:W3CDTF">2024-03-21T12:26:04Z</dcterms:modified>
</cp:coreProperties>
</file>