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hDdGG2sP+0QeCqBZ2FLkqSPcw2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2"/>
          <p:cNvSpPr/>
          <p:nvPr>
            <p:ph idx="2" type="pic"/>
          </p:nvPr>
        </p:nvSpPr>
        <p:spPr>
          <a:xfrm>
            <a:off x="1089497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22"/>
          <p:cNvSpPr/>
          <p:nvPr>
            <p:ph idx="3" type="pic"/>
          </p:nvPr>
        </p:nvSpPr>
        <p:spPr>
          <a:xfrm>
            <a:off x="4718050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22"/>
          <p:cNvSpPr/>
          <p:nvPr>
            <p:ph idx="4" type="pic"/>
          </p:nvPr>
        </p:nvSpPr>
        <p:spPr>
          <a:xfrm>
            <a:off x="8346603" y="2093273"/>
            <a:ext cx="2755900" cy="269786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23"/>
          <p:cNvSpPr/>
          <p:nvPr>
            <p:ph idx="2" type="pic"/>
          </p:nvPr>
        </p:nvSpPr>
        <p:spPr>
          <a:xfrm>
            <a:off x="4718051" y="3429000"/>
            <a:ext cx="2504384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7" name="Google Shape;77;p23"/>
          <p:cNvSpPr/>
          <p:nvPr>
            <p:ph idx="3" type="pic"/>
          </p:nvPr>
        </p:nvSpPr>
        <p:spPr>
          <a:xfrm>
            <a:off x="7222435" y="2001078"/>
            <a:ext cx="2504384" cy="485692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8" name="Google Shape;78;p23"/>
          <p:cNvSpPr/>
          <p:nvPr>
            <p:ph idx="4" type="pic"/>
          </p:nvPr>
        </p:nvSpPr>
        <p:spPr>
          <a:xfrm>
            <a:off x="9727097" y="0"/>
            <a:ext cx="246490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4"/>
          <p:cNvSpPr/>
          <p:nvPr>
            <p:ph idx="2" type="pic"/>
          </p:nvPr>
        </p:nvSpPr>
        <p:spPr>
          <a:xfrm>
            <a:off x="1752600" y="0"/>
            <a:ext cx="2781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4" name="Google Shape;84;p24"/>
          <p:cNvSpPr/>
          <p:nvPr>
            <p:ph idx="3" type="pic"/>
          </p:nvPr>
        </p:nvSpPr>
        <p:spPr>
          <a:xfrm>
            <a:off x="4667250" y="2438400"/>
            <a:ext cx="2819400" cy="44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5" name="Google Shape;85;p24"/>
          <p:cNvSpPr/>
          <p:nvPr>
            <p:ph idx="4" type="pic"/>
          </p:nvPr>
        </p:nvSpPr>
        <p:spPr>
          <a:xfrm>
            <a:off x="7620000" y="2438400"/>
            <a:ext cx="4572000" cy="30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5"/>
          <p:cNvSpPr/>
          <p:nvPr>
            <p:ph idx="2" type="pic"/>
          </p:nvPr>
        </p:nvSpPr>
        <p:spPr>
          <a:xfrm>
            <a:off x="6096000" y="387348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25"/>
          <p:cNvSpPr/>
          <p:nvPr>
            <p:ph idx="3" type="pic"/>
          </p:nvPr>
        </p:nvSpPr>
        <p:spPr>
          <a:xfrm>
            <a:off x="6096000" y="2444749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25"/>
          <p:cNvSpPr/>
          <p:nvPr>
            <p:ph idx="4" type="pic"/>
          </p:nvPr>
        </p:nvSpPr>
        <p:spPr>
          <a:xfrm>
            <a:off x="6096000" y="4502150"/>
            <a:ext cx="2157996" cy="18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26"/>
          <p:cNvSpPr/>
          <p:nvPr>
            <p:ph idx="2" type="pic"/>
          </p:nvPr>
        </p:nvSpPr>
        <p:spPr>
          <a:xfrm>
            <a:off x="6391000" y="1504925"/>
            <a:ext cx="4899585" cy="294298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7"/>
          <p:cNvSpPr/>
          <p:nvPr>
            <p:ph idx="2" type="pic"/>
          </p:nvPr>
        </p:nvSpPr>
        <p:spPr>
          <a:xfrm>
            <a:off x="1975683" y="512339"/>
            <a:ext cx="2675061" cy="57348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1" name="Google Shape;21;p14"/>
          <p:cNvSpPr/>
          <p:nvPr>
            <p:ph idx="2" type="pic"/>
          </p:nvPr>
        </p:nvSpPr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6" name="Google Shape;26;p15"/>
          <p:cNvSpPr/>
          <p:nvPr>
            <p:ph idx="2" type="pic"/>
          </p:nvPr>
        </p:nvSpPr>
        <p:spPr>
          <a:xfrm>
            <a:off x="377825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7" name="Google Shape;27;p15"/>
          <p:cNvSpPr/>
          <p:nvPr>
            <p:ph idx="3" type="pic"/>
          </p:nvPr>
        </p:nvSpPr>
        <p:spPr>
          <a:xfrm>
            <a:off x="3200853" y="550863"/>
            <a:ext cx="2133600" cy="580548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2" name="Google Shape;32;p16"/>
          <p:cNvSpPr/>
          <p:nvPr>
            <p:ph idx="2" type="pic"/>
          </p:nvPr>
        </p:nvSpPr>
        <p:spPr>
          <a:xfrm>
            <a:off x="8972550" y="0"/>
            <a:ext cx="32194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" name="Google Shape;33;p16"/>
          <p:cNvSpPr/>
          <p:nvPr>
            <p:ph idx="3" type="pic"/>
          </p:nvPr>
        </p:nvSpPr>
        <p:spPr>
          <a:xfrm>
            <a:off x="5715000" y="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" name="Google Shape;34;p16"/>
          <p:cNvSpPr/>
          <p:nvPr>
            <p:ph idx="4" type="pic"/>
          </p:nvPr>
        </p:nvSpPr>
        <p:spPr>
          <a:xfrm>
            <a:off x="5715000" y="3429000"/>
            <a:ext cx="325755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9" name="Google Shape;39;p17"/>
          <p:cNvSpPr/>
          <p:nvPr>
            <p:ph idx="2" type="pic"/>
          </p:nvPr>
        </p:nvSpPr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" name="Google Shape;40;p17"/>
          <p:cNvSpPr/>
          <p:nvPr>
            <p:ph idx="3" type="pic"/>
          </p:nvPr>
        </p:nvSpPr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9"/>
          <p:cNvSpPr/>
          <p:nvPr>
            <p:ph idx="2" type="pic"/>
          </p:nvPr>
        </p:nvSpPr>
        <p:spPr>
          <a:xfrm>
            <a:off x="1041400" y="548394"/>
            <a:ext cx="5054600" cy="580795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0"/>
          <p:cNvSpPr/>
          <p:nvPr>
            <p:ph idx="2" type="pic"/>
          </p:nvPr>
        </p:nvSpPr>
        <p:spPr>
          <a:xfrm>
            <a:off x="449797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5" name="Google Shape;55;p20"/>
          <p:cNvSpPr/>
          <p:nvPr>
            <p:ph idx="3" type="pic"/>
          </p:nvPr>
        </p:nvSpPr>
        <p:spPr>
          <a:xfrm>
            <a:off x="975354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20"/>
          <p:cNvSpPr/>
          <p:nvPr>
            <p:ph idx="4" type="pic"/>
          </p:nvPr>
        </p:nvSpPr>
        <p:spPr>
          <a:xfrm>
            <a:off x="8020593" y="2035400"/>
            <a:ext cx="3196053" cy="3117399"/>
          </a:xfrm>
          <a:prstGeom prst="diamond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1"/>
          <p:cNvSpPr/>
          <p:nvPr>
            <p:ph idx="2" type="pic"/>
          </p:nvPr>
        </p:nvSpPr>
        <p:spPr>
          <a:xfrm>
            <a:off x="0" y="0"/>
            <a:ext cx="46418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2" name="Google Shape;62;p21"/>
          <p:cNvSpPr/>
          <p:nvPr>
            <p:ph idx="3" type="pic"/>
          </p:nvPr>
        </p:nvSpPr>
        <p:spPr>
          <a:xfrm>
            <a:off x="4335458" y="411956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3" name="Google Shape;63;p21"/>
          <p:cNvSpPr/>
          <p:nvPr>
            <p:ph idx="4" type="pic"/>
          </p:nvPr>
        </p:nvSpPr>
        <p:spPr>
          <a:xfrm>
            <a:off x="4335458" y="2566987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4" name="Google Shape;64;p21"/>
          <p:cNvSpPr/>
          <p:nvPr>
            <p:ph idx="5" type="pic"/>
          </p:nvPr>
        </p:nvSpPr>
        <p:spPr>
          <a:xfrm>
            <a:off x="4335458" y="4782343"/>
            <a:ext cx="1760542" cy="172402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b="0" i="0" sz="44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hyperlink" Target="https://www.youtube.com/watch?v=CH-qO9RRchc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  Description automatically generated" id="108" name="Google Shape;10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4" l="0" r="0" t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109" name="Google Shape;109;p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110" name="Google Shape;110;p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  Descrizione generata automaticamente" id="114" name="Google Shape;11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  Descrizione generata automaticamente" id="115" name="Google Shape;11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arma  Descrizione generata automaticamente" id="119" name="Google Shape;11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3281848" y="5888826"/>
            <a:ext cx="61622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4507342" y="4945926"/>
            <a:ext cx="25063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Modulo 8</a:t>
            </a:r>
            <a:endParaRPr b="1" sz="60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flower, plant, orange  Description automatically generated" id="233" name="Google Shape;23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74" l="0" r="0" t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234" name="Google Shape;234;p11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235" name="Google Shape;235;p11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B5D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49" y="4009089"/>
            <a:ext cx="727698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9447" y="4009089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segnale, esterni  Descrizione generata automaticamente" id="239" name="Google Shape;23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269" y="4009089"/>
            <a:ext cx="697690" cy="69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edificio, davanzale  Descrizione generata automaticamente" id="240" name="Google Shape;24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8133" y="4018664"/>
            <a:ext cx="727698" cy="7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734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51031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3929" y="4009089"/>
            <a:ext cx="727698" cy="727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arma  Descrizione generata automaticamente" id="244" name="Google Shape;244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1550" y="833919"/>
            <a:ext cx="51689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2956" y="6009558"/>
            <a:ext cx="2368046" cy="4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/>
        </p:nvSpPr>
        <p:spPr>
          <a:xfrm>
            <a:off x="3281848" y="5888826"/>
            <a:ext cx="61622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4507341" y="4945926"/>
            <a:ext cx="48284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Grazie! ☺</a:t>
            </a:r>
            <a:endParaRPr b="1" sz="60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interni, parete, tavolo, portatile  Descrizione generata automaticamente" id="127" name="Google Shape;127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61" l="0" r="0" t="24561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28" name="Google Shape;128;p2"/>
          <p:cNvSpPr/>
          <p:nvPr/>
        </p:nvSpPr>
        <p:spPr>
          <a:xfrm>
            <a:off x="5353382" y="4346720"/>
            <a:ext cx="659254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Sviluppare strategie inclusive per partecipare pienamente alla vita politica, sociale, economica e culturale ed essere cittadini responsabili.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Sviluppare collegamenti sostenibili nella comunità a beneficio della comunità e della società.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•"/>
              <a:defRPr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Essere in grado di optare e bilanciare tra le diverse attività locali che possono migliorare le pratiche intergenerazionali.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628650" y="3392585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651067" y="4128305"/>
            <a:ext cx="45409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Collaborazione intergenerazionale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6069679" y="888647"/>
            <a:ext cx="5021943" cy="146527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6149888" y="2667862"/>
            <a:ext cx="5022000" cy="1465200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096000" y="4447074"/>
            <a:ext cx="5021943" cy="14652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96779" y="3400695"/>
            <a:ext cx="46175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Elementi della collaborazione intergenerazionale:</a:t>
            </a:r>
          </a:p>
        </p:txBody>
      </p:sp>
      <p:grpSp>
        <p:nvGrpSpPr>
          <p:cNvPr id="141" name="Google Shape;141;p3"/>
          <p:cNvGrpSpPr/>
          <p:nvPr/>
        </p:nvGrpSpPr>
        <p:grpSpPr>
          <a:xfrm>
            <a:off x="6212208" y="975203"/>
            <a:ext cx="4532765" cy="1233108"/>
            <a:chOff x="6680148" y="3278063"/>
            <a:chExt cx="4791000" cy="1233108"/>
          </a:xfrm>
        </p:grpSpPr>
        <p:sp>
          <p:nvSpPr>
            <p:cNvPr id="142" name="Google Shape;142;p3"/>
            <p:cNvSpPr/>
            <p:nvPr/>
          </p:nvSpPr>
          <p:spPr>
            <a:xfrm>
              <a:off x="6680149" y="3278063"/>
              <a:ext cx="36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  <a:defRPr b="1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Condivisione di conoscenze e competenze</a:t>
              </a:r>
              <a:endPara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680148" y="4141871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  <a:defRPr b="1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Mentorship &amp; Apprendimento</a:t>
              </a:r>
              <a:endPara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>
            <a:off x="6211877" y="4592588"/>
            <a:ext cx="4532564" cy="1127397"/>
            <a:chOff x="6647426" y="3181328"/>
            <a:chExt cx="4791000" cy="1127397"/>
          </a:xfrm>
        </p:grpSpPr>
        <p:sp>
          <p:nvSpPr>
            <p:cNvPr id="145" name="Google Shape;145;p3"/>
            <p:cNvSpPr/>
            <p:nvPr/>
          </p:nvSpPr>
          <p:spPr>
            <a:xfrm>
              <a:off x="6647464" y="3181328"/>
              <a:ext cx="3560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  <a:defRPr b="1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Scambio sociale e culturale</a:t>
              </a:r>
              <a:endPara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647426" y="3939425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  <a:defRPr b="1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Sviluppo delle politiche e advocacy</a:t>
              </a:r>
              <a:endPara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212208" y="2837650"/>
            <a:ext cx="4532765" cy="1174032"/>
            <a:chOff x="6840137" y="4861112"/>
            <a:chExt cx="4791000" cy="1174032"/>
          </a:xfrm>
        </p:grpSpPr>
        <p:sp>
          <p:nvSpPr>
            <p:cNvPr id="148" name="Google Shape;148;p3"/>
            <p:cNvSpPr/>
            <p:nvPr/>
          </p:nvSpPr>
          <p:spPr>
            <a:xfrm>
              <a:off x="6872757" y="4861112"/>
              <a:ext cx="22810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  <a:defRPr b="1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Risoluzione dei problemi</a:t>
              </a:r>
              <a:endPara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840137" y="5665845"/>
              <a:ext cx="47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  <a:defRPr b="1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Colmare i gap di generazione</a:t>
              </a:r>
              <a:endPara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731176" y="2011927"/>
            <a:ext cx="1133363" cy="1089425"/>
            <a:chOff x="642956" y="329616"/>
            <a:chExt cx="1133363" cy="1089425"/>
          </a:xfrm>
        </p:grpSpPr>
        <p:sp>
          <p:nvSpPr>
            <p:cNvPr id="151" name="Google Shape;151;p3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603505" y="634247"/>
            <a:ext cx="44208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Vantaggi!?</a:t>
            </a:r>
            <a:endParaRPr b="1"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171828" y="965308"/>
            <a:ext cx="25891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Trasferimento di conoscenze</a:t>
            </a:r>
            <a:endParaRPr b="1" sz="180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919632" y="2050813"/>
            <a:ext cx="466245" cy="466245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919632" y="3437126"/>
            <a:ext cx="466245" cy="466245"/>
          </a:xfrm>
          <a:prstGeom prst="rect">
            <a:avLst/>
          </a:prstGeom>
          <a:solidFill>
            <a:srgbClr val="B5DB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19632" y="5010323"/>
            <a:ext cx="466245" cy="466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1298918" y="5958115"/>
            <a:ext cx="893082" cy="899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452565" y="2754003"/>
            <a:ext cx="3844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B693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Mentorship &amp; crescita personale</a:t>
            </a:r>
            <a:endParaRPr b="1" sz="1800">
              <a:solidFill>
                <a:srgbClr val="0B693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3244144" y="1804854"/>
            <a:ext cx="3680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Ridurre l'invecchiamento stereotipato</a:t>
            </a:r>
            <a:endParaRPr b="1" sz="1800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3244144" y="3610819"/>
            <a:ext cx="35092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B5DBD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Legami sociali più forti</a:t>
            </a:r>
            <a:endParaRPr b="1" sz="1800">
              <a:solidFill>
                <a:srgbClr val="B5DBD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206544" y="5523360"/>
            <a:ext cx="27815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Coesione comunitaria</a:t>
            </a:r>
            <a:endParaRPr b="1" sz="1800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2153281" y="2815143"/>
            <a:ext cx="29065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2A1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Innovazione &amp; Creatività</a:t>
            </a:r>
            <a:endParaRPr b="1" sz="1800">
              <a:solidFill>
                <a:srgbClr val="F2A1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707717" y="3703152"/>
            <a:ext cx="240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Sostegno economico</a:t>
            </a:r>
            <a:endParaRPr b="1" sz="1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2813946" y="5338694"/>
            <a:ext cx="31085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6D80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Miglioramento della qualità della vita</a:t>
            </a:r>
            <a:endParaRPr b="1" sz="1800">
              <a:solidFill>
                <a:srgbClr val="F6D80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8120944" y="1588968"/>
            <a:ext cx="1399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D7D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Resilienza</a:t>
            </a:r>
            <a:endParaRPr b="1" sz="1800">
              <a:solidFill>
                <a:srgbClr val="0D7D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9372228" y="780642"/>
            <a:ext cx="2702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Conservazione culturale</a:t>
            </a:r>
            <a:endParaRPr b="1" sz="1800">
              <a:solidFill>
                <a:srgbClr val="FFC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9002302" y="4719105"/>
            <a:ext cx="30941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C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Soluzioni ai problemi locali</a:t>
            </a:r>
            <a:endParaRPr b="1" sz="1800">
              <a:solidFill>
                <a:srgbClr val="FFC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5458853" y="4435655"/>
            <a:ext cx="27558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0D7D3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Apprendimento &amp; Educazione</a:t>
            </a:r>
            <a:endParaRPr b="1" sz="1800">
              <a:solidFill>
                <a:srgbClr val="0D7D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5079323" y="6180372"/>
            <a:ext cx="26436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12AA5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Progetti comunitari</a:t>
            </a:r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85" l="0" r="0" t="24586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5680836" y="4741391"/>
            <a:ext cx="5882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UNA SCOMODA VERITÀ-DOCUMENTARIO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u="sng"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https://www.youtube.com/watch?v=CH-qO9RRchc</a:t>
            </a:r>
            <a:r>
              <a:t> 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783648" y="3429000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30255" y="3972674"/>
            <a:ext cx="535058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Workshop ambientale intergenerazionale </a:t>
            </a:r>
            <a:endParaRPr b="1"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481263" y="1150100"/>
            <a:ext cx="6017778" cy="2094234"/>
            <a:chOff x="481263" y="1150100"/>
            <a:chExt cx="6017778" cy="2094234"/>
          </a:xfrm>
        </p:grpSpPr>
        <p:sp>
          <p:nvSpPr>
            <p:cNvPr id="190" name="Google Shape;190;p6"/>
            <p:cNvSpPr/>
            <p:nvPr/>
          </p:nvSpPr>
          <p:spPr>
            <a:xfrm>
              <a:off x="481263" y="1150100"/>
              <a:ext cx="5695907" cy="17543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803134" y="1490008"/>
              <a:ext cx="5695907" cy="1754326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2" name="Google Shape;192;p6"/>
          <p:cNvSpPr/>
          <p:nvPr/>
        </p:nvSpPr>
        <p:spPr>
          <a:xfrm>
            <a:off x="1302492" y="2044005"/>
            <a:ext cx="41688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Tempo di riflessione</a:t>
            </a:r>
            <a:endParaRPr b="1" sz="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629549" y="3613667"/>
            <a:ext cx="6346908" cy="2395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Qualcosa che manterrete sulla collaborazione intergenerazionale?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Come vi connettete personalmente con questo problema?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Un passo che farai/seguirai il cambiamento ambientale attraverso la collaborazione intergenerazionale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AutoNum type="arabicPeriod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Quali cambiamenti ambientali vorresti vedere l'anno prossimo?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000" y="5933521"/>
            <a:ext cx="8890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/>
          <p:nvPr/>
        </p:nvSpPr>
        <p:spPr>
          <a:xfrm>
            <a:off x="7296539" y="494522"/>
            <a:ext cx="4581330" cy="58834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6" name="Google Shape;196;p6"/>
          <p:cNvCxnSpPr>
            <a:stCxn id="195" idx="0"/>
            <a:endCxn id="195" idx="2"/>
          </p:cNvCxnSpPr>
          <p:nvPr/>
        </p:nvCxnSpPr>
        <p:spPr>
          <a:xfrm>
            <a:off x="9587204" y="494522"/>
            <a:ext cx="0" cy="5883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6"/>
          <p:cNvCxnSpPr>
            <a:stCxn id="195" idx="1"/>
          </p:cNvCxnSpPr>
          <p:nvPr/>
        </p:nvCxnSpPr>
        <p:spPr>
          <a:xfrm>
            <a:off x="7296539" y="3436271"/>
            <a:ext cx="46653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6"/>
          <p:cNvSpPr/>
          <p:nvPr/>
        </p:nvSpPr>
        <p:spPr>
          <a:xfrm>
            <a:off x="7699580" y="2968095"/>
            <a:ext cx="3858207" cy="936352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4 Razzi di guardia 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interni, parete, tavolo, portatile  Descrizione generata automaticamente" id="203" name="Google Shape;203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61" l="0" r="0" t="24561"/>
          <a:stretch/>
        </p:blipFill>
        <p:spPr>
          <a:xfrm>
            <a:off x="0" y="0"/>
            <a:ext cx="12192000" cy="4135438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>
            <a:off x="5353382" y="4346720"/>
            <a:ext cx="659254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Le pratiche intergenerazionali inclusive nell'educazione ambientale comportano la creazione di opportunità per persone di età diverse per collaborare, condividere conoscenze e lavorare insieme verso soluzioni sostenibili. </a:t>
            </a:r>
            <a:endParaRPr sz="2000">
              <a:solidFill>
                <a:srgbClr val="37415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628650" y="3392585"/>
            <a:ext cx="4402036" cy="2841674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651067" y="3851307"/>
            <a:ext cx="454096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Strategie inclusive per la partecipazione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0" y="6521832"/>
            <a:ext cx="12192000" cy="3361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432" y="2666765"/>
            <a:ext cx="12319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9" l="0" r="0" t="780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1302476" y="2634707"/>
            <a:ext cx="915783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8800">
                <a:solidFill>
                  <a:srgbClr val="65BAA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COMBATTERE GLI STEREOTIPI</a:t>
            </a:r>
            <a:endParaRPr sz="1600">
              <a:solidFill>
                <a:srgbClr val="65BAA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5245318" y="5204642"/>
            <a:ext cx="17013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5BAA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NELL'AGEISMO</a:t>
            </a:r>
            <a:endParaRPr sz="2400">
              <a:solidFill>
                <a:srgbClr val="65BAA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8967019" y="0"/>
            <a:ext cx="3224981" cy="2000865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ATTIVITÀ</a:t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6096000" y="3415179"/>
            <a:ext cx="6096000" cy="3442819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588534" y="1904405"/>
            <a:ext cx="47332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Cos'è l'"Ageism"?</a:t>
            </a:r>
          </a:p>
        </p:txBody>
      </p:sp>
      <p:sp>
        <p:nvSpPr>
          <p:cNvPr id="223" name="Google Shape;223;p9"/>
          <p:cNvSpPr/>
          <p:nvPr/>
        </p:nvSpPr>
        <p:spPr>
          <a:xfrm>
            <a:off x="6446329" y="3806513"/>
            <a:ext cx="5385816" cy="266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7415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L'ageismo si riferisce al trattamento ingiusto o alla discriminazione delle persone a causa della loro età. È importante che gli anziani riconoscano e affrontino questo concetto in quanto implica assunzioni ingiuste sulle loro capacità e stereotipi sui loro interessi. Combattere l'ageismo è importante per promuovere pari rispetto e pari opportunità. Gli anziani dovrebbero riconoscere e celebrare la diversità delle fasce di età per contribuire a una società più inclusiva e rispettosa che valorizzi le esperienze e la saggezza di ogni generazione.</a:t>
            </a: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642956" y="329616"/>
            <a:ext cx="1133363" cy="1089425"/>
            <a:chOff x="642956" y="329616"/>
            <a:chExt cx="1133363" cy="1089425"/>
          </a:xfrm>
        </p:grpSpPr>
        <p:sp>
          <p:nvSpPr>
            <p:cNvPr id="225" name="Google Shape;225;p9"/>
            <p:cNvSpPr/>
            <p:nvPr/>
          </p:nvSpPr>
          <p:spPr>
            <a:xfrm>
              <a:off x="642956" y="329616"/>
              <a:ext cx="893082" cy="8998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883237" y="519156"/>
              <a:ext cx="893082" cy="899885"/>
            </a:xfrm>
            <a:prstGeom prst="rect">
              <a:avLst/>
            </a:prstGeom>
            <a:solidFill>
              <a:srgbClr val="65BA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27" name="Google Shape;227;p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7590" l="0" r="0" t="7590"/>
          <a:stretch/>
        </p:blipFill>
        <p:spPr>
          <a:xfrm>
            <a:off x="6096000" y="-27639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id="228" name="Google Shape;228;p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75" l="0" r="0" t="2674"/>
          <a:stretch/>
        </p:blipFill>
        <p:spPr>
          <a:xfrm>
            <a:off x="0" y="3415180"/>
            <a:ext cx="6086474" cy="344281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een Yello">
      <a:dk1>
        <a:srgbClr val="000000"/>
      </a:dk1>
      <a:lt1>
        <a:srgbClr val="FFFFFF"/>
      </a:lt1>
      <a:dk2>
        <a:srgbClr val="3F3F3F"/>
      </a:dk2>
      <a:lt2>
        <a:srgbClr val="E2DFCC"/>
      </a:lt2>
      <a:accent1>
        <a:srgbClr val="029777"/>
      </a:accent1>
      <a:accent2>
        <a:srgbClr val="539F38"/>
      </a:accent2>
      <a:accent3>
        <a:srgbClr val="8AB933"/>
      </a:accent3>
      <a:accent4>
        <a:srgbClr val="BDCC45"/>
      </a:accent4>
      <a:accent5>
        <a:srgbClr val="FFC000"/>
      </a:accent5>
      <a:accent6>
        <a:srgbClr val="F9A535"/>
      </a:accent6>
      <a:hlink>
        <a:srgbClr val="51C3F9"/>
      </a:hlink>
      <a:folHlink>
        <a:srgbClr val="056E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2021-01-21T08:02:45Z</dcterms:created>
  <dc:creator>Alqibtiyah Winda</dc:creator>
</cp:coreProperties>
</file>