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embeddedFontLst>
    <p:embeddedFont>
      <p:font typeface="Montserrat SemiBold"/>
      <p:regular r:id="rId17"/>
      <p:bold r:id="rId18"/>
      <p:italic r:id="rId19"/>
      <p:boldItalic r:id="rId20"/>
    </p:embeddedFont>
    <p:embeddedFont>
      <p:font typeface="Open Sa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5" roundtripDataSignature="AMtx7mgpvbjFDWIi+h7G5y9WDsqmN6K1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boldItalic.fntdata"/><Relationship Id="rId22" Type="http://schemas.openxmlformats.org/officeDocument/2006/relationships/font" Target="fonts/OpenSans-bold.fntdata"/><Relationship Id="rId21" Type="http://schemas.openxmlformats.org/officeDocument/2006/relationships/font" Target="fonts/OpenSans-regular.fntdata"/><Relationship Id="rId24" Type="http://schemas.openxmlformats.org/officeDocument/2006/relationships/font" Target="fonts/OpenSans-boldItalic.fntdata"/><Relationship Id="rId23" Type="http://schemas.openxmlformats.org/officeDocument/2006/relationships/font" Target="fonts/OpenSa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SemiBold-regular.fntdata"/><Relationship Id="rId16" Type="http://schemas.openxmlformats.org/officeDocument/2006/relationships/slide" Target="slides/slide11.xml"/><Relationship Id="rId19" Type="http://schemas.openxmlformats.org/officeDocument/2006/relationships/font" Target="fonts/MontserratSemiBold-italic.fntdata"/><Relationship Id="rId18" Type="http://schemas.openxmlformats.org/officeDocument/2006/relationships/font" Target="fonts/MontserratSemiBol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9" name="Google Shape;23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22"/>
          <p:cNvSpPr/>
          <p:nvPr>
            <p:ph idx="2" type="pic"/>
          </p:nvPr>
        </p:nvSpPr>
        <p:spPr>
          <a:xfrm>
            <a:off x="4718051" y="3429000"/>
            <a:ext cx="2504384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7" name="Google Shape;67;p22"/>
          <p:cNvSpPr/>
          <p:nvPr>
            <p:ph idx="3" type="pic"/>
          </p:nvPr>
        </p:nvSpPr>
        <p:spPr>
          <a:xfrm>
            <a:off x="7222435" y="2001078"/>
            <a:ext cx="2504384" cy="485692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8" name="Google Shape;68;p22"/>
          <p:cNvSpPr/>
          <p:nvPr>
            <p:ph idx="4" type="pic"/>
          </p:nvPr>
        </p:nvSpPr>
        <p:spPr>
          <a:xfrm>
            <a:off x="9727097" y="0"/>
            <a:ext cx="246490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23"/>
          <p:cNvSpPr/>
          <p:nvPr>
            <p:ph idx="2" type="pic"/>
          </p:nvPr>
        </p:nvSpPr>
        <p:spPr>
          <a:xfrm>
            <a:off x="1752600" y="0"/>
            <a:ext cx="27813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4" name="Google Shape;74;p23"/>
          <p:cNvSpPr/>
          <p:nvPr>
            <p:ph idx="3" type="pic"/>
          </p:nvPr>
        </p:nvSpPr>
        <p:spPr>
          <a:xfrm>
            <a:off x="4667250" y="2438400"/>
            <a:ext cx="2819400" cy="441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23"/>
          <p:cNvSpPr/>
          <p:nvPr>
            <p:ph idx="4" type="pic"/>
          </p:nvPr>
        </p:nvSpPr>
        <p:spPr>
          <a:xfrm>
            <a:off x="7620000" y="2438400"/>
            <a:ext cx="4572000" cy="30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24"/>
          <p:cNvSpPr/>
          <p:nvPr>
            <p:ph idx="2" type="pic"/>
          </p:nvPr>
        </p:nvSpPr>
        <p:spPr>
          <a:xfrm>
            <a:off x="6096000" y="387348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" name="Google Shape;81;p24"/>
          <p:cNvSpPr/>
          <p:nvPr>
            <p:ph idx="3" type="pic"/>
          </p:nvPr>
        </p:nvSpPr>
        <p:spPr>
          <a:xfrm>
            <a:off x="6096000" y="2444749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24"/>
          <p:cNvSpPr/>
          <p:nvPr>
            <p:ph idx="4" type="pic"/>
          </p:nvPr>
        </p:nvSpPr>
        <p:spPr>
          <a:xfrm>
            <a:off x="6096000" y="4502150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25"/>
          <p:cNvSpPr/>
          <p:nvPr>
            <p:ph idx="2" type="pic"/>
          </p:nvPr>
        </p:nvSpPr>
        <p:spPr>
          <a:xfrm>
            <a:off x="6391000" y="1504925"/>
            <a:ext cx="4899585" cy="29429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26"/>
          <p:cNvSpPr/>
          <p:nvPr>
            <p:ph idx="2" type="pic"/>
          </p:nvPr>
        </p:nvSpPr>
        <p:spPr>
          <a:xfrm>
            <a:off x="0" y="3415180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3" name="Google Shape;93;p26"/>
          <p:cNvSpPr/>
          <p:nvPr>
            <p:ph idx="3" type="pic"/>
          </p:nvPr>
        </p:nvSpPr>
        <p:spPr>
          <a:xfrm>
            <a:off x="6096000" y="-27639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27"/>
          <p:cNvSpPr/>
          <p:nvPr>
            <p:ph idx="2" type="pic"/>
          </p:nvPr>
        </p:nvSpPr>
        <p:spPr>
          <a:xfrm>
            <a:off x="1975683" y="512339"/>
            <a:ext cx="2675061" cy="573486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</a:lvl1pPr>
            <a:lvl2pPr indent="0" lvl="1" marL="0" algn="r">
              <a:spcBef>
                <a:spcPts val="0"/>
              </a:spcBef>
              <a:buNone/>
            </a:lvl2pPr>
            <a:lvl3pPr indent="0" lvl="2" marL="0" algn="r">
              <a:spcBef>
                <a:spcPts val="0"/>
              </a:spcBef>
              <a:buNone/>
            </a:lvl3pPr>
            <a:lvl4pPr indent="0" lvl="3" marL="0" algn="r">
              <a:spcBef>
                <a:spcPts val="0"/>
              </a:spcBef>
              <a:buNone/>
            </a:lvl4pPr>
            <a:lvl5pPr indent="0" lvl="4" marL="0" algn="r">
              <a:spcBef>
                <a:spcPts val="0"/>
              </a:spcBef>
              <a:buNone/>
            </a:lvl5pPr>
            <a:lvl6pPr indent="0" lvl="5" marL="0" algn="r">
              <a:spcBef>
                <a:spcPts val="0"/>
              </a:spcBef>
              <a:buNone/>
            </a:lvl6pPr>
            <a:lvl7pPr indent="0" lvl="6" marL="0" algn="r">
              <a:spcBef>
                <a:spcPts val="0"/>
              </a:spcBef>
              <a:buNone/>
            </a:lvl7pPr>
            <a:lvl8pPr indent="0" lvl="7" marL="0" algn="r">
              <a:spcBef>
                <a:spcPts val="0"/>
              </a:spcBef>
              <a:buNone/>
            </a:lvl8pPr>
            <a:lvl9pPr indent="0" lvl="8" marL="0" algn="r">
              <a:spcBef>
                <a:spcPts val="0"/>
              </a:spcBef>
              <a:buNone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7" name="Google Shape;17;p14"/>
          <p:cNvSpPr/>
          <p:nvPr>
            <p:ph idx="2" type="pic"/>
          </p:nvPr>
        </p:nvSpPr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20" name="Google Shape;2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21" name="Google Shape;2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</a:lvl1pPr>
            <a:lvl2pPr indent="0" lvl="1" marL="0" algn="r">
              <a:spcBef>
                <a:spcPts val="0"/>
              </a:spcBef>
              <a:buNone/>
            </a:lvl2pPr>
            <a:lvl3pPr indent="0" lvl="2" marL="0" algn="r">
              <a:spcBef>
                <a:spcPts val="0"/>
              </a:spcBef>
              <a:buNone/>
            </a:lvl3pPr>
            <a:lvl4pPr indent="0" lvl="3" marL="0" algn="r">
              <a:spcBef>
                <a:spcPts val="0"/>
              </a:spcBef>
              <a:buNone/>
            </a:lvl4pPr>
            <a:lvl5pPr indent="0" lvl="4" marL="0" algn="r">
              <a:spcBef>
                <a:spcPts val="0"/>
              </a:spcBef>
              <a:buNone/>
            </a:lvl5pPr>
            <a:lvl6pPr indent="0" lvl="5" marL="0" algn="r">
              <a:spcBef>
                <a:spcPts val="0"/>
              </a:spcBef>
              <a:buNone/>
            </a:lvl6pPr>
            <a:lvl7pPr indent="0" lvl="6" marL="0" algn="r">
              <a:spcBef>
                <a:spcPts val="0"/>
              </a:spcBef>
              <a:buNone/>
            </a:lvl7pPr>
            <a:lvl8pPr indent="0" lvl="7" marL="0" algn="r">
              <a:spcBef>
                <a:spcPts val="0"/>
              </a:spcBef>
              <a:buNone/>
            </a:lvl8pPr>
            <a:lvl9pPr indent="0" lvl="8" marL="0" algn="r">
              <a:spcBef>
                <a:spcPts val="0"/>
              </a:spcBef>
              <a:buNone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2" name="Google Shape;22;p15"/>
          <p:cNvSpPr/>
          <p:nvPr>
            <p:ph idx="2" type="pic"/>
          </p:nvPr>
        </p:nvSpPr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</a:lvl1pPr>
            <a:lvl2pPr indent="0" lvl="1" marL="0" algn="r">
              <a:spcBef>
                <a:spcPts val="0"/>
              </a:spcBef>
              <a:buNone/>
            </a:lvl2pPr>
            <a:lvl3pPr indent="0" lvl="2" marL="0" algn="r">
              <a:spcBef>
                <a:spcPts val="0"/>
              </a:spcBef>
              <a:buNone/>
            </a:lvl3pPr>
            <a:lvl4pPr indent="0" lvl="3" marL="0" algn="r">
              <a:spcBef>
                <a:spcPts val="0"/>
              </a:spcBef>
              <a:buNone/>
            </a:lvl4pPr>
            <a:lvl5pPr indent="0" lvl="4" marL="0" algn="r">
              <a:spcBef>
                <a:spcPts val="0"/>
              </a:spcBef>
              <a:buNone/>
            </a:lvl5pPr>
            <a:lvl6pPr indent="0" lvl="5" marL="0" algn="r">
              <a:spcBef>
                <a:spcPts val="0"/>
              </a:spcBef>
              <a:buNone/>
            </a:lvl6pPr>
            <a:lvl7pPr indent="0" lvl="6" marL="0" algn="r">
              <a:spcBef>
                <a:spcPts val="0"/>
              </a:spcBef>
              <a:buNone/>
            </a:lvl7pPr>
            <a:lvl8pPr indent="0" lvl="7" marL="0" algn="r">
              <a:spcBef>
                <a:spcPts val="0"/>
              </a:spcBef>
              <a:buNone/>
            </a:lvl8pPr>
            <a:lvl9pPr indent="0" lvl="8" marL="0" algn="r">
              <a:spcBef>
                <a:spcPts val="0"/>
              </a:spcBef>
              <a:buNone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7" name="Google Shape;27;p16"/>
          <p:cNvSpPr/>
          <p:nvPr>
            <p:ph idx="2" type="pic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" name="Google Shape;28;p16"/>
          <p:cNvSpPr/>
          <p:nvPr>
            <p:ph idx="3" type="pic"/>
          </p:nvPr>
        </p:nvSpPr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9" name="Google Shape;29;p16"/>
          <p:cNvSpPr/>
          <p:nvPr>
            <p:ph idx="4" type="pic"/>
          </p:nvPr>
        </p:nvSpPr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2" name="Google Shape;3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3" name="Google Shape;3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</a:lvl1pPr>
            <a:lvl2pPr indent="0" lvl="1" marL="0" algn="r">
              <a:spcBef>
                <a:spcPts val="0"/>
              </a:spcBef>
              <a:buNone/>
            </a:lvl2pPr>
            <a:lvl3pPr indent="0" lvl="2" marL="0" algn="r">
              <a:spcBef>
                <a:spcPts val="0"/>
              </a:spcBef>
              <a:buNone/>
            </a:lvl3pPr>
            <a:lvl4pPr indent="0" lvl="3" marL="0" algn="r">
              <a:spcBef>
                <a:spcPts val="0"/>
              </a:spcBef>
              <a:buNone/>
            </a:lvl4pPr>
            <a:lvl5pPr indent="0" lvl="4" marL="0" algn="r">
              <a:spcBef>
                <a:spcPts val="0"/>
              </a:spcBef>
              <a:buNone/>
            </a:lvl5pPr>
            <a:lvl6pPr indent="0" lvl="5" marL="0" algn="r">
              <a:spcBef>
                <a:spcPts val="0"/>
              </a:spcBef>
              <a:buNone/>
            </a:lvl6pPr>
            <a:lvl7pPr indent="0" lvl="6" marL="0" algn="r">
              <a:spcBef>
                <a:spcPts val="0"/>
              </a:spcBef>
              <a:buNone/>
            </a:lvl7pPr>
            <a:lvl8pPr indent="0" lvl="7" marL="0" algn="r">
              <a:spcBef>
                <a:spcPts val="0"/>
              </a:spcBef>
              <a:buNone/>
            </a:lvl8pPr>
            <a:lvl9pPr indent="0" lvl="8" marL="0" algn="r">
              <a:spcBef>
                <a:spcPts val="0"/>
              </a:spcBef>
              <a:buNone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34" name="Google Shape;34;p17"/>
          <p:cNvSpPr/>
          <p:nvPr>
            <p:ph idx="2" type="pic"/>
          </p:nvPr>
        </p:nvSpPr>
        <p:spPr>
          <a:xfrm>
            <a:off x="377825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17"/>
          <p:cNvSpPr/>
          <p:nvPr>
            <p:ph idx="3" type="pic"/>
          </p:nvPr>
        </p:nvSpPr>
        <p:spPr>
          <a:xfrm>
            <a:off x="3200853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</a:lvl1pPr>
            <a:lvl2pPr indent="0" lvl="1" marL="0" algn="r">
              <a:spcBef>
                <a:spcPts val="0"/>
              </a:spcBef>
              <a:buNone/>
            </a:lvl2pPr>
            <a:lvl3pPr indent="0" lvl="2" marL="0" algn="r">
              <a:spcBef>
                <a:spcPts val="0"/>
              </a:spcBef>
              <a:buNone/>
            </a:lvl3pPr>
            <a:lvl4pPr indent="0" lvl="3" marL="0" algn="r">
              <a:spcBef>
                <a:spcPts val="0"/>
              </a:spcBef>
              <a:buNone/>
            </a:lvl4pPr>
            <a:lvl5pPr indent="0" lvl="4" marL="0" algn="r">
              <a:spcBef>
                <a:spcPts val="0"/>
              </a:spcBef>
              <a:buNone/>
            </a:lvl5pPr>
            <a:lvl6pPr indent="0" lvl="5" marL="0" algn="r">
              <a:spcBef>
                <a:spcPts val="0"/>
              </a:spcBef>
              <a:buNone/>
            </a:lvl6pPr>
            <a:lvl7pPr indent="0" lvl="6" marL="0" algn="r">
              <a:spcBef>
                <a:spcPts val="0"/>
              </a:spcBef>
              <a:buNone/>
            </a:lvl7pPr>
            <a:lvl8pPr indent="0" lvl="7" marL="0" algn="r">
              <a:spcBef>
                <a:spcPts val="0"/>
              </a:spcBef>
              <a:buNone/>
            </a:lvl8pPr>
            <a:lvl9pPr indent="0" lvl="8" marL="0" algn="r">
              <a:spcBef>
                <a:spcPts val="0"/>
              </a:spcBef>
              <a:buNone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40" name="Google Shape;40;p18"/>
          <p:cNvSpPr/>
          <p:nvPr>
            <p:ph idx="2" type="pic"/>
          </p:nvPr>
        </p:nvSpPr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1" name="Google Shape;41;p18"/>
          <p:cNvSpPr/>
          <p:nvPr>
            <p:ph idx="3" type="pic"/>
          </p:nvPr>
        </p:nvSpPr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2" name="Google Shape;42;p18"/>
          <p:cNvSpPr/>
          <p:nvPr>
            <p:ph idx="4" type="pic"/>
          </p:nvPr>
        </p:nvSpPr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</a:lvl1pPr>
            <a:lvl2pPr indent="0" lvl="1" marL="0" algn="r">
              <a:spcBef>
                <a:spcPts val="0"/>
              </a:spcBef>
              <a:buNone/>
            </a:lvl2pPr>
            <a:lvl3pPr indent="0" lvl="2" marL="0" algn="r">
              <a:spcBef>
                <a:spcPts val="0"/>
              </a:spcBef>
              <a:buNone/>
            </a:lvl3pPr>
            <a:lvl4pPr indent="0" lvl="3" marL="0" algn="r">
              <a:spcBef>
                <a:spcPts val="0"/>
              </a:spcBef>
              <a:buNone/>
            </a:lvl4pPr>
            <a:lvl5pPr indent="0" lvl="4" marL="0" algn="r">
              <a:spcBef>
                <a:spcPts val="0"/>
              </a:spcBef>
              <a:buNone/>
            </a:lvl5pPr>
            <a:lvl6pPr indent="0" lvl="5" marL="0" algn="r">
              <a:spcBef>
                <a:spcPts val="0"/>
              </a:spcBef>
              <a:buNone/>
            </a:lvl6pPr>
            <a:lvl7pPr indent="0" lvl="6" marL="0" algn="r">
              <a:spcBef>
                <a:spcPts val="0"/>
              </a:spcBef>
              <a:buNone/>
            </a:lvl7pPr>
            <a:lvl8pPr indent="0" lvl="7" marL="0" algn="r">
              <a:spcBef>
                <a:spcPts val="0"/>
              </a:spcBef>
              <a:buNone/>
            </a:lvl8pPr>
            <a:lvl9pPr indent="0" lvl="8" marL="0" algn="r">
              <a:spcBef>
                <a:spcPts val="0"/>
              </a:spcBef>
              <a:buNone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47" name="Google Shape;47;p19"/>
          <p:cNvSpPr/>
          <p:nvPr>
            <p:ph idx="2" type="pic"/>
          </p:nvPr>
        </p:nvSpPr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8" name="Google Shape;48;p19"/>
          <p:cNvSpPr/>
          <p:nvPr>
            <p:ph idx="3" type="pic"/>
          </p:nvPr>
        </p:nvSpPr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" name="Google Shape;49;p19"/>
          <p:cNvSpPr/>
          <p:nvPr>
            <p:ph idx="4" type="pic"/>
          </p:nvPr>
        </p:nvSpPr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0" name="Google Shape;50;p19"/>
          <p:cNvSpPr/>
          <p:nvPr>
            <p:ph idx="5" type="pic"/>
          </p:nvPr>
        </p:nvSpPr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21"/>
          <p:cNvSpPr/>
          <p:nvPr>
            <p:ph idx="2" type="pic"/>
          </p:nvPr>
        </p:nvSpPr>
        <p:spPr>
          <a:xfrm>
            <a:off x="1089497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0" name="Google Shape;60;p21"/>
          <p:cNvSpPr/>
          <p:nvPr>
            <p:ph idx="3" type="pic"/>
          </p:nvPr>
        </p:nvSpPr>
        <p:spPr>
          <a:xfrm>
            <a:off x="4718050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1" name="Google Shape;61;p21"/>
          <p:cNvSpPr/>
          <p:nvPr>
            <p:ph idx="4" type="pic"/>
          </p:nvPr>
        </p:nvSpPr>
        <p:spPr>
          <a:xfrm>
            <a:off x="8346603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SemiBold"/>
              <a:buNone/>
              <a:defRPr b="0" i="0" sz="44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13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Relationship Id="rId4" Type="http://schemas.openxmlformats.org/officeDocument/2006/relationships/image" Target="../media/image19.jpg"/><Relationship Id="rId5" Type="http://schemas.openxmlformats.org/officeDocument/2006/relationships/image" Target="../media/image6.png"/><Relationship Id="rId6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13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19.jp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hyperlink" Target="https://theoceancleanup.com/" TargetMode="External"/><Relationship Id="rId5" Type="http://schemas.openxmlformats.org/officeDocument/2006/relationships/hyperlink" Target="https://twitter.com/GretaThunberg" TargetMode="External"/><Relationship Id="rId6" Type="http://schemas.openxmlformats.org/officeDocument/2006/relationships/hyperlink" Target="https://www.ewg.org/foodscores/" TargetMode="External"/><Relationship Id="rId7" Type="http://schemas.openxmlformats.org/officeDocument/2006/relationships/image" Target="../media/image32.jpg"/><Relationship Id="rId8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Relationship Id="rId5" Type="http://schemas.openxmlformats.org/officeDocument/2006/relationships/image" Target="../media/image33.jpg"/><Relationship Id="rId6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flower, plant, orange  Description automatically generated" id="103" name="Google Shape;103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04" name="Google Shape;104;p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105" name="Google Shape;105;p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egnale, esterni  Descrizione generata automaticamente" id="109" name="Google Shape;10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  Descrizione generata automaticamente" id="110" name="Google Shape;110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arma  Descrizione generata automaticamente" id="114" name="Google Shape;114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2956" y="6009558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 txBox="1"/>
          <p:nvPr/>
        </p:nvSpPr>
        <p:spPr>
          <a:xfrm>
            <a:off x="3281848" y="5888826"/>
            <a:ext cx="61622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Finanziato dall'Unione Europea. Le opinioni e le opinioni espresse sono tuttavia quelle degli autori e non riflettono necessariamente quelle dell'Unione europea o dell'Agenzia esecutiva europea per l'istruzione e la cultura (EACEA). Né l'Unione europea né l'EACEA possono essere ritenuti responsabili per loro.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0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230" name="Google Shape;230;p10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32" name="Google Shape;232;p10"/>
          <p:cNvSpPr/>
          <p:nvPr/>
        </p:nvSpPr>
        <p:spPr>
          <a:xfrm>
            <a:off x="1302492" y="1767006"/>
            <a:ext cx="416887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Crea la tua migliore identità digitale</a:t>
            </a:r>
            <a:endParaRPr b="1" sz="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3" name="Google Shape;233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792" r="14791" t="0"/>
          <a:stretch/>
        </p:blipFill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34" name="Google Shape;234;p10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23281" r="23281" t="0"/>
          <a:stretch/>
        </p:blipFill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277" y="5444426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20180" r="20179" t="0"/>
          <a:stretch/>
        </p:blipFill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F3F3F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flower, plant, orange  Description automatically generated" id="241" name="Google Shape;241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242" name="Google Shape;242;p1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243" name="Google Shape;243;p1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45" name="Google Shape;24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egnale, esterni  Descrizione generata automaticamente" id="247" name="Google Shape;24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  Descrizione generata automaticamente" id="248" name="Google Shape;24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arma  Descrizione generata automaticamente" id="252" name="Google Shape;252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2956" y="6009558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1"/>
          <p:cNvSpPr txBox="1"/>
          <p:nvPr/>
        </p:nvSpPr>
        <p:spPr>
          <a:xfrm>
            <a:off x="3281848" y="5888826"/>
            <a:ext cx="61622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Finanziato dall'Unione Europea. Le opinioni e le opinioni espresse sono tuttavia quelle degli autori e non riflettono necessariamente quelle dell'Unione europea o dell'Agenzia esecutiva europea per l'istruzione e la cultura (EACEA). Né l'Unione europea né l'EACEA possono essere ritenuti responsabili per loro.</a:t>
            </a:r>
            <a:endParaRPr sz="10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11"/>
          <p:cNvSpPr/>
          <p:nvPr/>
        </p:nvSpPr>
        <p:spPr>
          <a:xfrm>
            <a:off x="4507341" y="4945926"/>
            <a:ext cx="48284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Grazie! ☺</a:t>
            </a:r>
            <a:endParaRPr b="1" sz="600">
              <a:solidFill>
                <a:srgbClr val="B5DBD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interni, parete, tavolo, portatile  Descrizione generata automaticamente" id="121" name="Google Shape;121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4561" l="0" r="0" t="24561"/>
          <a:stretch/>
        </p:blipFill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5353382" y="4202920"/>
            <a:ext cx="6592500" cy="20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L'uso </a:t>
            </a:r>
            <a:r>
              <a:rPr b="1"/>
              <a:t>strategico</a:t>
            </a:r>
            <a:r>
              <a:t> e </a:t>
            </a:r>
            <a:r>
              <a:rPr b="1"/>
              <a:t>interattivo</a:t>
            </a:r>
            <a:r>
              <a:t> delle </a:t>
            </a:r>
            <a:r>
              <a:rPr b="1"/>
              <a:t>piattaforme digitali</a:t>
            </a:r>
            <a:r>
              <a:t> e dei </a:t>
            </a:r>
            <a:r>
              <a:rPr b="1"/>
              <a:t>canali di comunicazione online </a:t>
            </a:r>
            <a:r>
              <a:t>per: </a:t>
            </a:r>
          </a:p>
          <a:p>
            <a:pPr indent="-3175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⮚"/>
              <a:defRPr sz="14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creare consapevolezza</a:t>
            </a:r>
          </a:p>
          <a:p>
            <a:pPr indent="-3175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⮚"/>
              <a:defRPr sz="14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ispirare l'azione</a:t>
            </a:r>
          </a:p>
          <a:p>
            <a:pPr indent="-317500" lvl="0" marL="457200" marR="0" rtl="0" algn="just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400"/>
              <a:buFont typeface="Arial"/>
              <a:buChar char="⮚"/>
              <a:defRPr sz="14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sosteniamo la sostenibilità ambientale e la conservazione.</a:t>
            </a: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Comprende una serie di attività e iniziative volte a promuovere </a:t>
            </a:r>
            <a:r>
              <a:rPr b="1"/>
              <a:t>connessioni significative con un pubblico globale</a:t>
            </a:r>
            <a:r>
              <a:t>, </a:t>
            </a:r>
            <a:r>
              <a:rPr b="1"/>
              <a:t>promuovere la comprensione delle questioni ambientali</a:t>
            </a:r>
            <a:r>
              <a:t> e </a:t>
            </a:r>
            <a:r>
              <a:rPr b="1"/>
              <a:t>mobilitare individui e comunità </a:t>
            </a:r>
            <a:r>
              <a:t>a partecipare a </a:t>
            </a:r>
            <a:r>
              <a:rPr b="1"/>
              <a:t>pratiche responsabili per l'ambiente </a:t>
            </a:r>
            <a:r>
              <a:t>e sostenere le cause pertinenti.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628650" y="3392585"/>
            <a:ext cx="4402036" cy="2841674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864066" y="3695675"/>
            <a:ext cx="376579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Ambiente online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Engagement &amp; Promozione</a:t>
            </a:r>
            <a:endParaRPr sz="3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0" y="6521832"/>
            <a:ext cx="12192000" cy="3361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" name="Google Shape;12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7432" y="2666765"/>
            <a:ext cx="1231900" cy="11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688" l="0" r="0" t="11689"/>
          <a:stretch/>
        </p:blipFill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6854367" y="2216178"/>
            <a:ext cx="4296233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i="1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L'impegno ambientale online si riferisce al </a:t>
            </a:r>
            <a:r>
              <a:rPr b="1"/>
              <a:t>coinvolgimento attivo di individui, organizzazioni o comunità in attività e discussioni relative alle questioni ambientali</a:t>
            </a:r>
            <a:r>
              <a:t> sulle piattaforme digitali e attraverso i canali online.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0" y="4857135"/>
            <a:ext cx="3224981" cy="200086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Immagine che contiene edificio, davanzale  Descrizione generata automaticamente" id="135" name="Google Shape;13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8117" y="4579669"/>
            <a:ext cx="9652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4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141" name="Google Shape;141;p4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3" name="Google Shape;143;p4"/>
          <p:cNvSpPr/>
          <p:nvPr/>
        </p:nvSpPr>
        <p:spPr>
          <a:xfrm>
            <a:off x="1302492" y="1490008"/>
            <a:ext cx="416887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Cruciverba puzzle per il coinvolgimento online</a:t>
            </a:r>
            <a:endParaRPr b="1" sz="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4" name="Google Shape;144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792" r="14791" t="0"/>
          <a:stretch/>
        </p:blipFill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45" name="Google Shape;145;p4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23281" r="23281" t="0"/>
          <a:stretch/>
        </p:blipFill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277" y="5444426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zzle pieces" id="147" name="Google Shape;14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60556" y="1426593"/>
            <a:ext cx="732629" cy="73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0" l="18333" r="18333" t="0"/>
          <a:stretch/>
        </p:blipFill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5"/>
          <p:cNvGrpSpPr/>
          <p:nvPr/>
        </p:nvGrpSpPr>
        <p:grpSpPr>
          <a:xfrm>
            <a:off x="343526" y="459507"/>
            <a:ext cx="1133363" cy="1089425"/>
            <a:chOff x="642956" y="329616"/>
            <a:chExt cx="1133363" cy="1089425"/>
          </a:xfrm>
        </p:grpSpPr>
        <p:sp>
          <p:nvSpPr>
            <p:cNvPr id="154" name="Google Shape;154;p5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7479684" y="267337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Attivismo sui social media</a:t>
            </a:r>
          </a:p>
        </p:txBody>
      </p:sp>
      <p:sp>
        <p:nvSpPr>
          <p:cNvPr id="157" name="Google Shape;157;p5"/>
          <p:cNvSpPr/>
          <p:nvPr/>
        </p:nvSpPr>
        <p:spPr>
          <a:xfrm>
            <a:off x="6689571" y="2201467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Advocacy &amp; campagne online</a:t>
            </a:r>
          </a:p>
        </p:txBody>
      </p:sp>
      <p:sp>
        <p:nvSpPr>
          <p:cNvPr id="158" name="Google Shape;158;p5"/>
          <p:cNvSpPr/>
          <p:nvPr/>
        </p:nvSpPr>
        <p:spPr>
          <a:xfrm>
            <a:off x="3875349" y="309025"/>
            <a:ext cx="461757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Educazione ambientale virtuale</a:t>
            </a:r>
          </a:p>
        </p:txBody>
      </p:sp>
      <p:sp>
        <p:nvSpPr>
          <p:cNvPr id="159" name="Google Shape;159;p5"/>
          <p:cNvSpPr/>
          <p:nvPr/>
        </p:nvSpPr>
        <p:spPr>
          <a:xfrm>
            <a:off x="3609018" y="3534545"/>
            <a:ext cx="461757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Segnalazione ambientale online</a:t>
            </a:r>
          </a:p>
        </p:txBody>
      </p:sp>
      <p:sp>
        <p:nvSpPr>
          <p:cNvPr id="160" name="Google Shape;160;p5"/>
          <p:cNvSpPr/>
          <p:nvPr/>
        </p:nvSpPr>
        <p:spPr>
          <a:xfrm>
            <a:off x="7765841" y="4299826"/>
            <a:ext cx="46175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Attivismo digitale</a:t>
            </a:r>
          </a:p>
        </p:txBody>
      </p:sp>
      <p:sp>
        <p:nvSpPr>
          <p:cNvPr id="161" name="Google Shape;161;p5"/>
          <p:cNvSpPr/>
          <p:nvPr/>
        </p:nvSpPr>
        <p:spPr>
          <a:xfrm>
            <a:off x="200980" y="2723967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Collaborazione online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583807" y="969641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sz="3600" u="sng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Forme di impegno:</a:t>
            </a:r>
          </a:p>
        </p:txBody>
      </p:sp>
      <p:sp>
        <p:nvSpPr>
          <p:cNvPr id="163" name="Google Shape;163;p5"/>
          <p:cNvSpPr/>
          <p:nvPr/>
        </p:nvSpPr>
        <p:spPr>
          <a:xfrm>
            <a:off x="-197430" y="5120191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Creazione di contenuti ambientali</a:t>
            </a:r>
          </a:p>
        </p:txBody>
      </p:sp>
      <p:sp>
        <p:nvSpPr>
          <p:cNvPr id="164" name="Google Shape;164;p5"/>
          <p:cNvSpPr/>
          <p:nvPr/>
        </p:nvSpPr>
        <p:spPr>
          <a:xfrm>
            <a:off x="7223463" y="5226810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Costruzione della comunità</a:t>
            </a:r>
          </a:p>
        </p:txBody>
      </p:sp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503" r="25503" t="0"/>
          <a:stretch/>
        </p:blipFill>
        <p:spPr>
          <a:xfrm>
            <a:off x="569857" y="399943"/>
            <a:ext cx="2492286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70" name="Google Shape;170;p6"/>
          <p:cNvSpPr/>
          <p:nvPr/>
        </p:nvSpPr>
        <p:spPr>
          <a:xfrm>
            <a:off x="6302028" y="290225"/>
            <a:ext cx="47171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Attività di riflessione</a:t>
            </a:r>
            <a:endParaRPr b="1" sz="36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3931592" y="1262429"/>
            <a:ext cx="6866230" cy="5595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  <a:defRPr sz="18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Cosa significa per te "engagement ambientale online"?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  <a:defRPr sz="18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che modo il coinvolgimento online ha influenzato la tua consapevolezza delle questioni ambientali?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  <a:defRPr sz="18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Riesci a ricordare una campagna o un'iniziativa ambientale online memorabile? Cosa l'ha resa efficace?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  <a:defRPr sz="18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Rifletti sul tuo comportamento online relativo ad argomenti ambientali. Condividi contenuti, partecipa a discussioni o agisci online? Perché o perché no?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  <a:defRPr sz="18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Considerare le caratteristiche di un efficace coinvolgimento online discusso nella presentazione. Quali sono quelli che trovi più importanti e perché?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  <a:defRPr sz="18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Come puoi utilizzare la tua presenza online e le tue competenze per contribuire alla difesa e alla consapevolezza ambientale?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  <a:defRPr sz="18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Ci sono sfide o ostacoli che devi affrontare per affrontare problemi ambientali online? Come puoi superarli?</a:t>
            </a: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800"/>
              <a:buFont typeface="Montserrat SemiBold"/>
              <a:buAutoNum type="arabicPeriod"/>
              <a:defRPr sz="18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Identifica un'azione specifica che puoi intraprendere nel prossimo mese per affrontare le questioni ambientali online. Potrebbe essere semplice come condividere un articolo informativo o partecipare a una campagna online.</a:t>
            </a: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0707" y="5486400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edificio, davanzale  Descrizione generata automaticamente" id="174" name="Google Shape;17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3604" y="5295197"/>
            <a:ext cx="1116122" cy="1101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/>
          <p:nvPr/>
        </p:nvSpPr>
        <p:spPr>
          <a:xfrm>
            <a:off x="5677834" y="813197"/>
            <a:ext cx="5682957" cy="332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RIVISTA DI RIFLESSIONE</a:t>
            </a:r>
            <a:endParaRPr b="1"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0" l="10246" r="10246" t="0"/>
          <a:stretch/>
        </p:blipFill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81" name="Google Shape;181;p7"/>
          <p:cNvSpPr/>
          <p:nvPr/>
        </p:nvSpPr>
        <p:spPr>
          <a:xfrm>
            <a:off x="2678240" y="642233"/>
            <a:ext cx="728250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44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Buoni esempi</a:t>
            </a:r>
            <a:endParaRPr b="1"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1486701" y="5616771"/>
            <a:ext cx="241947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16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defRPr>
            </a:pPr>
            <a:r>
              <a:t>https://theoceancleanup.com/</a:t>
            </a:r>
            <a:endParaRPr b="1"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5135601" y="5623708"/>
            <a:ext cx="217335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2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defRPr>
            </a:pPr>
            <a:r>
              <a:t>Twitter: Greta Thunberg</a:t>
            </a: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8441070" y="5623708"/>
            <a:ext cx="235509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2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defRPr>
            </a:pPr>
            <a:r>
              <a:t>Punteggi alimentari</a:t>
            </a: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9061835" y="4394676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6" name="Google Shape;186;p7"/>
          <p:cNvGrpSpPr/>
          <p:nvPr/>
        </p:nvGrpSpPr>
        <p:grpSpPr>
          <a:xfrm>
            <a:off x="642956" y="329616"/>
            <a:ext cx="1256865" cy="1241812"/>
            <a:chOff x="642956" y="329616"/>
            <a:chExt cx="1133363" cy="1089425"/>
          </a:xfrm>
        </p:grpSpPr>
        <p:sp>
          <p:nvSpPr>
            <p:cNvPr id="187" name="Google Shape;187;p7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9" name="Google Shape;189;p7"/>
          <p:cNvSpPr/>
          <p:nvPr/>
        </p:nvSpPr>
        <p:spPr>
          <a:xfrm>
            <a:off x="3565240" y="1348395"/>
            <a:ext cx="5682957" cy="332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Strumenti disponibili per l'impegno ambientale online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7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0" l="11545" r="11545" t="0"/>
          <a:stretch/>
        </p:blipFill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1" name="Google Shape;191;p7"/>
          <p:cNvSpPr/>
          <p:nvPr/>
        </p:nvSpPr>
        <p:spPr>
          <a:xfrm>
            <a:off x="2007323" y="4378892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7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0" l="15818" r="15817" t="0"/>
          <a:stretch/>
        </p:blipFill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3" name="Google Shape;193;p7"/>
          <p:cNvSpPr/>
          <p:nvPr/>
        </p:nvSpPr>
        <p:spPr>
          <a:xfrm>
            <a:off x="5534579" y="4386784"/>
            <a:ext cx="1132114" cy="1059542"/>
          </a:xfrm>
          <a:prstGeom prst="diamond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343526" y="459507"/>
            <a:ext cx="1133363" cy="1089425"/>
            <a:chOff x="642956" y="329616"/>
            <a:chExt cx="1133363" cy="1089425"/>
          </a:xfrm>
        </p:grpSpPr>
        <p:sp>
          <p:nvSpPr>
            <p:cNvPr id="199" name="Google Shape;199;p8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01" name="Google Shape;201;p8"/>
          <p:cNvSpPr/>
          <p:nvPr/>
        </p:nvSpPr>
        <p:spPr>
          <a:xfrm>
            <a:off x="7479684" y="267337"/>
            <a:ext cx="461757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Unisciti alle organizzazioni ambientali</a:t>
            </a:r>
            <a:endParaRPr b="1" sz="3600">
              <a:solidFill>
                <a:srgbClr val="65BAA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2" name="Google Shape;202;p8"/>
          <p:cNvSpPr/>
          <p:nvPr/>
        </p:nvSpPr>
        <p:spPr>
          <a:xfrm>
            <a:off x="6689571" y="2201467"/>
            <a:ext cx="461757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Partecipare a petizioni e campagne</a:t>
            </a:r>
          </a:p>
        </p:txBody>
      </p:sp>
      <p:sp>
        <p:nvSpPr>
          <p:cNvPr id="203" name="Google Shape;203;p8"/>
          <p:cNvSpPr/>
          <p:nvPr/>
        </p:nvSpPr>
        <p:spPr>
          <a:xfrm>
            <a:off x="3324933" y="552123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Educare &amp; Avvocato</a:t>
            </a:r>
          </a:p>
        </p:txBody>
      </p:sp>
      <p:sp>
        <p:nvSpPr>
          <p:cNvPr id="204" name="Google Shape;204;p8"/>
          <p:cNvSpPr/>
          <p:nvPr/>
        </p:nvSpPr>
        <p:spPr>
          <a:xfrm>
            <a:off x="2892593" y="3699661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6D80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Partecipare a discussioni online</a:t>
            </a:r>
          </a:p>
        </p:txBody>
      </p:sp>
      <p:sp>
        <p:nvSpPr>
          <p:cNvPr id="205" name="Google Shape;205;p8"/>
          <p:cNvSpPr/>
          <p:nvPr/>
        </p:nvSpPr>
        <p:spPr>
          <a:xfrm>
            <a:off x="7765841" y="4299826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B5DBD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Creare e condividere contenuti</a:t>
            </a:r>
          </a:p>
        </p:txBody>
      </p:sp>
      <p:sp>
        <p:nvSpPr>
          <p:cNvPr id="206" name="Google Shape;206;p8"/>
          <p:cNvSpPr/>
          <p:nvPr/>
        </p:nvSpPr>
        <p:spPr>
          <a:xfrm>
            <a:off x="0" y="2555287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Condividi storie personali</a:t>
            </a:r>
          </a:p>
        </p:txBody>
      </p:sp>
      <p:sp>
        <p:nvSpPr>
          <p:cNvPr id="207" name="Google Shape;207;p8"/>
          <p:cNvSpPr/>
          <p:nvPr/>
        </p:nvSpPr>
        <p:spPr>
          <a:xfrm>
            <a:off x="583807" y="969641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sz="3600" u="sng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Prendi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sz="3600" u="sng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Azione:</a:t>
            </a:r>
          </a:p>
        </p:txBody>
      </p:sp>
      <p:sp>
        <p:nvSpPr>
          <p:cNvPr id="208" name="Google Shape;208;p8"/>
          <p:cNvSpPr/>
          <p:nvPr/>
        </p:nvSpPr>
        <p:spPr>
          <a:xfrm>
            <a:off x="-197430" y="5120191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12AA5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Misurare e condividere l'impatto</a:t>
            </a:r>
          </a:p>
        </p:txBody>
      </p:sp>
      <p:sp>
        <p:nvSpPr>
          <p:cNvPr id="209" name="Google Shape;209;p8"/>
          <p:cNvSpPr/>
          <p:nvPr/>
        </p:nvSpPr>
        <p:spPr>
          <a:xfrm>
            <a:off x="4515773" y="5365949"/>
            <a:ext cx="46175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2A1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Aumentare la consapevolezza</a:t>
            </a:r>
          </a:p>
        </p:txBody>
      </p:sp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52" l="0" r="0" t="751"/>
          <a:stretch/>
        </p:blipFill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15" name="Google Shape;215;p9"/>
          <p:cNvSpPr/>
          <p:nvPr/>
        </p:nvSpPr>
        <p:spPr>
          <a:xfrm>
            <a:off x="6662975" y="885536"/>
            <a:ext cx="4781999" cy="4532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L'impegno ambientale online è un </a:t>
            </a:r>
            <a:r>
              <a:rPr b="1"/>
              <a:t>potente strumento </a:t>
            </a:r>
            <a:r>
              <a:t>per gli anziani per contribuire alla sostenibilità e </a:t>
            </a:r>
            <a:r>
              <a:rPr b="1"/>
              <a:t>avere un impatto positivo sul mondo</a:t>
            </a:r>
            <a:r>
              <a:t>. Sfruttando le loro prospettive e conoscenze uniche, </a:t>
            </a:r>
            <a:r>
              <a:rPr b="1"/>
              <a:t>possono ispirare gli altri ad adottare pratiche eco-compatibili e sostenere le cause ambientali</a:t>
            </a:r>
            <a:r>
              <a:t>. 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6" name="Google Shape;216;p9"/>
          <p:cNvGrpSpPr/>
          <p:nvPr/>
        </p:nvGrpSpPr>
        <p:grpSpPr>
          <a:xfrm>
            <a:off x="10551893" y="5416943"/>
            <a:ext cx="1133363" cy="1089425"/>
            <a:chOff x="642956" y="329616"/>
            <a:chExt cx="1133363" cy="1089425"/>
          </a:xfrm>
        </p:grpSpPr>
        <p:sp>
          <p:nvSpPr>
            <p:cNvPr id="217" name="Google Shape;217;p9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9" name="Google Shape;219;p9"/>
          <p:cNvSpPr/>
          <p:nvPr/>
        </p:nvSpPr>
        <p:spPr>
          <a:xfrm>
            <a:off x="4142594" y="648613"/>
            <a:ext cx="1760542" cy="172402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4142594" y="2775828"/>
            <a:ext cx="1760542" cy="1724025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4142594" y="4962312"/>
            <a:ext cx="1760542" cy="17240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p9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17330" l="0" r="0" t="17330"/>
          <a:stretch/>
        </p:blipFill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23" name="Google Shape;223;p9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17357" l="0" r="0" t="17358"/>
          <a:stretch/>
        </p:blipFill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24" name="Google Shape;224;p9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21279" r="21279" t="0"/>
          <a:stretch/>
        </p:blipFill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Green Yello">
      <a:dk1>
        <a:srgbClr val="000000"/>
      </a:dk1>
      <a:lt1>
        <a:srgbClr val="FFFFFF"/>
      </a:lt1>
      <a:dk2>
        <a:srgbClr val="3F3F3F"/>
      </a:dk2>
      <a:lt2>
        <a:srgbClr val="E2DFCC"/>
      </a:lt2>
      <a:accent1>
        <a:srgbClr val="029777"/>
      </a:accent1>
      <a:accent2>
        <a:srgbClr val="539F38"/>
      </a:accent2>
      <a:accent3>
        <a:srgbClr val="8AB933"/>
      </a:accent3>
      <a:accent4>
        <a:srgbClr val="BDCC45"/>
      </a:accent4>
      <a:accent5>
        <a:srgbClr val="FFC000"/>
      </a:accent5>
      <a:accent6>
        <a:srgbClr val="F9A535"/>
      </a:accent6>
      <a:hlink>
        <a:srgbClr val="51C3F9"/>
      </a:hlink>
      <a:folHlink>
        <a:srgbClr val="056E9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2021-01-21T08:02:45Z</dcterms:created>
  <dc:creator>Alqibtiyah Winda</dc:creator>
</cp:coreProperties>
</file>