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Arim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i26ZNKwRXC6RcsoH0y0zwMbM/p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2" name="Google Shape;212;p3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3" name="Google Shape;213;p3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3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3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6" name="Google Shape;226;p4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7" name="Google Shape;227;p4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0" name="Google Shape;230;p4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9" name="Google Shape;239;p4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42" name="Google Shape;242;p4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4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2" name="Google Shape;252;p4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4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3" name="Google Shape;263;p4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4" name="Google Shape;264;p4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4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7" name="Google Shape;267;p4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4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8" name="Google Shape;278;p4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4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81" name="Google Shape;281;p4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5" name="Google Shape;125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6" name="Google Shape;126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0" name="Google Shape;140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1" name="Google Shape;141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4" name="Google Shape;144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1" name="Google Shape;151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2" name="Google Shape;152;p3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5" name="Google Shape;155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3" name="Google Shape;163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4" name="Google Shape;164;p3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7" name="Google Shape;167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0" name="Google Shape;180;p3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1" name="Google Shape;181;p3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4" name="Google Shape;184;p3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1" name="Google Shape;201;p3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2" name="Google Shape;202;p3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5" name="Google Shape;205;p3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11" Type="http://schemas.openxmlformats.org/officeDocument/2006/relationships/image" Target="../media/image8.png"/><Relationship Id="rId10" Type="http://schemas.openxmlformats.org/officeDocument/2006/relationships/image" Target="../media/image2.png"/><Relationship Id="rId12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2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 2022-1-ES01-KA220-ADU-000085390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298420" y="357715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810200" y="2524396"/>
            <a:ext cx="141555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Un diario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 promuovere una visione più positiva, grata e fiduciosa della vita.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Diario quotidiano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 almeno due settimane 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9"/>
          <p:cNvSpPr/>
          <p:nvPr/>
        </p:nvSpPr>
        <p:spPr>
          <a:xfrm>
            <a:off x="15629952" y="3280320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810200" y="541377"/>
            <a:ext cx="16667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AF4F0"/>
                </a:solidFill>
                <a:latin typeface="Arimo"/>
                <a:ea typeface="Arimo"/>
                <a:cs typeface="Arimo"/>
                <a:sym typeface="Arimo"/>
              </a:rPr>
              <a:t>Atto.1: Caro diario... oggi mi sento resiliente!</a:t>
            </a:r>
            <a:endParaRPr/>
          </a:p>
        </p:txBody>
      </p:sp>
      <p:pic>
        <p:nvPicPr>
          <p:cNvPr descr="An open book" id="223" name="Google Shape;2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485" y="3811089"/>
            <a:ext cx="7903029" cy="7903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298420" y="357715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554310" y="1926031"/>
            <a:ext cx="17179500" cy="8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Rispondi al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seguenti domande: </a:t>
            </a:r>
            <a:endParaRPr/>
          </a:p>
          <a:p>
            <a:pPr indent="-857250" lvl="2" marL="85725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65BAA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 ti sei sentito oggi? Sii onesto e pratica la comunicazione emotiva. I giorni cattivi sono importanti per l'auto-sviluppo come quelli buoni, hanno solo bisogno di equilibrio. </a:t>
            </a:r>
            <a:endParaRPr/>
          </a:p>
          <a:p>
            <a:pPr indent="-857250" lvl="2" marL="85725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65BAA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Scrivi quello per cui sei grato oggi.</a:t>
            </a:r>
            <a:endParaRPr/>
          </a:p>
          <a:p>
            <a:pPr indent="-857250" lvl="2" marL="85725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65BAA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Qual è stato il tuo atto quotidiano di gentilezza? Come ti fa sentire dopo? </a:t>
            </a:r>
            <a:endParaRPr/>
          </a:p>
          <a:p>
            <a:pPr indent="-857250" lvl="2" marL="85725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65BAA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Nomina un'attività fisica che hai fatto oggi (fare la spesa, una passeggiata nel parco, andare in giardino, tutto conta)</a:t>
            </a:r>
            <a:endParaRPr/>
          </a:p>
          <a:p>
            <a:pPr indent="-857250" lvl="2" marL="85725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65BAAF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Imposta un piccolo obiettivo per il domani e sforzar</a:t>
            </a: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di raggiungerlo — piccolo o grande come si desidera (fare il letto, svegliarsi presto, leggere 5 pagine di un libro, ecc.)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810200" y="541377"/>
            <a:ext cx="16667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5800" u="none" cap="none" strike="noStrike">
                <a:solidFill>
                  <a:srgbClr val="FAF4F0"/>
                </a:solidFill>
                <a:latin typeface="Arimo"/>
                <a:ea typeface="Arimo"/>
                <a:cs typeface="Arimo"/>
                <a:sym typeface="Arimo"/>
              </a:rPr>
              <a:t>Agisci. 1: Caro diario... oggi mi sento resiliente!</a:t>
            </a:r>
            <a:endParaRPr sz="1200"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/>
          <p:nvPr/>
        </p:nvSpPr>
        <p:spPr>
          <a:xfrm>
            <a:off x="3383451" y="1941349"/>
            <a:ext cx="10916671" cy="6053061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 cap="flat" cmpd="sng" w="9525">
            <a:solidFill>
              <a:srgbClr val="65BA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4150333" y="2293521"/>
            <a:ext cx="9928214" cy="5699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Trovare e mostrare — soluzioni per essere più resilienti ai cambiamenti climatici.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gnifying glass with solid fill" id="247" name="Google Shape;2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8792" y="432063"/>
            <a:ext cx="4534807" cy="453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/>
          <p:nvPr/>
        </p:nvSpPr>
        <p:spPr>
          <a:xfrm>
            <a:off x="391133" y="254191"/>
            <a:ext cx="2221438" cy="2293066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/>
          <p:nvPr/>
        </p:nvSpPr>
        <p:spPr>
          <a:xfrm>
            <a:off x="298420" y="357714"/>
            <a:ext cx="17691160" cy="2239609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2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554310" y="2900863"/>
            <a:ext cx="17179380" cy="6167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Noto Sans Symbols"/>
              <a:buChar char="❖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Trovare piccole soluzioni per costruire la resilienza contro i cambiamenti climatici e migliorare il benessere.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Noto Sans Symbols"/>
              <a:buChar char="❖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partecipanti saranno suddivisi in 4 gruppi: 1) Onde di calore; 2) incantesimi freddi; 3) Alluvioni; 4) Gli incendi boschivi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Noto Sans Symbols"/>
              <a:buChar char="❖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Ricercare e pensare creativamente alle piccole abitudini che le persone possono avere per ridurre al minimo gli impatti dei suddetti eventi estremi. </a:t>
            </a:r>
            <a:endParaRPr/>
          </a:p>
        </p:txBody>
      </p:sp>
      <p:sp>
        <p:nvSpPr>
          <p:cNvPr id="260" name="Google Shape;260;p42"/>
          <p:cNvSpPr txBox="1"/>
          <p:nvPr/>
        </p:nvSpPr>
        <p:spPr>
          <a:xfrm>
            <a:off x="810200" y="541377"/>
            <a:ext cx="166676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AF4F0"/>
                </a:solidFill>
                <a:latin typeface="Arimo"/>
                <a:ea typeface="Arimo"/>
                <a:cs typeface="Arimo"/>
                <a:sym typeface="Arimo"/>
              </a:rPr>
              <a:t>Agisci. 2: </a:t>
            </a:r>
            <a:r>
              <a:rPr b="1" i="0" lang="en-US" sz="6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Trovare e mostrare — soluzioni per essere più resilienti ai cambiamenti climatici.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AF4F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/>
          <p:nvPr/>
        </p:nvSpPr>
        <p:spPr>
          <a:xfrm>
            <a:off x="4797282" y="3403426"/>
            <a:ext cx="8693437" cy="348014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5311650" y="3813278"/>
            <a:ext cx="7664700" cy="2279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Resilienza ramificata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1" name="Google Shape;271;p43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tree with leaves and text  Description automatically generated" id="272" name="Google Shape;272;p43"/>
          <p:cNvPicPr preferRelativeResize="0"/>
          <p:nvPr/>
        </p:nvPicPr>
        <p:blipFill rotWithShape="1">
          <a:blip r:embed="rId3">
            <a:alphaModFix/>
          </a:blip>
          <a:srcRect b="70623" l="31500" r="50130" t="0"/>
          <a:stretch/>
        </p:blipFill>
        <p:spPr>
          <a:xfrm>
            <a:off x="13464771" y="1286654"/>
            <a:ext cx="4823229" cy="7713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ree with leaves and text  Description automatically generated" id="273" name="Google Shape;273;p43"/>
          <p:cNvPicPr preferRelativeResize="0"/>
          <p:nvPr/>
        </p:nvPicPr>
        <p:blipFill rotWithShape="1">
          <a:blip r:embed="rId3">
            <a:alphaModFix/>
          </a:blip>
          <a:srcRect b="70623" l="49597" r="35162" t="0"/>
          <a:stretch/>
        </p:blipFill>
        <p:spPr>
          <a:xfrm>
            <a:off x="0" y="1510550"/>
            <a:ext cx="3769300" cy="726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/>
          <p:nvPr/>
        </p:nvSpPr>
        <p:spPr>
          <a:xfrm>
            <a:off x="0" y="2862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/>
        </p:nvSpPr>
        <p:spPr>
          <a:xfrm>
            <a:off x="5826019" y="3813278"/>
            <a:ext cx="7664700" cy="2279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Resilienza ramificata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A tree with leaves and text  Description automatically generated" id="284" name="Google Shape;2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223" y="1286"/>
            <a:ext cx="10285714" cy="102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4"/>
          <p:cNvSpPr txBox="1"/>
          <p:nvPr/>
        </p:nvSpPr>
        <p:spPr>
          <a:xfrm>
            <a:off x="810200" y="2524396"/>
            <a:ext cx="6809800" cy="4875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Noto Sans Symbols"/>
              <a:buChar char="❖"/>
            </a:pPr>
            <a:r>
              <a:rPr b="1" i="0" lang="en-US" sz="44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Disegna un albero dove i suoi elementi rappresentano i concetti o le persone della tua vita come indicato nella descrizione dell'immagine</a:t>
            </a:r>
            <a:endParaRPr b="1" i="0" sz="4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2664500" y="2688025"/>
            <a:ext cx="13859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UNITÀ 6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Resilienza e adattamento al cambiamento</a:t>
            </a:r>
            <a:endParaRPr b="1" i="0" sz="6000" u="none" cap="none" strike="noStrike">
              <a:solidFill>
                <a:srgbClr val="0A5B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9106696" y="7322667"/>
            <a:ext cx="8994000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 costruire la resilienza in modo positivo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66814" y="1623808"/>
            <a:ext cx="4752750" cy="1737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impareremo?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0" y="991128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106696" y="3538849"/>
            <a:ext cx="822135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Comprendere la differenza tra resilienza e adattamento</a:t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9106696" y="5418557"/>
            <a:ext cx="807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Come invechiare “ben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” 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l'importanza di essere resilienti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paper with yellow text and orange text  Description automatically generated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781" y="1286"/>
            <a:ext cx="10285714" cy="102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345989" y="3453129"/>
            <a:ext cx="5758249" cy="3380742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345989" y="3666173"/>
            <a:ext cx="5758248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Conosci la differenza tra resilienza e adattamento?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/>
          <p:nvPr/>
        </p:nvSpPr>
        <p:spPr>
          <a:xfrm>
            <a:off x="298420" y="301444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4"/>
          <p:cNvSpPr txBox="1"/>
          <p:nvPr/>
        </p:nvSpPr>
        <p:spPr>
          <a:xfrm>
            <a:off x="3318163" y="541377"/>
            <a:ext cx="11651673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Anziani e resilienza climatica</a:t>
            </a:r>
            <a:endParaRPr/>
          </a:p>
        </p:txBody>
      </p:sp>
      <p:sp>
        <p:nvSpPr>
          <p:cNvPr id="159" name="Google Shape;159;p34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4"/>
          <p:cNvSpPr txBox="1"/>
          <p:nvPr/>
        </p:nvSpPr>
        <p:spPr>
          <a:xfrm>
            <a:off x="810199" y="2524396"/>
            <a:ext cx="15972600" cy="5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l'avanzare dell'età, diventiamo più vulnerabili ai cambiamenti climatici per diversi motivi: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Malattie croniche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Sfide per la mobilità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Risposta immunitaria inferiore</a:t>
            </a:r>
            <a:endParaRPr b="0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Minore potenza economica e minore accesso ai servizi e alle infrastrutture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Problemi</a:t>
            </a: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cognitivi e sensoriali(es. perdita dell'udito) </a:t>
            </a:r>
            <a:endParaRPr b="0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298420" y="301444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 txBox="1"/>
          <p:nvPr/>
        </p:nvSpPr>
        <p:spPr>
          <a:xfrm>
            <a:off x="3318163" y="541377"/>
            <a:ext cx="11651673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Anziani e resilienza climatica</a:t>
            </a:r>
            <a:endParaRPr/>
          </a:p>
        </p:txBody>
      </p:sp>
      <p:sp>
        <p:nvSpPr>
          <p:cNvPr id="171" name="Google Shape;171;p35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5"/>
          <p:cNvSpPr txBox="1"/>
          <p:nvPr/>
        </p:nvSpPr>
        <p:spPr>
          <a:xfrm>
            <a:off x="810199" y="2524396"/>
            <a:ext cx="15972557" cy="14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L'aspettativa di vita è aumentata, le sfide associate all'invecchiamento sono diventate più evidenti, il che ha portato a un cambiamento di paradigma verso la necessità di promuovere l'invecchiamento attivo e di successo.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35"/>
          <p:cNvCxnSpPr/>
          <p:nvPr/>
        </p:nvCxnSpPr>
        <p:spPr>
          <a:xfrm>
            <a:off x="10068741" y="3963508"/>
            <a:ext cx="2672862" cy="0"/>
          </a:xfrm>
          <a:prstGeom prst="straightConnector1">
            <a:avLst/>
          </a:prstGeom>
          <a:noFill/>
          <a:ln cap="flat" cmpd="sng" w="76200">
            <a:solidFill>
              <a:srgbClr val="9DD3C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diagram of aging  Description automatically generated" id="174" name="Google Shape;1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9926" y="4092003"/>
            <a:ext cx="5563354" cy="5563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/>
          <p:cNvSpPr/>
          <p:nvPr/>
        </p:nvSpPr>
        <p:spPr>
          <a:xfrm>
            <a:off x="298425" y="5135500"/>
            <a:ext cx="9001852" cy="3381534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9DD3CD"/>
          </a:solidFill>
          <a:ln cap="flat" cmpd="sng" w="9525">
            <a:solidFill>
              <a:srgbClr val="9DD3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821200" y="5801825"/>
            <a:ext cx="79563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L'invecchiamento di successo combina la longevità con la qualità della vita!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È composto da tre domini principali.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Controllali </a:t>
            </a:r>
            <a:endParaRPr b="1" i="0" sz="32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Right pointing backhand index with solid fill" id="177" name="Google Shape;17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1396" y="7692435"/>
            <a:ext cx="513471" cy="51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/>
          <p:nvPr/>
        </p:nvSpPr>
        <p:spPr>
          <a:xfrm>
            <a:off x="345989" y="1010158"/>
            <a:ext cx="6336165" cy="8266684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FAF4F0"/>
          </a:solidFill>
          <a:ln cap="flat" cmpd="sng" w="76200">
            <a:solidFill>
              <a:srgbClr val="B7DC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AF4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733421" y="1376315"/>
            <a:ext cx="5758200" cy="8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La resilienza è un pilastro chiave dell'invecchiamento di successo poiché designa la capacità di riprendersi da un evento stressante o dalle avversità nella vita.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Gli individui altamente resilienti hanno minori rischi di mortalità, depressione e salute mentale, malattie cardiache, resistenza allo stress e mobilità. Sembrano anche avere una visione più positiva, fiduciosa e grata sulla vita, nonché una migliore percezione di sé dell'invecchiamento con successo.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La resilienza è multidimensionale e include componenti mentali, sociali e fisiche come si può vedere </a:t>
            </a:r>
            <a:endParaRPr b="1" i="0" sz="5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chart of characteristics with words  Description automatically generated with medium confidence" id="188" name="Google Shape;1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907" y="51443"/>
            <a:ext cx="10285714" cy="1028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 pointing backhand index with solid fill" id="189" name="Google Shape;18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6705" y="8397214"/>
            <a:ext cx="513471" cy="51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10885101" y="2491350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938" r="-179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7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Riflessione</a:t>
            </a:r>
            <a:endParaRPr b="1" i="0" sz="1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1026685" y="2390478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 senti mai ansioso e senza speranza? Puoi condividere le tue preoccupazioni principali?</a:t>
            </a:r>
            <a:endParaRPr/>
          </a:p>
          <a:p>
            <a:pPr indent="-4572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Quali sono le tue fughe quando ti senti stressato e/o sopraffatto? </a:t>
            </a:r>
            <a:endParaRPr/>
          </a:p>
          <a:p>
            <a:pPr indent="-4572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Riesci a pensare a qualsiasi hobby/attività che possa aiutarti? </a:t>
            </a:r>
            <a:endParaRPr/>
          </a:p>
        </p:txBody>
      </p:sp>
      <p:sp>
        <p:nvSpPr>
          <p:cNvPr id="197" name="Google Shape;197;p37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16509135" y="222585"/>
            <a:ext cx="1504359" cy="1566350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open book" id="208" name="Google Shape;2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7057" y="-4178357"/>
            <a:ext cx="19235057" cy="19235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8"/>
          <p:cNvSpPr txBox="1"/>
          <p:nvPr/>
        </p:nvSpPr>
        <p:spPr>
          <a:xfrm>
            <a:off x="2503137" y="1694200"/>
            <a:ext cx="445283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Caro diario... oggi mi sento resiliente!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