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Arimo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Open Sans ExtraBold"/>
      <p:bold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4" roundtripDataSignature="AMtx7mhvpGUi3P1U5SuIYBTo5p5UCOme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regular.fntdata"/><Relationship Id="rId22" Type="http://schemas.openxmlformats.org/officeDocument/2006/relationships/font" Target="fonts/Arimo-italic.fntdata"/><Relationship Id="rId21" Type="http://schemas.openxmlformats.org/officeDocument/2006/relationships/font" Target="fonts/Arimo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Arim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OpenSansExtraBold-bold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Extra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86" name="Google Shape;86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06" name="Google Shape;106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7" name="Google Shape;107;p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10" name="Google Shape;110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26" name="Google Shape;126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7" name="Google Shape;127;p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30" name="Google Shape;130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41" name="Google Shape;141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2" name="Google Shape;142;p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45" name="Google Shape;145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56" name="Google Shape;156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7" name="Google Shape;157;p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60" name="Google Shape;160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77" name="Google Shape;177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78" name="Google Shape;178;p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181" name="Google Shape;181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15" name="Google Shape;215;p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6" name="Google Shape;216;p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</p:txBody>
      </p:sp>
      <p:sp>
        <p:nvSpPr>
          <p:cNvPr id="219" name="Google Shape;219;p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13" Type="http://schemas.openxmlformats.org/officeDocument/2006/relationships/image" Target="../media/image11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3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35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29.jp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0" l="0" r="0" t="-38884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964434" y="494424"/>
            <a:ext cx="1700044" cy="1634138"/>
          </a:xfrm>
          <a:custGeom>
            <a:rect b="b" l="l" r="r" t="t"/>
            <a:pathLst>
              <a:path extrusionOk="0" h="1634138" w="1700044">
                <a:moveTo>
                  <a:pt x="0" y="0"/>
                </a:moveTo>
                <a:lnTo>
                  <a:pt x="1700044" y="0"/>
                </a:lnTo>
                <a:lnTo>
                  <a:pt x="1700044" y="1634138"/>
                </a:lnTo>
                <a:lnTo>
                  <a:pt x="0" y="1634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>
            <a:off x="3324824" y="6013634"/>
            <a:ext cx="1091547" cy="1046535"/>
          </a:xfrm>
          <a:custGeom>
            <a:rect b="b" l="l" r="r" t="t"/>
            <a:pathLst>
              <a:path extrusionOk="0" h="1046535" w="1091547">
                <a:moveTo>
                  <a:pt x="0" y="0"/>
                </a:moveTo>
                <a:lnTo>
                  <a:pt x="1091546" y="0"/>
                </a:lnTo>
                <a:lnTo>
                  <a:pt x="1091546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4" l="0" r="0" t="0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>
            <a:off x="5054171" y="6013634"/>
            <a:ext cx="1091547" cy="1077184"/>
          </a:xfrm>
          <a:custGeom>
            <a:rect b="b" l="l" r="r" t="t"/>
            <a:pathLst>
              <a:path extrusionOk="0" h="1077184" w="1091547">
                <a:moveTo>
                  <a:pt x="0" y="0"/>
                </a:moveTo>
                <a:lnTo>
                  <a:pt x="1091547" y="0"/>
                </a:lnTo>
                <a:lnTo>
                  <a:pt x="1091547" y="1077184"/>
                </a:lnTo>
                <a:lnTo>
                  <a:pt x="0" y="1077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99" t="0"/>
            </a:stretch>
          </a:blip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>
            <a:off x="8497904" y="6013634"/>
            <a:ext cx="1046535" cy="1046535"/>
          </a:xfrm>
          <a:custGeom>
            <a:rect b="b" l="l" r="r" t="t"/>
            <a:pathLst>
              <a:path extrusionOk="0" h="1046535" w="1046535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71" l="0" r="0" t="0"/>
            </a:stretch>
          </a:blip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10197199" y="6027996"/>
            <a:ext cx="1091547" cy="1077184"/>
          </a:xfrm>
          <a:custGeom>
            <a:rect b="b" l="l" r="r" t="t"/>
            <a:pathLst>
              <a:path extrusionOk="0" h="1077184" w="1091547">
                <a:moveTo>
                  <a:pt x="0" y="0"/>
                </a:moveTo>
                <a:lnTo>
                  <a:pt x="1091547" y="0"/>
                </a:lnTo>
                <a:lnTo>
                  <a:pt x="1091547" y="1077184"/>
                </a:lnTo>
                <a:lnTo>
                  <a:pt x="0" y="1077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99" t="0"/>
            </a:stretch>
          </a:blip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>
            <a:off x="6761012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"/>
          <p:cNvSpPr/>
          <p:nvPr/>
        </p:nvSpPr>
        <p:spPr>
          <a:xfrm>
            <a:off x="11926546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8" y="0"/>
                </a:lnTo>
                <a:lnTo>
                  <a:pt x="1091548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"/>
          <p:cNvSpPr/>
          <p:nvPr/>
        </p:nvSpPr>
        <p:spPr>
          <a:xfrm>
            <a:off x="13655893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"/>
          <p:cNvSpPr/>
          <p:nvPr/>
        </p:nvSpPr>
        <p:spPr>
          <a:xfrm>
            <a:off x="5267325" y="1250878"/>
            <a:ext cx="7753350" cy="4057650"/>
          </a:xfrm>
          <a:custGeom>
            <a:rect b="b" l="l" r="r" t="t"/>
            <a:pathLst>
              <a:path extrusionOk="0" h="4057650" w="7753350">
                <a:moveTo>
                  <a:pt x="0" y="0"/>
                </a:moveTo>
                <a:lnTo>
                  <a:pt x="7753350" y="0"/>
                </a:lnTo>
                <a:lnTo>
                  <a:pt x="7753350" y="4057650"/>
                </a:lnTo>
                <a:lnTo>
                  <a:pt x="0" y="4057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-199" l="0" r="0" t="0"/>
            </a:stretch>
          </a:blipFill>
          <a:ln>
            <a:noFill/>
          </a:ln>
        </p:spPr>
      </p:sp>
      <p:sp>
        <p:nvSpPr>
          <p:cNvPr id="102" name="Google Shape;102;p1"/>
          <p:cNvSpPr/>
          <p:nvPr/>
        </p:nvSpPr>
        <p:spPr>
          <a:xfrm>
            <a:off x="964434" y="9014337"/>
            <a:ext cx="3552069" cy="745800"/>
          </a:xfrm>
          <a:custGeom>
            <a:rect b="b" l="l" r="r" t="t"/>
            <a:pathLst>
              <a:path extrusionOk="0" h="745800" w="3552069">
                <a:moveTo>
                  <a:pt x="0" y="0"/>
                </a:moveTo>
                <a:lnTo>
                  <a:pt x="3552069" y="0"/>
                </a:lnTo>
                <a:lnTo>
                  <a:pt x="3552069" y="745800"/>
                </a:lnTo>
                <a:lnTo>
                  <a:pt x="0" y="74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"/>
          <p:cNvSpPr txBox="1"/>
          <p:nvPr/>
        </p:nvSpPr>
        <p:spPr>
          <a:xfrm>
            <a:off x="5014197" y="8869414"/>
            <a:ext cx="9060600" cy="1026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</a:pPr>
            <a:r>
              <a:rPr b="0" i="0" lang="en-US" sz="1575" u="none" cap="none" strike="noStrike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Finanziato dall'Unione Europea. Le opinioni e le opinioni espresse sono tuttavia quelle degli autori e non riflettono necessariamente quelle dell'Unione europea o dell'Agenzia esecutiva europea per l'istruzione e la cultura (EACEA). Né l'Unione europea né l'EACEA possono essere ritenuti responsabili per loro. 2022-1-ES01-KA220-ADU-000085390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7E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/>
          <p:nvPr/>
        </p:nvSpPr>
        <p:spPr>
          <a:xfrm rot="-3804574">
            <a:off x="9599631" y="-4942041"/>
            <a:ext cx="10803513" cy="12945386"/>
          </a:xfrm>
          <a:custGeom>
            <a:rect b="b" l="l" r="r" t="t"/>
            <a:pathLst>
              <a:path extrusionOk="0" h="12945386" w="10803513">
                <a:moveTo>
                  <a:pt x="0" y="0"/>
                </a:moveTo>
                <a:lnTo>
                  <a:pt x="10803514" y="0"/>
                </a:lnTo>
                <a:lnTo>
                  <a:pt x="10803514" y="12945386"/>
                </a:lnTo>
                <a:lnTo>
                  <a:pt x="0" y="12945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10"/>
          <p:cNvSpPr/>
          <p:nvPr/>
        </p:nvSpPr>
        <p:spPr>
          <a:xfrm>
            <a:off x="11444460" y="4154922"/>
            <a:ext cx="6737985" cy="6259244"/>
          </a:xfrm>
          <a:custGeom>
            <a:rect b="b" l="l" r="r" t="t"/>
            <a:pathLst>
              <a:path extrusionOk="0" h="6027420" w="6488430">
                <a:moveTo>
                  <a:pt x="5344160" y="1055370"/>
                </a:moveTo>
                <a:cubicBezTo>
                  <a:pt x="4573270" y="651510"/>
                  <a:pt x="3856990" y="1112520"/>
                  <a:pt x="3284220" y="1112520"/>
                </a:cubicBezTo>
                <a:cubicBezTo>
                  <a:pt x="2839720" y="1112520"/>
                  <a:pt x="2001520" y="0"/>
                  <a:pt x="1000760" y="1314450"/>
                </a:cubicBezTo>
                <a:cubicBezTo>
                  <a:pt x="0" y="2628900"/>
                  <a:pt x="1247140" y="3865880"/>
                  <a:pt x="2368550" y="4946650"/>
                </a:cubicBezTo>
                <a:cubicBezTo>
                  <a:pt x="3489960" y="6027420"/>
                  <a:pt x="5013960" y="6009640"/>
                  <a:pt x="5894070" y="4725670"/>
                </a:cubicBezTo>
                <a:cubicBezTo>
                  <a:pt x="6488430" y="3859530"/>
                  <a:pt x="6229350" y="1520190"/>
                  <a:pt x="5344160" y="10553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7809" r="-1780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1026685" y="1114425"/>
            <a:ext cx="6995336" cy="822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80D959"/>
                </a:solidFill>
                <a:latin typeface="Arial"/>
                <a:ea typeface="Arial"/>
                <a:cs typeface="Arial"/>
                <a:sym typeface="Arial"/>
              </a:rPr>
              <a:t>Riflessione</a:t>
            </a:r>
            <a:endParaRPr/>
          </a:p>
        </p:txBody>
      </p:sp>
      <p:sp>
        <p:nvSpPr>
          <p:cNvPr id="233" name="Google Shape;233;p10"/>
          <p:cNvSpPr txBox="1"/>
          <p:nvPr/>
        </p:nvSpPr>
        <p:spPr>
          <a:xfrm>
            <a:off x="1026685" y="2820096"/>
            <a:ext cx="9959400" cy="39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4" lvl="1" marL="604529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Fai un esempio in cui hai effettivamente comunicato un messaggio verde a qualcuno. Cosa ti ha fatto avere successo?</a:t>
            </a:r>
            <a:endParaRPr/>
          </a:p>
          <a:p>
            <a:pPr indent="-302264" lvl="1" marL="604529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Pensate a un particolare problema ambientale di cui siete preoccupati. Come comunicheresti questo problema a qualcuno che potrebbe non conoscerlo?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/>
          <p:nvPr/>
        </p:nvSpPr>
        <p:spPr>
          <a:xfrm rot="-3804574">
            <a:off x="9363027" y="-6529859"/>
            <a:ext cx="11728294" cy="14053511"/>
          </a:xfrm>
          <a:custGeom>
            <a:rect b="b" l="l" r="r" t="t"/>
            <a:pathLst>
              <a:path extrusionOk="0" h="14053511" w="11728294">
                <a:moveTo>
                  <a:pt x="0" y="0"/>
                </a:moveTo>
                <a:lnTo>
                  <a:pt x="11728294" y="0"/>
                </a:lnTo>
                <a:lnTo>
                  <a:pt x="11728294" y="14053511"/>
                </a:lnTo>
                <a:lnTo>
                  <a:pt x="0" y="14053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11"/>
          <p:cNvSpPr/>
          <p:nvPr/>
        </p:nvSpPr>
        <p:spPr>
          <a:xfrm>
            <a:off x="-1026671" y="1976772"/>
            <a:ext cx="10780403" cy="3751665"/>
          </a:xfrm>
          <a:custGeom>
            <a:rect b="b" l="l" r="r" t="t"/>
            <a:pathLst>
              <a:path extrusionOk="0" h="3751665" w="10780403">
                <a:moveTo>
                  <a:pt x="0" y="0"/>
                </a:moveTo>
                <a:lnTo>
                  <a:pt x="10780402" y="0"/>
                </a:lnTo>
                <a:lnTo>
                  <a:pt x="10780402" y="3751665"/>
                </a:lnTo>
                <a:lnTo>
                  <a:pt x="0" y="3751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11"/>
          <p:cNvSpPr/>
          <p:nvPr/>
        </p:nvSpPr>
        <p:spPr>
          <a:xfrm>
            <a:off x="11005897" y="3431567"/>
            <a:ext cx="6606724" cy="6565432"/>
          </a:xfrm>
          <a:custGeom>
            <a:rect b="b" l="l" r="r" t="t"/>
            <a:pathLst>
              <a:path extrusionOk="0" h="6565432" w="6606724">
                <a:moveTo>
                  <a:pt x="0" y="0"/>
                </a:moveTo>
                <a:lnTo>
                  <a:pt x="6606724" y="0"/>
                </a:lnTo>
                <a:lnTo>
                  <a:pt x="6606724" y="6565432"/>
                </a:lnTo>
                <a:lnTo>
                  <a:pt x="0" y="65654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1"/>
          <p:cNvSpPr txBox="1"/>
          <p:nvPr/>
        </p:nvSpPr>
        <p:spPr>
          <a:xfrm>
            <a:off x="1894137" y="3158330"/>
            <a:ext cx="7249863" cy="1985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49"/>
              <a:buFont typeface="Arial"/>
              <a:buNone/>
            </a:pPr>
            <a:r>
              <a:rPr b="1" i="0" lang="en-US" sz="644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Elementi di Green Advocacy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247" name="Google Shape;247;p12"/>
          <p:cNvSpPr/>
          <p:nvPr/>
        </p:nvSpPr>
        <p:spPr>
          <a:xfrm>
            <a:off x="0" y="0"/>
            <a:ext cx="6304493" cy="10287000"/>
          </a:xfrm>
          <a:prstGeom prst="rect">
            <a:avLst/>
          </a:prstGeom>
          <a:solidFill>
            <a:srgbClr val="65BA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2"/>
          <p:cNvSpPr/>
          <p:nvPr/>
        </p:nvSpPr>
        <p:spPr>
          <a:xfrm>
            <a:off x="6675968" y="1028700"/>
            <a:ext cx="10583332" cy="139490"/>
          </a:xfrm>
          <a:prstGeom prst="rect">
            <a:avLst/>
          </a:prstGeom>
          <a:solidFill>
            <a:srgbClr val="FCC3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474340" y="2564130"/>
            <a:ext cx="5355814" cy="1476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Elementi</a:t>
            </a:r>
            <a:endParaRPr/>
          </a:p>
        </p:txBody>
      </p:sp>
      <p:sp>
        <p:nvSpPr>
          <p:cNvPr id="250" name="Google Shape;250;p12"/>
          <p:cNvSpPr txBox="1"/>
          <p:nvPr/>
        </p:nvSpPr>
        <p:spPr>
          <a:xfrm>
            <a:off x="8692894" y="1981835"/>
            <a:ext cx="2851004" cy="11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Sensibilizzazione</a:t>
            </a:r>
            <a:endParaRPr/>
          </a:p>
        </p:txBody>
      </p:sp>
      <p:sp>
        <p:nvSpPr>
          <p:cNvPr id="251" name="Google Shape;251;p12"/>
          <p:cNvSpPr txBox="1"/>
          <p:nvPr/>
        </p:nvSpPr>
        <p:spPr>
          <a:xfrm>
            <a:off x="12471436" y="2272347"/>
            <a:ext cx="2770938" cy="563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Istruzione</a:t>
            </a:r>
            <a:endParaRPr/>
          </a:p>
        </p:txBody>
      </p:sp>
      <p:sp>
        <p:nvSpPr>
          <p:cNvPr id="252" name="Google Shape;252;p12"/>
          <p:cNvSpPr/>
          <p:nvPr/>
        </p:nvSpPr>
        <p:spPr>
          <a:xfrm>
            <a:off x="7973257" y="4040505"/>
            <a:ext cx="7988754" cy="9525"/>
          </a:xfrm>
          <a:prstGeom prst="rect">
            <a:avLst/>
          </a:prstGeom>
          <a:solidFill>
            <a:srgbClr val="FCC3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2"/>
          <p:cNvSpPr txBox="1"/>
          <p:nvPr/>
        </p:nvSpPr>
        <p:spPr>
          <a:xfrm>
            <a:off x="8692894" y="4859655"/>
            <a:ext cx="2851004" cy="11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Campagne di advocacy</a:t>
            </a:r>
            <a:endParaRPr/>
          </a:p>
        </p:txBody>
      </p:sp>
      <p:sp>
        <p:nvSpPr>
          <p:cNvPr id="254" name="Google Shape;254;p12"/>
          <p:cNvSpPr txBox="1"/>
          <p:nvPr/>
        </p:nvSpPr>
        <p:spPr>
          <a:xfrm>
            <a:off x="12471436" y="5150167"/>
            <a:ext cx="2888793" cy="5638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Collaborazione</a:t>
            </a:r>
            <a:endParaRPr/>
          </a:p>
        </p:txBody>
      </p:sp>
      <p:sp>
        <p:nvSpPr>
          <p:cNvPr id="255" name="Google Shape;255;p12"/>
          <p:cNvSpPr/>
          <p:nvPr/>
        </p:nvSpPr>
        <p:spPr>
          <a:xfrm>
            <a:off x="7973257" y="6918325"/>
            <a:ext cx="7988754" cy="9525"/>
          </a:xfrm>
          <a:prstGeom prst="rect">
            <a:avLst/>
          </a:prstGeom>
          <a:solidFill>
            <a:srgbClr val="FCC3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2"/>
          <p:cNvSpPr txBox="1"/>
          <p:nvPr/>
        </p:nvSpPr>
        <p:spPr>
          <a:xfrm>
            <a:off x="7148573" y="7737475"/>
            <a:ext cx="2851004" cy="11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Impegno politico</a:t>
            </a:r>
            <a:endParaRPr/>
          </a:p>
        </p:txBody>
      </p:sp>
      <p:sp>
        <p:nvSpPr>
          <p:cNvPr id="257" name="Google Shape;257;p12"/>
          <p:cNvSpPr txBox="1"/>
          <p:nvPr/>
        </p:nvSpPr>
        <p:spPr>
          <a:xfrm>
            <a:off x="10294853" y="7737475"/>
            <a:ext cx="3427557" cy="11449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Comunicazione trasparente</a:t>
            </a:r>
            <a:endParaRPr/>
          </a:p>
        </p:txBody>
      </p:sp>
      <p:sp>
        <p:nvSpPr>
          <p:cNvPr id="258" name="Google Shape;258;p12"/>
          <p:cNvSpPr txBox="1"/>
          <p:nvPr/>
        </p:nvSpPr>
        <p:spPr>
          <a:xfrm>
            <a:off x="14015750" y="7737475"/>
            <a:ext cx="36141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None/>
            </a:pPr>
            <a:r>
              <a:rPr b="0" i="0" lang="en-US" sz="32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Cambiamento di comportamento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/>
          <p:nvPr/>
        </p:nvSpPr>
        <p:spPr>
          <a:xfrm>
            <a:off x="4614566" y="2604539"/>
            <a:ext cx="9058834" cy="4111178"/>
          </a:xfrm>
          <a:custGeom>
            <a:rect b="b" l="l" r="r" t="t"/>
            <a:pathLst>
              <a:path extrusionOk="0" h="3995420" w="8803767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</p:sp>
      <p:sp>
        <p:nvSpPr>
          <p:cNvPr id="264" name="Google Shape;264;p13"/>
          <p:cNvSpPr txBox="1"/>
          <p:nvPr/>
        </p:nvSpPr>
        <p:spPr>
          <a:xfrm>
            <a:off x="5590497" y="3124985"/>
            <a:ext cx="7107006" cy="3032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91"/>
              <a:buFont typeface="Arial"/>
              <a:buNone/>
            </a:pPr>
            <a:r>
              <a:rPr b="1" i="0" lang="en-US" sz="6591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Piano d'azione collettivo Green advocacy</a:t>
            </a:r>
            <a:endParaRPr/>
          </a:p>
        </p:txBody>
      </p:sp>
      <p:sp>
        <p:nvSpPr>
          <p:cNvPr id="265" name="Google Shape;265;p13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266" name="Google Shape;266;p13"/>
          <p:cNvSpPr/>
          <p:nvPr/>
        </p:nvSpPr>
        <p:spPr>
          <a:xfrm>
            <a:off x="2940052" y="0"/>
            <a:ext cx="4743285" cy="4114800"/>
          </a:xfrm>
          <a:custGeom>
            <a:rect b="b" l="l" r="r" t="t"/>
            <a:pathLst>
              <a:path extrusionOk="0" h="4114800" w="4743285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13"/>
          <p:cNvSpPr txBox="1"/>
          <p:nvPr/>
        </p:nvSpPr>
        <p:spPr>
          <a:xfrm rot="-1189333">
            <a:off x="3235477" y="1640655"/>
            <a:ext cx="4114998" cy="1681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6"/>
              <a:buFont typeface="Arial"/>
              <a:buNone/>
            </a:pPr>
            <a:r>
              <a:rPr b="0" i="0" lang="en-US" sz="45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ATTIVITÀ </a:t>
            </a:r>
            <a:endParaRPr/>
          </a:p>
          <a:p>
            <a:pPr indent="0" lvl="0" marL="0" marR="0" rtl="0" algn="ctr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6"/>
              <a:buFont typeface="Arial"/>
              <a:buNone/>
            </a:pPr>
            <a:r>
              <a:rPr b="0" i="0" lang="en-US" sz="45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7E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/>
          <p:nvPr/>
        </p:nvSpPr>
        <p:spPr>
          <a:xfrm rot="-3804574">
            <a:off x="9599631" y="-4942041"/>
            <a:ext cx="10803513" cy="12945386"/>
          </a:xfrm>
          <a:custGeom>
            <a:rect b="b" l="l" r="r" t="t"/>
            <a:pathLst>
              <a:path extrusionOk="0" h="12945386" w="10803513">
                <a:moveTo>
                  <a:pt x="0" y="0"/>
                </a:moveTo>
                <a:lnTo>
                  <a:pt x="10803514" y="0"/>
                </a:lnTo>
                <a:lnTo>
                  <a:pt x="10803514" y="12945386"/>
                </a:lnTo>
                <a:lnTo>
                  <a:pt x="0" y="12945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14"/>
          <p:cNvSpPr/>
          <p:nvPr/>
        </p:nvSpPr>
        <p:spPr>
          <a:xfrm>
            <a:off x="11444460" y="4154922"/>
            <a:ext cx="6737985" cy="6259244"/>
          </a:xfrm>
          <a:custGeom>
            <a:rect b="b" l="l" r="r" t="t"/>
            <a:pathLst>
              <a:path extrusionOk="0" h="6027420" w="6488430">
                <a:moveTo>
                  <a:pt x="5344160" y="1055370"/>
                </a:moveTo>
                <a:cubicBezTo>
                  <a:pt x="4573270" y="651510"/>
                  <a:pt x="3856990" y="1112520"/>
                  <a:pt x="3284220" y="1112520"/>
                </a:cubicBezTo>
                <a:cubicBezTo>
                  <a:pt x="2839720" y="1112520"/>
                  <a:pt x="2001520" y="0"/>
                  <a:pt x="1000760" y="1314450"/>
                </a:cubicBezTo>
                <a:cubicBezTo>
                  <a:pt x="0" y="2628900"/>
                  <a:pt x="1247140" y="3865880"/>
                  <a:pt x="2368550" y="4946650"/>
                </a:cubicBezTo>
                <a:cubicBezTo>
                  <a:pt x="3489960" y="6027420"/>
                  <a:pt x="5013960" y="6009640"/>
                  <a:pt x="5894070" y="4725670"/>
                </a:cubicBezTo>
                <a:cubicBezTo>
                  <a:pt x="6488430" y="3859530"/>
                  <a:pt x="6229350" y="1520190"/>
                  <a:pt x="5344160" y="10553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7938" r="-1794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4"/>
          <p:cNvSpPr txBox="1"/>
          <p:nvPr/>
        </p:nvSpPr>
        <p:spPr>
          <a:xfrm>
            <a:off x="1026685" y="1114425"/>
            <a:ext cx="6995336" cy="822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80D959"/>
                </a:solidFill>
                <a:latin typeface="Arial"/>
                <a:ea typeface="Arial"/>
                <a:cs typeface="Arial"/>
                <a:sym typeface="Arial"/>
              </a:rPr>
              <a:t>Riflessione</a:t>
            </a:r>
            <a:endParaRPr/>
          </a:p>
        </p:txBody>
      </p:sp>
      <p:sp>
        <p:nvSpPr>
          <p:cNvPr id="275" name="Google Shape;275;p14"/>
          <p:cNvSpPr txBox="1"/>
          <p:nvPr/>
        </p:nvSpPr>
        <p:spPr>
          <a:xfrm>
            <a:off x="1026685" y="3122377"/>
            <a:ext cx="9430500" cy="48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4" lvl="1" marL="604529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quali situazioni quotidiane potresti prendere decisioni più rispettose dell'ambiente se avessi una migliore comprensione del loro impatto?</a:t>
            </a:r>
            <a:endParaRPr/>
          </a:p>
          <a:p>
            <a:pPr indent="-302264" lvl="1" marL="604529" marR="0" rtl="0" algn="l">
              <a:lnSpc>
                <a:spcPct val="2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Riesci a pensare a esempi specifici di campagne a cui potresti partecipare per fare la differenza nel tuo ambiente?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/>
          <p:nvPr/>
        </p:nvSpPr>
        <p:spPr>
          <a:xfrm>
            <a:off x="0" y="0"/>
            <a:ext cx="18288000" cy="10286998"/>
          </a:xfrm>
          <a:custGeom>
            <a:rect b="b" l="l" r="r" t="t"/>
            <a:pathLst>
              <a:path extrusionOk="0" h="10286998" w="18288000">
                <a:moveTo>
                  <a:pt x="0" y="0"/>
                </a:moveTo>
                <a:lnTo>
                  <a:pt x="18288000" y="0"/>
                </a:lnTo>
                <a:lnTo>
                  <a:pt x="18288000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0" l="0" r="0" t="-38884"/>
            </a:stretch>
          </a:blipFill>
          <a:ln>
            <a:noFill/>
          </a:ln>
        </p:spPr>
      </p:sp>
      <p:sp>
        <p:nvSpPr>
          <p:cNvPr id="113" name="Google Shape;113;p2"/>
          <p:cNvSpPr/>
          <p:nvPr/>
        </p:nvSpPr>
        <p:spPr>
          <a:xfrm>
            <a:off x="964434" y="494424"/>
            <a:ext cx="1700071" cy="1634310"/>
          </a:xfrm>
          <a:custGeom>
            <a:rect b="b" l="l" r="r" t="t"/>
            <a:pathLst>
              <a:path extrusionOk="0" h="1634310" w="1700071">
                <a:moveTo>
                  <a:pt x="0" y="0"/>
                </a:moveTo>
                <a:lnTo>
                  <a:pt x="1700071" y="0"/>
                </a:lnTo>
                <a:lnTo>
                  <a:pt x="1700071" y="1634310"/>
                </a:lnTo>
                <a:lnTo>
                  <a:pt x="0" y="1634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2"/>
          <p:cNvSpPr/>
          <p:nvPr/>
        </p:nvSpPr>
        <p:spPr>
          <a:xfrm>
            <a:off x="3324824" y="6013634"/>
            <a:ext cx="1091547" cy="1046537"/>
          </a:xfrm>
          <a:custGeom>
            <a:rect b="b" l="l" r="r" t="t"/>
            <a:pathLst>
              <a:path extrusionOk="0" h="1046537" w="1091547">
                <a:moveTo>
                  <a:pt x="0" y="0"/>
                </a:moveTo>
                <a:lnTo>
                  <a:pt x="1091546" y="0"/>
                </a:lnTo>
                <a:lnTo>
                  <a:pt x="1091546" y="1046536"/>
                </a:lnTo>
                <a:lnTo>
                  <a:pt x="0" y="1046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4" l="0" r="0" t="0"/>
            </a:stretch>
          </a:blipFill>
          <a:ln>
            <a:noFill/>
          </a:ln>
        </p:spPr>
      </p:sp>
      <p:sp>
        <p:nvSpPr>
          <p:cNvPr id="115" name="Google Shape;115;p2"/>
          <p:cNvSpPr/>
          <p:nvPr/>
        </p:nvSpPr>
        <p:spPr>
          <a:xfrm>
            <a:off x="5054171" y="6013634"/>
            <a:ext cx="1091546" cy="1077186"/>
          </a:xfrm>
          <a:custGeom>
            <a:rect b="b" l="l" r="r" t="t"/>
            <a:pathLst>
              <a:path extrusionOk="0" h="1077186" w="1091546">
                <a:moveTo>
                  <a:pt x="0" y="0"/>
                </a:moveTo>
                <a:lnTo>
                  <a:pt x="1091545" y="0"/>
                </a:lnTo>
                <a:lnTo>
                  <a:pt x="1091545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99" t="0"/>
            </a:stretch>
          </a:blipFill>
          <a:ln>
            <a:noFill/>
          </a:ln>
        </p:spPr>
      </p:sp>
      <p:sp>
        <p:nvSpPr>
          <p:cNvPr id="116" name="Google Shape;116;p2"/>
          <p:cNvSpPr/>
          <p:nvPr/>
        </p:nvSpPr>
        <p:spPr>
          <a:xfrm>
            <a:off x="8497904" y="6013634"/>
            <a:ext cx="1046535" cy="1046535"/>
          </a:xfrm>
          <a:custGeom>
            <a:rect b="b" l="l" r="r" t="t"/>
            <a:pathLst>
              <a:path extrusionOk="0" h="1046535" w="1046535">
                <a:moveTo>
                  <a:pt x="0" y="0"/>
                </a:moveTo>
                <a:lnTo>
                  <a:pt x="1046534" y="0"/>
                </a:lnTo>
                <a:lnTo>
                  <a:pt x="1046534" y="1046534"/>
                </a:lnTo>
                <a:lnTo>
                  <a:pt x="0" y="1046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671" l="0" r="0" t="0"/>
            </a:stretch>
          </a:blipFill>
          <a:ln>
            <a:noFill/>
          </a:ln>
        </p:spPr>
      </p:sp>
      <p:sp>
        <p:nvSpPr>
          <p:cNvPr id="117" name="Google Shape;117;p2"/>
          <p:cNvSpPr/>
          <p:nvPr/>
        </p:nvSpPr>
        <p:spPr>
          <a:xfrm>
            <a:off x="10197199" y="6027996"/>
            <a:ext cx="1091545" cy="1077186"/>
          </a:xfrm>
          <a:custGeom>
            <a:rect b="b" l="l" r="r" t="t"/>
            <a:pathLst>
              <a:path extrusionOk="0" h="1077186" w="1091545">
                <a:moveTo>
                  <a:pt x="0" y="0"/>
                </a:moveTo>
                <a:lnTo>
                  <a:pt x="1091546" y="0"/>
                </a:lnTo>
                <a:lnTo>
                  <a:pt x="1091546" y="1077186"/>
                </a:lnTo>
                <a:lnTo>
                  <a:pt x="0" y="1077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99" t="0"/>
            </a:stretch>
          </a:blipFill>
          <a:ln>
            <a:noFill/>
          </a:ln>
        </p:spPr>
      </p:sp>
      <p:sp>
        <p:nvSpPr>
          <p:cNvPr id="118" name="Google Shape;118;p2"/>
          <p:cNvSpPr/>
          <p:nvPr/>
        </p:nvSpPr>
        <p:spPr>
          <a:xfrm>
            <a:off x="6761012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2"/>
          <p:cNvSpPr/>
          <p:nvPr/>
        </p:nvSpPr>
        <p:spPr>
          <a:xfrm>
            <a:off x="11926546" y="6013634"/>
            <a:ext cx="1091548" cy="1091550"/>
          </a:xfrm>
          <a:custGeom>
            <a:rect b="b" l="l" r="r" t="t"/>
            <a:pathLst>
              <a:path extrusionOk="0" h="1091550" w="1091548">
                <a:moveTo>
                  <a:pt x="0" y="0"/>
                </a:moveTo>
                <a:lnTo>
                  <a:pt x="1091549" y="0"/>
                </a:lnTo>
                <a:lnTo>
                  <a:pt x="1091549" y="1091550"/>
                </a:lnTo>
                <a:lnTo>
                  <a:pt x="0" y="109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2"/>
          <p:cNvSpPr/>
          <p:nvPr/>
        </p:nvSpPr>
        <p:spPr>
          <a:xfrm>
            <a:off x="13655893" y="6013634"/>
            <a:ext cx="1091547" cy="1091547"/>
          </a:xfrm>
          <a:custGeom>
            <a:rect b="b" l="l" r="r" t="t"/>
            <a:pathLst>
              <a:path extrusionOk="0" h="1091547" w="1091547">
                <a:moveTo>
                  <a:pt x="0" y="0"/>
                </a:moveTo>
                <a:lnTo>
                  <a:pt x="1091547" y="0"/>
                </a:lnTo>
                <a:lnTo>
                  <a:pt x="1091547" y="1091546"/>
                </a:lnTo>
                <a:lnTo>
                  <a:pt x="0" y="1091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2"/>
          <p:cNvSpPr/>
          <p:nvPr/>
        </p:nvSpPr>
        <p:spPr>
          <a:xfrm>
            <a:off x="964434" y="9014337"/>
            <a:ext cx="3552069" cy="745800"/>
          </a:xfrm>
          <a:custGeom>
            <a:rect b="b" l="l" r="r" t="t"/>
            <a:pathLst>
              <a:path extrusionOk="0" h="745800" w="3552069">
                <a:moveTo>
                  <a:pt x="0" y="0"/>
                </a:moveTo>
                <a:lnTo>
                  <a:pt x="3552069" y="0"/>
                </a:lnTo>
                <a:lnTo>
                  <a:pt x="3552069" y="745800"/>
                </a:lnTo>
                <a:lnTo>
                  <a:pt x="0" y="745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2"/>
          <p:cNvSpPr txBox="1"/>
          <p:nvPr/>
        </p:nvSpPr>
        <p:spPr>
          <a:xfrm>
            <a:off x="5014197" y="8869414"/>
            <a:ext cx="9060600" cy="1026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</a:pPr>
            <a:r>
              <a:rPr b="0" i="0" lang="en-US" sz="1575" u="none" cap="none" strike="noStrike">
                <a:solidFill>
                  <a:srgbClr val="404040"/>
                </a:solidFill>
                <a:latin typeface="Arimo"/>
                <a:ea typeface="Arimo"/>
                <a:cs typeface="Arimo"/>
                <a:sym typeface="Arimo"/>
              </a:rPr>
              <a:t>Finanziato dall'Unione Europea. Le opinioni e le opinioni espresse sono tuttavia quelle degli autori e non riflettono necessariamente quelle dell'Unione europea o dell'Agenzia esecutiva europea per l'istruzione e la cultura (EACEA). Né l'Unione europea né l'EACEA possono essere ritenuti responsabili per loro.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4510647" y="2688037"/>
            <a:ext cx="92667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UNITÀ 4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0A5B61"/>
                </a:solidFill>
                <a:latin typeface="Open Sans"/>
                <a:ea typeface="Open Sans"/>
                <a:cs typeface="Open Sans"/>
                <a:sym typeface="Open Sans"/>
              </a:rPr>
              <a:t>Comunicazione &amp; Green Advocacy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3"/>
          <p:cNvGrpSpPr/>
          <p:nvPr/>
        </p:nvGrpSpPr>
        <p:grpSpPr>
          <a:xfrm>
            <a:off x="0" y="0"/>
            <a:ext cx="5545360" cy="3001518"/>
            <a:chOff x="0" y="0"/>
            <a:chExt cx="7393813" cy="4002024"/>
          </a:xfrm>
        </p:grpSpPr>
        <p:sp>
          <p:nvSpPr>
            <p:cNvPr id="133" name="Google Shape;133;p3"/>
            <p:cNvSpPr/>
            <p:nvPr/>
          </p:nvSpPr>
          <p:spPr>
            <a:xfrm>
              <a:off x="0" y="0"/>
              <a:ext cx="7393813" cy="4002024"/>
            </a:xfrm>
            <a:custGeom>
              <a:rect b="b" l="l" r="r" t="t"/>
              <a:pathLst>
                <a:path extrusionOk="0" h="4002024" w="7393813">
                  <a:moveTo>
                    <a:pt x="0" y="0"/>
                  </a:moveTo>
                  <a:lnTo>
                    <a:pt x="7393813" y="0"/>
                  </a:lnTo>
                  <a:lnTo>
                    <a:pt x="7393813" y="4002024"/>
                  </a:lnTo>
                  <a:lnTo>
                    <a:pt x="0" y="4002024"/>
                  </a:lnTo>
                  <a:close/>
                </a:path>
              </a:pathLst>
            </a:custGeom>
            <a:solidFill>
              <a:srgbClr val="65BAAF"/>
            </a:solidFill>
            <a:ln>
              <a:noFill/>
            </a:ln>
          </p:spPr>
        </p:sp>
        <p:sp>
          <p:nvSpPr>
            <p:cNvPr id="134" name="Google Shape;134;p3"/>
            <p:cNvSpPr txBox="1"/>
            <p:nvPr/>
          </p:nvSpPr>
          <p:spPr>
            <a:xfrm>
              <a:off x="0" y="0"/>
              <a:ext cx="7393800" cy="400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Presentazione 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Punti salienti </a:t>
              </a:r>
              <a:endParaRPr/>
            </a:p>
          </p:txBody>
        </p:sp>
      </p:grpSp>
      <p:sp>
        <p:nvSpPr>
          <p:cNvPr id="135" name="Google Shape;135;p3"/>
          <p:cNvSpPr/>
          <p:nvPr/>
        </p:nvSpPr>
        <p:spPr>
          <a:xfrm>
            <a:off x="17500908" y="0"/>
            <a:ext cx="787051" cy="10287000"/>
          </a:xfrm>
          <a:custGeom>
            <a:rect b="b" l="l" r="r" t="t"/>
            <a:pathLst>
              <a:path extrusionOk="0" h="13716000" w="1049401">
                <a:moveTo>
                  <a:pt x="0" y="0"/>
                </a:moveTo>
                <a:lnTo>
                  <a:pt x="1049401" y="0"/>
                </a:lnTo>
                <a:lnTo>
                  <a:pt x="1049401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136" name="Google Shape;136;p3"/>
          <p:cNvSpPr/>
          <p:nvPr/>
        </p:nvSpPr>
        <p:spPr>
          <a:xfrm>
            <a:off x="4097538" y="3001491"/>
            <a:ext cx="1447800" cy="1428750"/>
          </a:xfrm>
          <a:custGeom>
            <a:rect b="b" l="l" r="r" t="t"/>
            <a:pathLst>
              <a:path extrusionOk="0" h="1428750" w="1447800">
                <a:moveTo>
                  <a:pt x="0" y="0"/>
                </a:moveTo>
                <a:lnTo>
                  <a:pt x="1447800" y="0"/>
                </a:lnTo>
                <a:lnTo>
                  <a:pt x="1447800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99" t="0"/>
            </a:stretch>
          </a:blipFill>
          <a:ln>
            <a:noFill/>
          </a:ln>
        </p:spPr>
      </p:sp>
      <p:sp>
        <p:nvSpPr>
          <p:cNvPr id="137" name="Google Shape;137;p3"/>
          <p:cNvSpPr/>
          <p:nvPr/>
        </p:nvSpPr>
        <p:spPr>
          <a:xfrm>
            <a:off x="7828945" y="2579926"/>
            <a:ext cx="8549738" cy="5696263"/>
          </a:xfrm>
          <a:custGeom>
            <a:rect b="b" l="l" r="r" t="t"/>
            <a:pathLst>
              <a:path extrusionOk="0" h="5696263" w="8549738">
                <a:moveTo>
                  <a:pt x="0" y="0"/>
                </a:moveTo>
                <a:lnTo>
                  <a:pt x="8549738" y="0"/>
                </a:lnTo>
                <a:lnTo>
                  <a:pt x="8549738" y="5696262"/>
                </a:lnTo>
                <a:lnTo>
                  <a:pt x="0" y="56962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3"/>
          <p:cNvSpPr txBox="1"/>
          <p:nvPr/>
        </p:nvSpPr>
        <p:spPr>
          <a:xfrm>
            <a:off x="1063275" y="4729650"/>
            <a:ext cx="6275900" cy="2952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-US" sz="3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Comunicazione efficace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1" i="0" sz="3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-US" sz="3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Attivismo ambientale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t/>
            </a:r>
            <a:endParaRPr b="1" i="0" sz="39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-US" sz="39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Collaborazione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/>
        </p:nvSpPr>
        <p:spPr>
          <a:xfrm>
            <a:off x="9106696" y="6205537"/>
            <a:ext cx="8994000" cy="1762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2904" lvl="1" marL="76581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Consapevolezza ambientale e capacità di advocacy.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341772" y="375712"/>
            <a:ext cx="6602825" cy="4262438"/>
          </a:xfrm>
          <a:custGeom>
            <a:rect b="b" l="l" r="r" t="t"/>
            <a:pathLst>
              <a:path extrusionOk="0" h="5683250" w="8803767">
                <a:moveTo>
                  <a:pt x="0" y="0"/>
                </a:moveTo>
                <a:lnTo>
                  <a:pt x="8803767" y="0"/>
                </a:lnTo>
                <a:lnTo>
                  <a:pt x="8803767" y="5683250"/>
                </a:lnTo>
                <a:lnTo>
                  <a:pt x="0" y="568325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</p:sp>
      <p:sp>
        <p:nvSpPr>
          <p:cNvPr id="149" name="Google Shape;149;p4"/>
          <p:cNvSpPr txBox="1"/>
          <p:nvPr/>
        </p:nvSpPr>
        <p:spPr>
          <a:xfrm>
            <a:off x="1266814" y="1623808"/>
            <a:ext cx="4752750" cy="1737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Cosa impareremo?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0" y="9782748"/>
            <a:ext cx="18288000" cy="504254"/>
          </a:xfrm>
          <a:custGeom>
            <a:rect b="b" l="l" r="r" t="t"/>
            <a:pathLst>
              <a:path extrusionOk="0" h="672338" w="24384000">
                <a:moveTo>
                  <a:pt x="0" y="0"/>
                </a:moveTo>
                <a:lnTo>
                  <a:pt x="24384000" y="0"/>
                </a:lnTo>
                <a:lnTo>
                  <a:pt x="24384000" y="672338"/>
                </a:lnTo>
                <a:lnTo>
                  <a:pt x="0" y="67233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151" name="Google Shape;151;p4"/>
          <p:cNvSpPr/>
          <p:nvPr/>
        </p:nvSpPr>
        <p:spPr>
          <a:xfrm>
            <a:off x="6639723" y="4346648"/>
            <a:ext cx="1847848" cy="1771650"/>
          </a:xfrm>
          <a:custGeom>
            <a:rect b="b" l="l" r="r" t="t"/>
            <a:pathLst>
              <a:path extrusionOk="0" h="1771650" w="1847848">
                <a:moveTo>
                  <a:pt x="0" y="0"/>
                </a:moveTo>
                <a:lnTo>
                  <a:pt x="1847848" y="0"/>
                </a:lnTo>
                <a:lnTo>
                  <a:pt x="1847848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4" l="0" r="0" t="0"/>
            </a:stretch>
          </a:blipFill>
          <a:ln>
            <a:noFill/>
          </a:ln>
        </p:spPr>
      </p:sp>
      <p:sp>
        <p:nvSpPr>
          <p:cNvPr id="152" name="Google Shape;152;p4"/>
          <p:cNvSpPr txBox="1"/>
          <p:nvPr/>
        </p:nvSpPr>
        <p:spPr>
          <a:xfrm>
            <a:off x="9106696" y="2944381"/>
            <a:ext cx="8221350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2675" lvl="1" marL="76535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Comprendere la difesa verde e la sostenibilità ambientale.</a:t>
            </a:r>
            <a:endParaRPr/>
          </a:p>
        </p:txBody>
      </p:sp>
      <p:sp>
        <p:nvSpPr>
          <p:cNvPr id="153" name="Google Shape;153;p4"/>
          <p:cNvSpPr txBox="1"/>
          <p:nvPr/>
        </p:nvSpPr>
        <p:spPr>
          <a:xfrm>
            <a:off x="9106696" y="4329112"/>
            <a:ext cx="8077731" cy="162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2675" lvl="1" marL="76535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Analizzare criticamente la comunicazione e i beni di consumo.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/>
          <p:nvPr/>
        </p:nvSpPr>
        <p:spPr>
          <a:xfrm>
            <a:off x="4614566" y="2604539"/>
            <a:ext cx="9058834" cy="4111178"/>
          </a:xfrm>
          <a:custGeom>
            <a:rect b="b" l="l" r="r" t="t"/>
            <a:pathLst>
              <a:path extrusionOk="0" h="3995420" w="8803767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</p:sp>
      <p:sp>
        <p:nvSpPr>
          <p:cNvPr id="163" name="Google Shape;163;p5"/>
          <p:cNvSpPr txBox="1"/>
          <p:nvPr/>
        </p:nvSpPr>
        <p:spPr>
          <a:xfrm>
            <a:off x="5311695" y="2214209"/>
            <a:ext cx="7664700" cy="51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2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rPr b="1" lang="en-US" sz="7408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Comunicazione</a:t>
            </a:r>
            <a:endParaRPr b="1" sz="7408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rPr b="1" lang="en-US" sz="7408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rompighiacchio</a:t>
            </a:r>
            <a:endParaRPr b="1" sz="7408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rPr b="1" lang="en-US" sz="7408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verde</a:t>
            </a:r>
            <a:endParaRPr b="1" sz="7408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466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t/>
            </a:r>
            <a:endParaRPr b="1" i="0" sz="7408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165" name="Google Shape;165;p5"/>
          <p:cNvSpPr/>
          <p:nvPr/>
        </p:nvSpPr>
        <p:spPr>
          <a:xfrm>
            <a:off x="2940052" y="0"/>
            <a:ext cx="4743285" cy="4114800"/>
          </a:xfrm>
          <a:custGeom>
            <a:rect b="b" l="l" r="r" t="t"/>
            <a:pathLst>
              <a:path extrusionOk="0" h="4114800" w="4743285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5"/>
          <p:cNvSpPr txBox="1"/>
          <p:nvPr/>
        </p:nvSpPr>
        <p:spPr>
          <a:xfrm rot="-1189333">
            <a:off x="3235477" y="1640655"/>
            <a:ext cx="4114998" cy="1681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6"/>
              <a:buFont typeface="Arial"/>
              <a:buNone/>
            </a:pPr>
            <a:r>
              <a:rPr b="0" i="0" lang="en-US" sz="45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ATTIVITÀ </a:t>
            </a:r>
            <a:endParaRPr/>
          </a:p>
          <a:p>
            <a:pPr indent="0" lvl="0" marL="0" marR="0" rtl="0" algn="ctr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6"/>
              <a:buFont typeface="Arial"/>
              <a:buNone/>
            </a:pPr>
            <a:r>
              <a:rPr b="0" i="0" lang="en-US" sz="45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 rot="-3804574">
            <a:off x="10496343" y="-7026755"/>
            <a:ext cx="11728294" cy="14053511"/>
          </a:xfrm>
          <a:custGeom>
            <a:rect b="b" l="l" r="r" t="t"/>
            <a:pathLst>
              <a:path extrusionOk="0" h="14053511" w="11728294">
                <a:moveTo>
                  <a:pt x="0" y="0"/>
                </a:moveTo>
                <a:lnTo>
                  <a:pt x="11728294" y="0"/>
                </a:lnTo>
                <a:lnTo>
                  <a:pt x="11728294" y="14053510"/>
                </a:lnTo>
                <a:lnTo>
                  <a:pt x="0" y="14053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6"/>
          <p:cNvSpPr/>
          <p:nvPr/>
        </p:nvSpPr>
        <p:spPr>
          <a:xfrm>
            <a:off x="-1026671" y="1382884"/>
            <a:ext cx="12486938" cy="4345553"/>
          </a:xfrm>
          <a:custGeom>
            <a:rect b="b" l="l" r="r" t="t"/>
            <a:pathLst>
              <a:path extrusionOk="0" h="4345553" w="12486938">
                <a:moveTo>
                  <a:pt x="0" y="0"/>
                </a:moveTo>
                <a:lnTo>
                  <a:pt x="12486938" y="0"/>
                </a:lnTo>
                <a:lnTo>
                  <a:pt x="12486938" y="4345553"/>
                </a:lnTo>
                <a:lnTo>
                  <a:pt x="0" y="43455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6"/>
          <p:cNvSpPr/>
          <p:nvPr/>
        </p:nvSpPr>
        <p:spPr>
          <a:xfrm>
            <a:off x="12245690" y="4903805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6"/>
          <p:cNvSpPr txBox="1"/>
          <p:nvPr/>
        </p:nvSpPr>
        <p:spPr>
          <a:xfrm>
            <a:off x="564155" y="2918634"/>
            <a:ext cx="9952385" cy="1985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49"/>
              <a:buFont typeface="Arial"/>
              <a:buNone/>
            </a:pPr>
            <a:r>
              <a:rPr b="1" i="0" lang="en-US" sz="644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Comunicazione efficace per le pratiche verdi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184" name="Google Shape;184;p7"/>
          <p:cNvSpPr/>
          <p:nvPr/>
        </p:nvSpPr>
        <p:spPr>
          <a:xfrm>
            <a:off x="806743" y="2276267"/>
            <a:ext cx="7579711" cy="1384654"/>
          </a:xfrm>
          <a:custGeom>
            <a:rect b="b" l="l" r="r" t="t"/>
            <a:pathLst>
              <a:path extrusionOk="0" h="2675095" w="14643691">
                <a:moveTo>
                  <a:pt x="0" y="0"/>
                </a:moveTo>
                <a:lnTo>
                  <a:pt x="14643691" y="0"/>
                </a:lnTo>
                <a:lnTo>
                  <a:pt x="14643691" y="2675095"/>
                </a:lnTo>
                <a:lnTo>
                  <a:pt x="0" y="2675095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</p:sp>
      <p:sp>
        <p:nvSpPr>
          <p:cNvPr id="185" name="Google Shape;185;p7"/>
          <p:cNvSpPr txBox="1"/>
          <p:nvPr/>
        </p:nvSpPr>
        <p:spPr>
          <a:xfrm>
            <a:off x="806743" y="3897135"/>
            <a:ext cx="9217800" cy="4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None/>
            </a:pPr>
            <a:r>
              <a:rPr b="0" i="0" lang="en-US" sz="43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Promuove la consapevolezza</a:t>
            </a:r>
            <a:endParaRPr/>
          </a:p>
          <a:p>
            <a:pPr indent="0" lvl="0" marL="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None/>
            </a:pPr>
            <a:r>
              <a:rPr b="0" i="0" lang="en-US" sz="43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Cambia</a:t>
            </a:r>
            <a:r>
              <a:rPr lang="en-US" sz="4399">
                <a:latin typeface="Open Sans"/>
                <a:ea typeface="Open Sans"/>
                <a:cs typeface="Open Sans"/>
                <a:sym typeface="Open Sans"/>
              </a:rPr>
              <a:t> i</a:t>
            </a:r>
            <a:r>
              <a:rPr b="0" i="0" lang="en-US" sz="43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comportament</a:t>
            </a:r>
            <a:r>
              <a:rPr lang="en-US" sz="4399">
                <a:latin typeface="Open Sans"/>
                <a:ea typeface="Open Sans"/>
                <a:cs typeface="Open Sans"/>
                <a:sym typeface="Open Sans"/>
              </a:rPr>
              <a:t>i</a:t>
            </a:r>
            <a:endParaRPr/>
          </a:p>
          <a:p>
            <a:pPr indent="0" lvl="0" marL="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None/>
            </a:pPr>
            <a:r>
              <a:rPr b="0" i="0" lang="en-US" sz="43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Sost</a:t>
            </a:r>
            <a:r>
              <a:rPr lang="en-US" sz="4399">
                <a:latin typeface="Open Sans"/>
                <a:ea typeface="Open Sans"/>
                <a:cs typeface="Open Sans"/>
                <a:sym typeface="Open Sans"/>
              </a:rPr>
              <a:t>iene</a:t>
            </a:r>
            <a:r>
              <a:rPr b="0" i="0" lang="en-US" sz="43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le iniziative verdi</a:t>
            </a:r>
            <a:endParaRPr/>
          </a:p>
          <a:p>
            <a:pPr indent="0" lvl="0" marL="0" marR="0" rtl="0" algn="l">
              <a:lnSpc>
                <a:spcPct val="167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None/>
            </a:pPr>
            <a:r>
              <a:rPr b="0" i="0" lang="en-US" sz="43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Migliora la collaborazione</a:t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7964778" y="4041895"/>
            <a:ext cx="1847848" cy="1771650"/>
          </a:xfrm>
          <a:custGeom>
            <a:rect b="b" l="l" r="r" t="t"/>
            <a:pathLst>
              <a:path extrusionOk="0" h="1771650" w="1847848">
                <a:moveTo>
                  <a:pt x="0" y="0"/>
                </a:moveTo>
                <a:lnTo>
                  <a:pt x="1847849" y="0"/>
                </a:lnTo>
                <a:lnTo>
                  <a:pt x="1847849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4" l="0" r="0" t="0"/>
            </a:stretch>
          </a:blipFill>
          <a:ln>
            <a:noFill/>
          </a:ln>
        </p:spPr>
      </p:sp>
      <p:sp>
        <p:nvSpPr>
          <p:cNvPr id="187" name="Google Shape;187;p7"/>
          <p:cNvSpPr/>
          <p:nvPr/>
        </p:nvSpPr>
        <p:spPr>
          <a:xfrm>
            <a:off x="10024418" y="484521"/>
            <a:ext cx="7456839" cy="4968119"/>
          </a:xfrm>
          <a:custGeom>
            <a:rect b="b" l="l" r="r" t="t"/>
            <a:pathLst>
              <a:path extrusionOk="0" h="4968119" w="7456839">
                <a:moveTo>
                  <a:pt x="0" y="0"/>
                </a:moveTo>
                <a:lnTo>
                  <a:pt x="7456839" y="0"/>
                </a:lnTo>
                <a:lnTo>
                  <a:pt x="7456839" y="4968119"/>
                </a:lnTo>
                <a:lnTo>
                  <a:pt x="0" y="4968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7"/>
          <p:cNvSpPr txBox="1"/>
          <p:nvPr/>
        </p:nvSpPr>
        <p:spPr>
          <a:xfrm>
            <a:off x="1074274" y="2548780"/>
            <a:ext cx="8738353" cy="8396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9"/>
              <a:buFont typeface="Arial"/>
              <a:buNone/>
            </a:pPr>
            <a:r>
              <a:rPr b="1" i="0" lang="en-US" sz="550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Perché è importante?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8"/>
          <p:cNvGrpSpPr/>
          <p:nvPr/>
        </p:nvGrpSpPr>
        <p:grpSpPr>
          <a:xfrm>
            <a:off x="-12" y="1109325"/>
            <a:ext cx="9600036" cy="3238251"/>
            <a:chOff x="0" y="-38100"/>
            <a:chExt cx="2489055" cy="784346"/>
          </a:xfrm>
        </p:grpSpPr>
        <p:sp>
          <p:nvSpPr>
            <p:cNvPr id="194" name="Google Shape;194;p8"/>
            <p:cNvSpPr/>
            <p:nvPr/>
          </p:nvSpPr>
          <p:spPr>
            <a:xfrm>
              <a:off x="0" y="0"/>
              <a:ext cx="2489055" cy="746246"/>
            </a:xfrm>
            <a:custGeom>
              <a:rect b="b" l="l" r="r" t="t"/>
              <a:pathLst>
                <a:path extrusionOk="0" h="746246" w="2489055">
                  <a:moveTo>
                    <a:pt x="12903" y="0"/>
                  </a:moveTo>
                  <a:lnTo>
                    <a:pt x="2476152" y="0"/>
                  </a:lnTo>
                  <a:cubicBezTo>
                    <a:pt x="2483278" y="0"/>
                    <a:pt x="2489055" y="5777"/>
                    <a:pt x="2489055" y="12903"/>
                  </a:cubicBezTo>
                  <a:lnTo>
                    <a:pt x="2489055" y="733343"/>
                  </a:lnTo>
                  <a:cubicBezTo>
                    <a:pt x="2489055" y="740469"/>
                    <a:pt x="2483278" y="746246"/>
                    <a:pt x="2476152" y="746246"/>
                  </a:cubicBezTo>
                  <a:lnTo>
                    <a:pt x="12903" y="746246"/>
                  </a:lnTo>
                  <a:cubicBezTo>
                    <a:pt x="5777" y="746246"/>
                    <a:pt x="0" y="740469"/>
                    <a:pt x="0" y="733343"/>
                  </a:cubicBezTo>
                  <a:lnTo>
                    <a:pt x="0" y="12903"/>
                  </a:lnTo>
                  <a:cubicBezTo>
                    <a:pt x="0" y="5777"/>
                    <a:pt x="5777" y="0"/>
                    <a:pt x="12903" y="0"/>
                  </a:cubicBezTo>
                  <a:close/>
                </a:path>
              </a:pathLst>
            </a:custGeom>
            <a:solidFill>
              <a:srgbClr val="D8A2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8"/>
            <p:cNvSpPr txBox="1"/>
            <p:nvPr/>
          </p:nvSpPr>
          <p:spPr>
            <a:xfrm>
              <a:off x="0" y="-38100"/>
              <a:ext cx="2489055" cy="784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8"/>
          <p:cNvSpPr/>
          <p:nvPr/>
        </p:nvSpPr>
        <p:spPr>
          <a:xfrm>
            <a:off x="13379574" y="-2061340"/>
            <a:ext cx="3491158" cy="3023343"/>
          </a:xfrm>
          <a:custGeom>
            <a:rect b="b" l="l" r="r" t="t"/>
            <a:pathLst>
              <a:path extrusionOk="0" h="5499100" w="6350000">
                <a:moveTo>
                  <a:pt x="4762500" y="0"/>
                </a:moveTo>
                <a:lnTo>
                  <a:pt x="1587500" y="0"/>
                </a:lnTo>
                <a:lnTo>
                  <a:pt x="0" y="2749550"/>
                </a:lnTo>
                <a:lnTo>
                  <a:pt x="1587500" y="5499100"/>
                </a:lnTo>
                <a:lnTo>
                  <a:pt x="4762500" y="5499100"/>
                </a:lnTo>
                <a:lnTo>
                  <a:pt x="6350000" y="2749550"/>
                </a:lnTo>
                <a:close/>
              </a:path>
            </a:pathLst>
          </a:custGeom>
          <a:solidFill>
            <a:srgbClr val="65BAA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97" name="Google Shape;197;p8"/>
          <p:cNvGrpSpPr/>
          <p:nvPr/>
        </p:nvGrpSpPr>
        <p:grpSpPr>
          <a:xfrm>
            <a:off x="16149463" y="-468457"/>
            <a:ext cx="3264735" cy="2958666"/>
            <a:chOff x="0" y="-38100"/>
            <a:chExt cx="812800" cy="736600"/>
          </a:xfrm>
        </p:grpSpPr>
        <p:sp>
          <p:nvSpPr>
            <p:cNvPr id="198" name="Google Shape;198;p8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</p:sp>
        <p:sp>
          <p:nvSpPr>
            <p:cNvPr id="199" name="Google Shape;199;p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00;p8"/>
          <p:cNvSpPr/>
          <p:nvPr/>
        </p:nvSpPr>
        <p:spPr>
          <a:xfrm>
            <a:off x="13341151" y="1109321"/>
            <a:ext cx="3491158" cy="3023343"/>
          </a:xfrm>
          <a:custGeom>
            <a:rect b="b" l="l" r="r" t="t"/>
            <a:pathLst>
              <a:path extrusionOk="0" h="5499100" w="6350000">
                <a:moveTo>
                  <a:pt x="4762500" y="0"/>
                </a:moveTo>
                <a:lnTo>
                  <a:pt x="1587500" y="0"/>
                </a:lnTo>
                <a:lnTo>
                  <a:pt x="0" y="2749550"/>
                </a:lnTo>
                <a:lnTo>
                  <a:pt x="1587500" y="5499100"/>
                </a:lnTo>
                <a:lnTo>
                  <a:pt x="4762500" y="5499100"/>
                </a:lnTo>
                <a:lnTo>
                  <a:pt x="6350000" y="274955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0674" r="-40674" t="0"/>
            </a:stretch>
          </a:blipFill>
          <a:ln>
            <a:noFill/>
          </a:ln>
        </p:spPr>
      </p:sp>
      <p:sp>
        <p:nvSpPr>
          <p:cNvPr id="201" name="Google Shape;201;p8"/>
          <p:cNvSpPr/>
          <p:nvPr/>
        </p:nvSpPr>
        <p:spPr>
          <a:xfrm>
            <a:off x="16105551" y="2675882"/>
            <a:ext cx="3491158" cy="3023343"/>
          </a:xfrm>
          <a:custGeom>
            <a:rect b="b" l="l" r="r" t="t"/>
            <a:pathLst>
              <a:path extrusionOk="0" h="5499100" w="6350000">
                <a:moveTo>
                  <a:pt x="4762500" y="0"/>
                </a:moveTo>
                <a:lnTo>
                  <a:pt x="1587500" y="0"/>
                </a:lnTo>
                <a:lnTo>
                  <a:pt x="0" y="2749550"/>
                </a:lnTo>
                <a:lnTo>
                  <a:pt x="1587500" y="5499100"/>
                </a:lnTo>
                <a:lnTo>
                  <a:pt x="4762500" y="5499100"/>
                </a:lnTo>
                <a:lnTo>
                  <a:pt x="6350000" y="274955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4985" r="-14985" t="0"/>
            </a:stretch>
          </a:blipFill>
          <a:ln>
            <a:noFill/>
          </a:ln>
        </p:spPr>
      </p:sp>
      <p:grpSp>
        <p:nvGrpSpPr>
          <p:cNvPr id="202" name="Google Shape;202;p8"/>
          <p:cNvGrpSpPr/>
          <p:nvPr/>
        </p:nvGrpSpPr>
        <p:grpSpPr>
          <a:xfrm>
            <a:off x="13393983" y="4115236"/>
            <a:ext cx="3416370" cy="3096085"/>
            <a:chOff x="0" y="-38100"/>
            <a:chExt cx="812800" cy="736600"/>
          </a:xfrm>
        </p:grpSpPr>
        <p:sp>
          <p:nvSpPr>
            <p:cNvPr id="203" name="Google Shape;203;p8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51515"/>
            </a:solidFill>
            <a:ln>
              <a:noFill/>
            </a:ln>
          </p:spPr>
        </p:sp>
        <p:sp>
          <p:nvSpPr>
            <p:cNvPr id="204" name="Google Shape;204;p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8"/>
          <p:cNvGrpSpPr/>
          <p:nvPr/>
        </p:nvGrpSpPr>
        <p:grpSpPr>
          <a:xfrm>
            <a:off x="16105551" y="5687286"/>
            <a:ext cx="3416370" cy="3096085"/>
            <a:chOff x="0" y="-38100"/>
            <a:chExt cx="812800" cy="736600"/>
          </a:xfrm>
        </p:grpSpPr>
        <p:sp>
          <p:nvSpPr>
            <p:cNvPr id="206" name="Google Shape;206;p8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65BAAF"/>
            </a:solidFill>
            <a:ln>
              <a:noFill/>
            </a:ln>
          </p:spPr>
        </p:sp>
        <p:sp>
          <p:nvSpPr>
            <p:cNvPr id="207" name="Google Shape;207;p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8"/>
          <p:cNvSpPr/>
          <p:nvPr/>
        </p:nvSpPr>
        <p:spPr>
          <a:xfrm>
            <a:off x="10587028" y="-549668"/>
            <a:ext cx="3491158" cy="3023343"/>
          </a:xfrm>
          <a:custGeom>
            <a:rect b="b" l="l" r="r" t="t"/>
            <a:pathLst>
              <a:path extrusionOk="0" h="5499100" w="6350000">
                <a:moveTo>
                  <a:pt x="4762500" y="0"/>
                </a:moveTo>
                <a:lnTo>
                  <a:pt x="1587500" y="0"/>
                </a:lnTo>
                <a:lnTo>
                  <a:pt x="0" y="2749550"/>
                </a:lnTo>
                <a:lnTo>
                  <a:pt x="1587500" y="5499100"/>
                </a:lnTo>
                <a:lnTo>
                  <a:pt x="4762500" y="5499100"/>
                </a:lnTo>
                <a:lnTo>
                  <a:pt x="6350000" y="274955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4985" r="-14985" t="0"/>
            </a:stretch>
          </a:blipFill>
          <a:ln>
            <a:noFill/>
          </a:ln>
        </p:spPr>
      </p:sp>
      <p:sp>
        <p:nvSpPr>
          <p:cNvPr id="209" name="Google Shape;209;p8"/>
          <p:cNvSpPr/>
          <p:nvPr/>
        </p:nvSpPr>
        <p:spPr>
          <a:xfrm>
            <a:off x="16832309" y="9149148"/>
            <a:ext cx="1847848" cy="1771650"/>
          </a:xfrm>
          <a:custGeom>
            <a:rect b="b" l="l" r="r" t="t"/>
            <a:pathLst>
              <a:path extrusionOk="0" h="1771650" w="1847848">
                <a:moveTo>
                  <a:pt x="0" y="0"/>
                </a:moveTo>
                <a:lnTo>
                  <a:pt x="1847848" y="0"/>
                </a:lnTo>
                <a:lnTo>
                  <a:pt x="1847848" y="1771650"/>
                </a:lnTo>
                <a:lnTo>
                  <a:pt x="0" y="1771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44" l="0" r="0" t="0"/>
            </a:stretch>
          </a:blipFill>
          <a:ln>
            <a:noFill/>
          </a:ln>
        </p:spPr>
      </p:sp>
      <p:sp>
        <p:nvSpPr>
          <p:cNvPr id="210" name="Google Shape;210;p8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211" name="Google Shape;211;p8"/>
          <p:cNvSpPr txBox="1"/>
          <p:nvPr/>
        </p:nvSpPr>
        <p:spPr>
          <a:xfrm>
            <a:off x="614400" y="1429994"/>
            <a:ext cx="7625100" cy="3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Arial"/>
              <a:buNone/>
            </a:pPr>
            <a:r>
              <a:rPr b="1" i="0" lang="en-US" sz="4799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Come migliorare la comunicazione efficace per le pratiche verdi</a:t>
            </a:r>
            <a:endParaRPr/>
          </a:p>
          <a:p>
            <a:pPr indent="0" lvl="0" marL="0" marR="0" rtl="0" algn="l">
              <a:lnSpc>
                <a:spcPct val="9074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99"/>
              <a:buFont typeface="Arial"/>
              <a:buNone/>
            </a:pPr>
            <a:r>
              <a:t/>
            </a:r>
            <a:endParaRPr b="1" i="0" sz="4799" u="none" cap="none" strike="noStrik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12" name="Google Shape;212;p8"/>
          <p:cNvSpPr txBox="1"/>
          <p:nvPr/>
        </p:nvSpPr>
        <p:spPr>
          <a:xfrm>
            <a:off x="2671458" y="4400650"/>
            <a:ext cx="10477200" cy="4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8614" lvl="1" marL="777232" marR="0" rtl="0" algn="l">
              <a:lnSpc>
                <a:spcPct val="167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Char char="•"/>
            </a:pPr>
            <a:r>
              <a:rPr b="0" i="0" lang="en-US" sz="35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Chiarezza e semplicità</a:t>
            </a:r>
            <a:endParaRPr/>
          </a:p>
          <a:p>
            <a:pPr indent="-388615" lvl="1" marL="777232" marR="0" rtl="0" algn="l">
              <a:lnSpc>
                <a:spcPct val="167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Char char="•"/>
            </a:pPr>
            <a:r>
              <a:rPr b="0" i="0" lang="en-US" sz="35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Credibilità</a:t>
            </a:r>
            <a:endParaRPr/>
          </a:p>
          <a:p>
            <a:pPr indent="-388615" lvl="1" marL="777232" marR="0" rtl="0" algn="l">
              <a:lnSpc>
                <a:spcPct val="167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Char char="•"/>
            </a:pPr>
            <a:r>
              <a:rPr b="0" i="0" lang="en-US" sz="35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Interattività</a:t>
            </a:r>
            <a:endParaRPr/>
          </a:p>
          <a:p>
            <a:pPr indent="-388615" lvl="1" marL="777232" marR="0" rtl="0" algn="l">
              <a:lnSpc>
                <a:spcPct val="167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Char char="•"/>
            </a:pPr>
            <a:r>
              <a:rPr b="0" i="0" lang="en-US" sz="35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Comprendi il tuo pubblico di destinazione</a:t>
            </a:r>
            <a:endParaRPr/>
          </a:p>
          <a:p>
            <a:pPr indent="-388615" lvl="1" marL="777232" marR="0" rtl="0" algn="l">
              <a:lnSpc>
                <a:spcPct val="1670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99"/>
              <a:buFont typeface="Arial"/>
              <a:buChar char="•"/>
            </a:pPr>
            <a:r>
              <a:rPr b="0" i="0" lang="en-US" sz="3599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Coerenza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6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/>
          <p:nvPr/>
        </p:nvSpPr>
        <p:spPr>
          <a:xfrm>
            <a:off x="4614566" y="2604539"/>
            <a:ext cx="9058834" cy="4111178"/>
          </a:xfrm>
          <a:custGeom>
            <a:rect b="b" l="l" r="r" t="t"/>
            <a:pathLst>
              <a:path extrusionOk="0" h="3995420" w="8803767">
                <a:moveTo>
                  <a:pt x="0" y="0"/>
                </a:moveTo>
                <a:lnTo>
                  <a:pt x="8803767" y="0"/>
                </a:lnTo>
                <a:lnTo>
                  <a:pt x="8803767" y="3995420"/>
                </a:lnTo>
                <a:lnTo>
                  <a:pt x="0" y="3995420"/>
                </a:lnTo>
                <a:close/>
              </a:path>
            </a:pathLst>
          </a:custGeom>
          <a:solidFill>
            <a:srgbClr val="65BAAF"/>
          </a:solidFill>
          <a:ln>
            <a:noFill/>
          </a:ln>
        </p:spPr>
      </p:sp>
      <p:sp>
        <p:nvSpPr>
          <p:cNvPr id="222" name="Google Shape;222;p9"/>
          <p:cNvSpPr txBox="1"/>
          <p:nvPr/>
        </p:nvSpPr>
        <p:spPr>
          <a:xfrm>
            <a:off x="5311695" y="3038356"/>
            <a:ext cx="7664611" cy="31768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92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rPr b="1" i="0" lang="en-US" sz="7408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EcoTalk Showdown</a:t>
            </a:r>
            <a:endParaRPr/>
          </a:p>
          <a:p>
            <a:pPr indent="0" lvl="0" marL="0" marR="0" rtl="0" algn="ctr">
              <a:lnSpc>
                <a:spcPct val="466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8"/>
              <a:buFont typeface="Arial"/>
              <a:buNone/>
            </a:pPr>
            <a:r>
              <a:t/>
            </a:r>
            <a:endParaRPr b="1" i="0" sz="7408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0" y="9782748"/>
            <a:ext cx="18288000" cy="504444"/>
          </a:xfrm>
          <a:custGeom>
            <a:rect b="b" l="l" r="r" t="t"/>
            <a:pathLst>
              <a:path extrusionOk="0" h="672592" w="24384000">
                <a:moveTo>
                  <a:pt x="0" y="0"/>
                </a:moveTo>
                <a:lnTo>
                  <a:pt x="24384000" y="0"/>
                </a:lnTo>
                <a:lnTo>
                  <a:pt x="24384000" y="672592"/>
                </a:lnTo>
                <a:lnTo>
                  <a:pt x="0" y="67259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224" name="Google Shape;224;p9"/>
          <p:cNvSpPr/>
          <p:nvPr/>
        </p:nvSpPr>
        <p:spPr>
          <a:xfrm>
            <a:off x="2940052" y="0"/>
            <a:ext cx="4743285" cy="4114800"/>
          </a:xfrm>
          <a:custGeom>
            <a:rect b="b" l="l" r="r" t="t"/>
            <a:pathLst>
              <a:path extrusionOk="0" h="4114800" w="4743285">
                <a:moveTo>
                  <a:pt x="0" y="0"/>
                </a:moveTo>
                <a:lnTo>
                  <a:pt x="4743285" y="0"/>
                </a:lnTo>
                <a:lnTo>
                  <a:pt x="4743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9"/>
          <p:cNvSpPr txBox="1"/>
          <p:nvPr/>
        </p:nvSpPr>
        <p:spPr>
          <a:xfrm rot="-1189333">
            <a:off x="3235477" y="1640655"/>
            <a:ext cx="4114998" cy="1681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3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6"/>
              <a:buFont typeface="Arial"/>
              <a:buNone/>
            </a:pPr>
            <a:r>
              <a:rPr b="0" i="0" lang="en-US" sz="45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ATTIVITÀ </a:t>
            </a:r>
            <a:endParaRPr/>
          </a:p>
          <a:p>
            <a:pPr indent="0" lvl="0" marL="0" marR="0" rtl="0" algn="ctr">
              <a:lnSpc>
                <a:spcPct val="117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56"/>
              <a:buFont typeface="Arial"/>
              <a:buNone/>
            </a:pPr>
            <a:r>
              <a:rPr b="0" i="0" lang="en-US" sz="455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