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Arimo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3" roundtripDataSignature="AMtx7mgEC2MgFl+09JwA7dCVfl7Zzn7H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Arimo-italic.fntdata"/><Relationship Id="rId10" Type="http://schemas.openxmlformats.org/officeDocument/2006/relationships/slide" Target="slides/slide5.xml"/><Relationship Id="rId32" Type="http://schemas.openxmlformats.org/officeDocument/2006/relationships/font" Target="fonts/Arimo-bold.fntdata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Arimo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0" name="Google Shape;220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1" name="Google Shape;221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4" name="Google Shape;224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95" name="Google Shape;295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6" name="Google Shape;296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99" name="Google Shape;299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6" name="Google Shape;10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6" name="Google Shape;126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7" name="Google Shape;127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1" name="Google Shape;141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2" name="Google Shape;142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5" name="Google Shape;145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6" name="Google Shape;156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0" name="Google Shape;160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9" name="Google Shape;169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0" name="Google Shape;170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89" name="Google Shape;189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0" name="Google Shape;190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3" name="Google Shape;193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4" name="Google Shape;204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5" name="Google Shape;205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8" name="Google Shape;208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3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4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4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3.jpg"/><Relationship Id="rId5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8.jpg"/><Relationship Id="rId5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rect b="b" l="l" r="r" t="t"/>
            <a:pathLst>
              <a:path extrusionOk="0" h="1634138" w="1700044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5054171" y="6013634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0197199" y="6027996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1926546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5267325" y="1250878"/>
            <a:ext cx="7753350" cy="4057650"/>
          </a:xfrm>
          <a:custGeom>
            <a:rect b="b" l="l" r="r" t="t"/>
            <a:pathLst>
              <a:path extrusionOk="0" h="4057650" w="775335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199" l="0" r="0" t="0"/>
            </a:stretch>
          </a:blipFill>
          <a:ln>
            <a:noFill/>
          </a:ln>
        </p:spPr>
      </p:sp>
      <p:sp>
        <p:nvSpPr>
          <p:cNvPr id="102" name="Google Shape;102;p1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 2022-1-ES01-KA220-ADU-000085390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4614575" y="2604553"/>
            <a:ext cx="9067880" cy="5363851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27" name="Google Shape;227;p10"/>
          <p:cNvSpPr txBox="1"/>
          <p:nvPr/>
        </p:nvSpPr>
        <p:spPr>
          <a:xfrm>
            <a:off x="5311700" y="3038350"/>
            <a:ext cx="8157900" cy="51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Caccia al tesoro per l'ecoinvestimen</a:t>
            </a: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  <a:endParaRPr/>
          </a:p>
          <a:p>
            <a:pPr indent="0" lvl="0" marL="0" marR="0" rtl="0" algn="ctr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t/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29" name="Google Shape;229;p10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0"/>
          <p:cNvSpPr txBox="1"/>
          <p:nvPr/>
        </p:nvSpPr>
        <p:spPr>
          <a:xfrm rot="-1189333">
            <a:off x="3235477" y="1640655"/>
            <a:ext cx="4114998" cy="168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endParaRPr/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1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8066" r="-1806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1026685" y="1114425"/>
            <a:ext cx="6995336" cy="822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Riflessione</a:t>
            </a:r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1026685" y="3122377"/>
            <a:ext cx="9430500" cy="4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Come pensi che gli investimenti verdi si adattino ai tuoi valori e ai tuoi obiettivi, specialmente da anziano?</a:t>
            </a:r>
            <a:endParaRPr/>
          </a:p>
          <a:p>
            <a:pPr indent="-302265" lvl="1" marL="604528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 informazioni fornite in questa unità hanno cambiato il tuo punto di vista sugli investimenti per la sostenibilità? Se sì, come?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2"/>
          <p:cNvSpPr/>
          <p:nvPr/>
        </p:nvSpPr>
        <p:spPr>
          <a:xfrm>
            <a:off x="-1026671" y="1976772"/>
            <a:ext cx="10780403" cy="3751665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2"/>
          <p:cNvSpPr txBox="1"/>
          <p:nvPr/>
        </p:nvSpPr>
        <p:spPr>
          <a:xfrm>
            <a:off x="2503869" y="3158374"/>
            <a:ext cx="7249863" cy="1985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i="0" lang="en-US" sz="644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Politiche e regolamenti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13720198" y="4604165"/>
            <a:ext cx="4922756" cy="5682835"/>
          </a:xfrm>
          <a:custGeom>
            <a:rect b="b" l="l" r="r" t="t"/>
            <a:pathLst>
              <a:path extrusionOk="0" h="5682835" w="4922756">
                <a:moveTo>
                  <a:pt x="0" y="0"/>
                </a:moveTo>
                <a:lnTo>
                  <a:pt x="4922756" y="0"/>
                </a:lnTo>
                <a:lnTo>
                  <a:pt x="4922756" y="5682835"/>
                </a:lnTo>
                <a:lnTo>
                  <a:pt x="0" y="5682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52" name="Google Shape;252;p13"/>
          <p:cNvSpPr/>
          <p:nvPr/>
        </p:nvSpPr>
        <p:spPr>
          <a:xfrm>
            <a:off x="9110961" y="3054222"/>
            <a:ext cx="5917942" cy="4038995"/>
          </a:xfrm>
          <a:custGeom>
            <a:rect b="b" l="l" r="r" t="t"/>
            <a:pathLst>
              <a:path extrusionOk="0" h="4038995" w="5917942">
                <a:moveTo>
                  <a:pt x="0" y="0"/>
                </a:moveTo>
                <a:lnTo>
                  <a:pt x="5917942" y="0"/>
                </a:lnTo>
                <a:lnTo>
                  <a:pt x="5917942" y="4038995"/>
                </a:lnTo>
                <a:lnTo>
                  <a:pt x="0" y="4038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3"/>
          <p:cNvSpPr/>
          <p:nvPr/>
        </p:nvSpPr>
        <p:spPr>
          <a:xfrm>
            <a:off x="3259097" y="1796007"/>
            <a:ext cx="4643457" cy="3076291"/>
          </a:xfrm>
          <a:custGeom>
            <a:rect b="b" l="l" r="r" t="t"/>
            <a:pathLst>
              <a:path extrusionOk="0" h="3076291" w="4643457">
                <a:moveTo>
                  <a:pt x="0" y="0"/>
                </a:moveTo>
                <a:lnTo>
                  <a:pt x="4643458" y="0"/>
                </a:lnTo>
                <a:lnTo>
                  <a:pt x="4643458" y="3076290"/>
                </a:lnTo>
                <a:lnTo>
                  <a:pt x="0" y="3076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3"/>
          <p:cNvSpPr/>
          <p:nvPr/>
        </p:nvSpPr>
        <p:spPr>
          <a:xfrm>
            <a:off x="3259097" y="5414703"/>
            <a:ext cx="4643457" cy="3076291"/>
          </a:xfrm>
          <a:custGeom>
            <a:rect b="b" l="l" r="r" t="t"/>
            <a:pathLst>
              <a:path extrusionOk="0" h="3076291" w="4643457">
                <a:moveTo>
                  <a:pt x="0" y="0"/>
                </a:moveTo>
                <a:lnTo>
                  <a:pt x="4643458" y="0"/>
                </a:lnTo>
                <a:lnTo>
                  <a:pt x="4643458" y="3076290"/>
                </a:lnTo>
                <a:lnTo>
                  <a:pt x="0" y="3076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3"/>
          <p:cNvSpPr txBox="1"/>
          <p:nvPr/>
        </p:nvSpPr>
        <p:spPr>
          <a:xfrm>
            <a:off x="4348901" y="2668175"/>
            <a:ext cx="2892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POLITICHE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3703850" y="6286850"/>
            <a:ext cx="4198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REGOLAMENTI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62" name="Google Shape;262;p14"/>
          <p:cNvSpPr txBox="1"/>
          <p:nvPr/>
        </p:nvSpPr>
        <p:spPr>
          <a:xfrm>
            <a:off x="5590497" y="3124985"/>
            <a:ext cx="7107006" cy="3032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1"/>
              <a:buFont typeface="Arial"/>
              <a:buNone/>
            </a:pPr>
            <a:r>
              <a:rPr b="1" i="0" lang="en-US" sz="6591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Green Investment Explorer gioco da tavolo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64" name="Google Shape;264;p14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4"/>
          <p:cNvSpPr txBox="1"/>
          <p:nvPr/>
        </p:nvSpPr>
        <p:spPr>
          <a:xfrm rot="-1189333">
            <a:off x="3235477" y="1640655"/>
            <a:ext cx="4114998" cy="168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endParaRPr/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/>
          <p:nvPr/>
        </p:nvSpPr>
        <p:spPr>
          <a:xfrm>
            <a:off x="2362995" y="349979"/>
            <a:ext cx="13562011" cy="9587043"/>
          </a:xfrm>
          <a:custGeom>
            <a:rect b="b" l="l" r="r" t="t"/>
            <a:pathLst>
              <a:path extrusionOk="0" h="9587043" w="13562011">
                <a:moveTo>
                  <a:pt x="0" y="0"/>
                </a:moveTo>
                <a:lnTo>
                  <a:pt x="13562010" y="0"/>
                </a:lnTo>
                <a:lnTo>
                  <a:pt x="13562010" y="9587042"/>
                </a:lnTo>
                <a:lnTo>
                  <a:pt x="0" y="9587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763" y="152400"/>
            <a:ext cx="14118472" cy="99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7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938" r="-179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/>
        </p:nvSpPr>
        <p:spPr>
          <a:xfrm>
            <a:off x="1026685" y="1114425"/>
            <a:ext cx="6995336" cy="822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Riflessione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1026685" y="3122377"/>
            <a:ext cx="9430500" cy="30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Quanto è importante per gli anziani conoscere le politiche di investimento verdi globali?</a:t>
            </a:r>
            <a:endParaRPr/>
          </a:p>
          <a:p>
            <a:pPr indent="-3022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 adulto più anziano, quale ruolo vede nel sostenere politiche che promuovano gli investimenti verdi?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8"/>
          <p:cNvSpPr/>
          <p:nvPr/>
        </p:nvSpPr>
        <p:spPr>
          <a:xfrm>
            <a:off x="-1026671" y="1976772"/>
            <a:ext cx="10780403" cy="3751665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8"/>
          <p:cNvSpPr/>
          <p:nvPr/>
        </p:nvSpPr>
        <p:spPr>
          <a:xfrm>
            <a:off x="15613216" y="5143544"/>
            <a:ext cx="2388678" cy="2245357"/>
          </a:xfrm>
          <a:custGeom>
            <a:rect b="b" l="l" r="r" t="t"/>
            <a:pathLst>
              <a:path extrusionOk="0" h="2245357" w="2388678">
                <a:moveTo>
                  <a:pt x="0" y="0"/>
                </a:moveTo>
                <a:lnTo>
                  <a:pt x="2388678" y="0"/>
                </a:lnTo>
                <a:lnTo>
                  <a:pt x="2388678" y="2245358"/>
                </a:lnTo>
                <a:lnTo>
                  <a:pt x="0" y="2245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8"/>
          <p:cNvSpPr/>
          <p:nvPr/>
        </p:nvSpPr>
        <p:spPr>
          <a:xfrm>
            <a:off x="12185923" y="6172200"/>
            <a:ext cx="5815972" cy="4114800"/>
          </a:xfrm>
          <a:custGeom>
            <a:rect b="b" l="l" r="r" t="t"/>
            <a:pathLst>
              <a:path extrusionOk="0" h="4114800" w="5815972">
                <a:moveTo>
                  <a:pt x="0" y="0"/>
                </a:moveTo>
                <a:lnTo>
                  <a:pt x="5815971" y="0"/>
                </a:lnTo>
                <a:lnTo>
                  <a:pt x="58159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8"/>
          <p:cNvSpPr txBox="1"/>
          <p:nvPr/>
        </p:nvSpPr>
        <p:spPr>
          <a:xfrm>
            <a:off x="2503869" y="3158374"/>
            <a:ext cx="7249800" cy="21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i="0" lang="en-US" sz="644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Rischi e</a:t>
            </a:r>
            <a:endParaRPr/>
          </a:p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lang="en-US" sz="644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Aspettative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302" name="Google Shape;302;p19"/>
          <p:cNvSpPr/>
          <p:nvPr/>
        </p:nvSpPr>
        <p:spPr>
          <a:xfrm>
            <a:off x="13135414" y="1899901"/>
            <a:ext cx="3064466" cy="3242821"/>
          </a:xfrm>
          <a:custGeom>
            <a:rect b="b" l="l" r="r" t="t"/>
            <a:pathLst>
              <a:path extrusionOk="0" h="3242821" w="3064466">
                <a:moveTo>
                  <a:pt x="0" y="0"/>
                </a:moveTo>
                <a:lnTo>
                  <a:pt x="3064466" y="0"/>
                </a:lnTo>
                <a:lnTo>
                  <a:pt x="3064466" y="3242820"/>
                </a:lnTo>
                <a:lnTo>
                  <a:pt x="0" y="324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9"/>
          <p:cNvSpPr txBox="1"/>
          <p:nvPr/>
        </p:nvSpPr>
        <p:spPr>
          <a:xfrm>
            <a:off x="5891848" y="4499166"/>
            <a:ext cx="8627250" cy="704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9777"/>
                </a:solidFill>
                <a:latin typeface="Roboto"/>
                <a:ea typeface="Roboto"/>
                <a:cs typeface="Roboto"/>
                <a:sym typeface="Roboto"/>
              </a:rPr>
              <a:t>Tolleranza al rischio</a:t>
            </a:r>
            <a:endParaRPr/>
          </a:p>
        </p:txBody>
      </p:sp>
      <p:sp>
        <p:nvSpPr>
          <p:cNvPr id="304" name="Google Shape;304;p19"/>
          <p:cNvSpPr txBox="1"/>
          <p:nvPr/>
        </p:nvSpPr>
        <p:spPr>
          <a:xfrm>
            <a:off x="7179710" y="7804192"/>
            <a:ext cx="8627250" cy="704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80D959"/>
                </a:solidFill>
                <a:latin typeface="Roboto"/>
                <a:ea typeface="Roboto"/>
                <a:cs typeface="Roboto"/>
                <a:sym typeface="Roboto"/>
              </a:rPr>
              <a:t>Diversificazione</a:t>
            </a:r>
            <a:endParaRPr/>
          </a:p>
        </p:txBody>
      </p:sp>
      <p:sp>
        <p:nvSpPr>
          <p:cNvPr id="305" name="Google Shape;305;p19"/>
          <p:cNvSpPr txBox="1"/>
          <p:nvPr/>
        </p:nvSpPr>
        <p:spPr>
          <a:xfrm>
            <a:off x="747488" y="5184891"/>
            <a:ext cx="8627250" cy="704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Orizzonte temporale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9660750" y="1880851"/>
            <a:ext cx="8627250" cy="704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A5B61"/>
                </a:solidFill>
                <a:latin typeface="Roboto"/>
                <a:ea typeface="Roboto"/>
                <a:cs typeface="Roboto"/>
                <a:sym typeface="Roboto"/>
              </a:rPr>
              <a:t>Inflazione</a:t>
            </a:r>
            <a:endParaRPr/>
          </a:p>
        </p:txBody>
      </p:sp>
      <p:grpSp>
        <p:nvGrpSpPr>
          <p:cNvPr id="307" name="Google Shape;307;p19"/>
          <p:cNvGrpSpPr/>
          <p:nvPr/>
        </p:nvGrpSpPr>
        <p:grpSpPr>
          <a:xfrm>
            <a:off x="0" y="15"/>
            <a:ext cx="4837500" cy="3001518"/>
            <a:chOff x="0" y="0"/>
            <a:chExt cx="6450000" cy="4002024"/>
          </a:xfrm>
        </p:grpSpPr>
        <p:sp>
          <p:nvSpPr>
            <p:cNvPr id="308" name="Google Shape;308;p19"/>
            <p:cNvSpPr/>
            <p:nvPr/>
          </p:nvSpPr>
          <p:spPr>
            <a:xfrm>
              <a:off x="0" y="0"/>
              <a:ext cx="6449949" cy="4002024"/>
            </a:xfrm>
            <a:custGeom>
              <a:rect b="b" l="l" r="r" t="t"/>
              <a:pathLst>
                <a:path extrusionOk="0" h="4002024" w="6449949">
                  <a:moveTo>
                    <a:pt x="0" y="0"/>
                  </a:moveTo>
                  <a:lnTo>
                    <a:pt x="6449949" y="0"/>
                  </a:lnTo>
                  <a:lnTo>
                    <a:pt x="6449949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</p:sp>
        <p:sp>
          <p:nvSpPr>
            <p:cNvPr id="309" name="Google Shape;309;p19"/>
            <p:cNvSpPr txBox="1"/>
            <p:nvPr/>
          </p:nvSpPr>
          <p:spPr>
            <a:xfrm>
              <a:off x="0" y="0"/>
              <a:ext cx="64500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1" i="0" lang="en-US" sz="4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 base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1" i="0" lang="en-US" sz="4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concetti</a:t>
              </a: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0" y="0"/>
            <a:ext cx="18288000" cy="10286998"/>
          </a:xfrm>
          <a:custGeom>
            <a:rect b="b" l="l" r="r" t="t"/>
            <a:pathLst>
              <a:path extrusionOk="0" h="10286998" w="1828800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964434" y="494424"/>
            <a:ext cx="1700071" cy="1634310"/>
          </a:xfrm>
          <a:custGeom>
            <a:rect b="b" l="l" r="r" t="t"/>
            <a:pathLst>
              <a:path extrusionOk="0" h="1634310" w="1700071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3324824" y="6013634"/>
            <a:ext cx="1091547" cy="1046537"/>
          </a:xfrm>
          <a:custGeom>
            <a:rect b="b" l="l" r="r" t="t"/>
            <a:pathLst>
              <a:path extrusionOk="0" h="1046537" w="1091547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>
            <a:off x="5054171" y="6013634"/>
            <a:ext cx="1091546" cy="1077186"/>
          </a:xfrm>
          <a:custGeom>
            <a:rect b="b" l="l" r="r" t="t"/>
            <a:pathLst>
              <a:path extrusionOk="0" h="1077186" w="1091546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10197199" y="6027996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11926546" y="6013634"/>
            <a:ext cx="1091548" cy="1091550"/>
          </a:xfrm>
          <a:custGeom>
            <a:rect b="b" l="l" r="r" t="t"/>
            <a:pathLst>
              <a:path extrusionOk="0" h="1091550" w="1091548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2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510647" y="2688037"/>
            <a:ext cx="9266700" cy="1828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UNITÀ 3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Investimenti verdi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315" name="Google Shape;315;p20"/>
          <p:cNvSpPr txBox="1"/>
          <p:nvPr/>
        </p:nvSpPr>
        <p:spPr>
          <a:xfrm>
            <a:off x="5590497" y="3124985"/>
            <a:ext cx="7107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1"/>
              <a:buFont typeface="Arial"/>
              <a:buNone/>
            </a:pPr>
            <a:r>
              <a:rPr b="1" lang="en-US" sz="659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Investimento verde</a:t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317" name="Google Shape;317;p20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0"/>
          <p:cNvSpPr txBox="1"/>
          <p:nvPr/>
        </p:nvSpPr>
        <p:spPr>
          <a:xfrm rot="-1189333">
            <a:off x="3235477" y="1640655"/>
            <a:ext cx="4114998" cy="168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endParaRPr/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1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809" r="-1780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1026685" y="1114425"/>
            <a:ext cx="6995336" cy="822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Riflessione</a:t>
            </a: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1026685" y="3122377"/>
            <a:ext cx="9430500" cy="4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5" lvl="1" marL="604528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Quanto è importante conoscere le politiche di investimento verdi globali?</a:t>
            </a:r>
            <a:endParaRPr/>
          </a:p>
          <a:p>
            <a:pPr indent="-302265" lvl="1" marL="604528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Qual è il suo ruolo nel promuovere politiche che promuovano investimenti verdi?</a:t>
            </a:r>
            <a:endParaRPr b="0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2265" lvl="1" marL="604528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Gli investimenti verdi hanno benefici a lungo o a breve termine?</a:t>
            </a:r>
            <a:endParaRPr b="0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0" y="0"/>
            <a:ext cx="5545360" cy="3001518"/>
            <a:chOff x="0" y="0"/>
            <a:chExt cx="7393813" cy="4002024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7393813" cy="4002024"/>
            </a:xfrm>
            <a:custGeom>
              <a:rect b="b" l="l" r="r" t="t"/>
              <a:pathLst>
                <a:path extrusionOk="0" h="4002024" w="7393813">
                  <a:moveTo>
                    <a:pt x="0" y="0"/>
                  </a:moveTo>
                  <a:lnTo>
                    <a:pt x="7393813" y="0"/>
                  </a:lnTo>
                  <a:lnTo>
                    <a:pt x="7393813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</p:sp>
        <p:sp>
          <p:nvSpPr>
            <p:cNvPr id="134" name="Google Shape;134;p3"/>
            <p:cNvSpPr txBox="1"/>
            <p:nvPr/>
          </p:nvSpPr>
          <p:spPr>
            <a:xfrm>
              <a:off x="0" y="0"/>
              <a:ext cx="73938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Presentazione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Punti salienti </a:t>
              </a:r>
              <a:endParaRPr/>
            </a:p>
          </p:txBody>
        </p:sp>
      </p:grpSp>
      <p:sp>
        <p:nvSpPr>
          <p:cNvPr id="135" name="Google Shape;135;p3"/>
          <p:cNvSpPr/>
          <p:nvPr/>
        </p:nvSpPr>
        <p:spPr>
          <a:xfrm>
            <a:off x="17500908" y="0"/>
            <a:ext cx="787051" cy="10287000"/>
          </a:xfrm>
          <a:custGeom>
            <a:rect b="b" l="l" r="r" t="t"/>
            <a:pathLst>
              <a:path extrusionOk="0" h="13716000" w="1049401">
                <a:moveTo>
                  <a:pt x="0" y="0"/>
                </a:moveTo>
                <a:lnTo>
                  <a:pt x="1049401" y="0"/>
                </a:lnTo>
                <a:lnTo>
                  <a:pt x="1049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4097538" y="3001491"/>
            <a:ext cx="1447800" cy="1428750"/>
          </a:xfrm>
          <a:custGeom>
            <a:rect b="b" l="l" r="r" t="t"/>
            <a:pathLst>
              <a:path extrusionOk="0" h="1428750" w="1447800">
                <a:moveTo>
                  <a:pt x="0" y="0"/>
                </a:moveTo>
                <a:lnTo>
                  <a:pt x="1447800" y="0"/>
                </a:lnTo>
                <a:lnTo>
                  <a:pt x="14478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7828945" y="1692891"/>
            <a:ext cx="8549737" cy="6583298"/>
          </a:xfrm>
          <a:custGeom>
            <a:rect b="b" l="l" r="r" t="t"/>
            <a:pathLst>
              <a:path extrusionOk="0" h="6583298" w="8549737">
                <a:moveTo>
                  <a:pt x="0" y="0"/>
                </a:moveTo>
                <a:lnTo>
                  <a:pt x="8549738" y="0"/>
                </a:lnTo>
                <a:lnTo>
                  <a:pt x="8549738" y="6583297"/>
                </a:lnTo>
                <a:lnTo>
                  <a:pt x="0" y="6583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 txBox="1"/>
          <p:nvPr/>
        </p:nvSpPr>
        <p:spPr>
          <a:xfrm>
            <a:off x="1063275" y="4729650"/>
            <a:ext cx="5077200" cy="2952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Sostenibilità	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Valutazione del rischio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Autonomia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9106696" y="6932531"/>
            <a:ext cx="8994000" cy="2075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Analizzare i benefici finanziari e i rischi degli investimenti verdi.</a:t>
            </a:r>
            <a:endParaRPr/>
          </a:p>
          <a:p>
            <a:pPr indent="-223361" lvl="1" marL="44672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3361" lvl="1" marL="44672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4177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49" name="Google Shape;149;p4"/>
          <p:cNvSpPr txBox="1"/>
          <p:nvPr/>
        </p:nvSpPr>
        <p:spPr>
          <a:xfrm>
            <a:off x="1266814" y="1623808"/>
            <a:ext cx="4752750" cy="1737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Cosa impareremo?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0" y="9782748"/>
            <a:ext cx="18288000" cy="504254"/>
          </a:xfrm>
          <a:custGeom>
            <a:rect b="b" l="l" r="r" t="t"/>
            <a:pathLst>
              <a:path extrusionOk="0" h="672338" w="2438400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51" name="Google Shape;151;p4"/>
          <p:cNvSpPr/>
          <p:nvPr/>
        </p:nvSpPr>
        <p:spPr>
          <a:xfrm>
            <a:off x="6639723" y="4346648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52" name="Google Shape;152;p4"/>
          <p:cNvSpPr txBox="1"/>
          <p:nvPr/>
        </p:nvSpPr>
        <p:spPr>
          <a:xfrm>
            <a:off x="9106696" y="2944381"/>
            <a:ext cx="8221350" cy="1628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Comprendere le basi dell'investimento verde per la sostenibilità ambientale.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9106696" y="5418556"/>
            <a:ext cx="8077731" cy="1085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Sapere come trovare in modo efficace i fondi per le iniziative verdi.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63" name="Google Shape;163;p5"/>
          <p:cNvSpPr txBox="1"/>
          <p:nvPr/>
        </p:nvSpPr>
        <p:spPr>
          <a:xfrm>
            <a:off x="5311658" y="2075484"/>
            <a:ext cx="7664700" cy="51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Carte di riflessione per investimenti verdi</a:t>
            </a:r>
            <a:endParaRPr/>
          </a:p>
          <a:p>
            <a:pPr indent="0" lvl="0" marL="0" marR="0" rtl="0" algn="ctr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t/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 txBox="1"/>
          <p:nvPr/>
        </p:nvSpPr>
        <p:spPr>
          <a:xfrm rot="-1189333">
            <a:off x="3235477" y="1640655"/>
            <a:ext cx="4114998" cy="168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endParaRPr/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66922" l="0" r="0" t="0"/>
          <a:stretch/>
        </p:blipFill>
        <p:spPr>
          <a:xfrm>
            <a:off x="5512964" y="1414775"/>
            <a:ext cx="7505014" cy="35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33516" l="0" r="0" t="33407"/>
          <a:stretch/>
        </p:blipFill>
        <p:spPr>
          <a:xfrm>
            <a:off x="1818913" y="5360986"/>
            <a:ext cx="7505014" cy="35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66922"/>
          <a:stretch/>
        </p:blipFill>
        <p:spPr>
          <a:xfrm>
            <a:off x="9207016" y="5360986"/>
            <a:ext cx="7505014" cy="35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7"/>
          <p:cNvSpPr/>
          <p:nvPr/>
        </p:nvSpPr>
        <p:spPr>
          <a:xfrm rot="1354209">
            <a:off x="12769293" y="6117993"/>
            <a:ext cx="2578829" cy="2750751"/>
          </a:xfrm>
          <a:custGeom>
            <a:rect b="b" l="l" r="r" t="t"/>
            <a:pathLst>
              <a:path extrusionOk="0" h="2750751" w="2578829">
                <a:moveTo>
                  <a:pt x="0" y="0"/>
                </a:moveTo>
                <a:lnTo>
                  <a:pt x="2578828" y="0"/>
                </a:lnTo>
                <a:lnTo>
                  <a:pt x="2578828" y="2750751"/>
                </a:lnTo>
                <a:lnTo>
                  <a:pt x="0" y="2750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7"/>
          <p:cNvSpPr/>
          <p:nvPr/>
        </p:nvSpPr>
        <p:spPr>
          <a:xfrm>
            <a:off x="-1026671" y="1976772"/>
            <a:ext cx="10780403" cy="3751665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7"/>
          <p:cNvSpPr txBox="1"/>
          <p:nvPr/>
        </p:nvSpPr>
        <p:spPr>
          <a:xfrm>
            <a:off x="2503869" y="3158419"/>
            <a:ext cx="7249863" cy="1985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i="0" lang="en-US" sz="644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Cosa sono gli investimenti verdi?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810200" y="2301457"/>
            <a:ext cx="4556912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96" name="Google Shape;196;p8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97" name="Google Shape;197;p8"/>
          <p:cNvSpPr txBox="1"/>
          <p:nvPr/>
        </p:nvSpPr>
        <p:spPr>
          <a:xfrm>
            <a:off x="810200" y="3922325"/>
            <a:ext cx="92178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Impatto ambientale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Rendimentip</a:t>
            </a: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otenziali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Sostenibilità a lungo termine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Vantaggi fiscali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Investimenti etici (valori personali)</a:t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68236" y="4067085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99" name="Google Shape;199;p8"/>
          <p:cNvSpPr/>
          <p:nvPr/>
        </p:nvSpPr>
        <p:spPr>
          <a:xfrm>
            <a:off x="10027875" y="228600"/>
            <a:ext cx="7793250" cy="5194236"/>
          </a:xfrm>
          <a:custGeom>
            <a:rect b="b" l="l" r="r" t="t"/>
            <a:pathLst>
              <a:path extrusionOk="0" h="5194236" w="7793250">
                <a:moveTo>
                  <a:pt x="0" y="0"/>
                </a:moveTo>
                <a:lnTo>
                  <a:pt x="7793250" y="0"/>
                </a:lnTo>
                <a:lnTo>
                  <a:pt x="7793250" y="5194236"/>
                </a:lnTo>
                <a:lnTo>
                  <a:pt x="0" y="5194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8"/>
          <p:cNvSpPr/>
          <p:nvPr/>
        </p:nvSpPr>
        <p:spPr>
          <a:xfrm>
            <a:off x="10039498" y="228600"/>
            <a:ext cx="7781627" cy="5194236"/>
          </a:xfrm>
          <a:custGeom>
            <a:rect b="b" l="l" r="r" t="t"/>
            <a:pathLst>
              <a:path extrusionOk="0" h="5194236" w="7781627">
                <a:moveTo>
                  <a:pt x="0" y="0"/>
                </a:moveTo>
                <a:lnTo>
                  <a:pt x="7781627" y="0"/>
                </a:lnTo>
                <a:lnTo>
                  <a:pt x="7781627" y="5194236"/>
                </a:lnTo>
                <a:lnTo>
                  <a:pt x="0" y="5194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8"/>
          <p:cNvSpPr txBox="1"/>
          <p:nvPr/>
        </p:nvSpPr>
        <p:spPr>
          <a:xfrm>
            <a:off x="1077731" y="2573970"/>
            <a:ext cx="8738353" cy="839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Vantaggi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110362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11" name="Google Shape;211;p9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12" name="Google Shape;212;p9"/>
          <p:cNvSpPr/>
          <p:nvPr/>
        </p:nvSpPr>
        <p:spPr>
          <a:xfrm>
            <a:off x="8051031" y="4257675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213" name="Google Shape;213;p9"/>
          <p:cNvSpPr/>
          <p:nvPr/>
        </p:nvSpPr>
        <p:spPr>
          <a:xfrm>
            <a:off x="11186140" y="5039832"/>
            <a:ext cx="5885925" cy="3917288"/>
          </a:xfrm>
          <a:custGeom>
            <a:rect b="b" l="l" r="r" t="t"/>
            <a:pathLst>
              <a:path extrusionOk="0" h="3917288" w="5885925">
                <a:moveTo>
                  <a:pt x="0" y="0"/>
                </a:moveTo>
                <a:lnTo>
                  <a:pt x="5885926" y="0"/>
                </a:lnTo>
                <a:lnTo>
                  <a:pt x="5885926" y="3917288"/>
                </a:lnTo>
                <a:lnTo>
                  <a:pt x="0" y="3917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9"/>
          <p:cNvSpPr/>
          <p:nvPr/>
        </p:nvSpPr>
        <p:spPr>
          <a:xfrm>
            <a:off x="11186140" y="5035622"/>
            <a:ext cx="5885925" cy="3921498"/>
          </a:xfrm>
          <a:custGeom>
            <a:rect b="b" l="l" r="r" t="t"/>
            <a:pathLst>
              <a:path extrusionOk="0" h="3921498" w="5885925">
                <a:moveTo>
                  <a:pt x="0" y="0"/>
                </a:moveTo>
                <a:lnTo>
                  <a:pt x="5885925" y="0"/>
                </a:lnTo>
                <a:lnTo>
                  <a:pt x="5885925" y="3921498"/>
                </a:lnTo>
                <a:lnTo>
                  <a:pt x="0" y="3921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9"/>
          <p:cNvSpPr txBox="1"/>
          <p:nvPr/>
        </p:nvSpPr>
        <p:spPr>
          <a:xfrm>
            <a:off x="2028664" y="1735513"/>
            <a:ext cx="4752750" cy="1495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Esempi</a:t>
            </a:r>
            <a:endParaRPr/>
          </a:p>
          <a:p>
            <a:pPr indent="0" lvl="0" marL="0" marR="0" rtl="0" algn="ctr">
              <a:lnSpc>
                <a:spcPct val="4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8685400" y="1539857"/>
            <a:ext cx="9430500" cy="2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Conti di risparmio verdi</a:t>
            </a:r>
            <a:endParaRPr/>
          </a:p>
          <a:p>
            <a:pPr indent="-485775" lvl="1" marL="971550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Investire in pannelli solari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256050" y="5936050"/>
            <a:ext cx="12581100" cy="2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4350" lvl="1" marL="914400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Progetti comunitari</a:t>
            </a:r>
            <a:endParaRPr/>
          </a:p>
          <a:p>
            <a:pPr indent="-485775" lvl="1" marL="971550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Società di energia elettrica/gas verdi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