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+wZTAYlPk2zWRsxLUsxSXmkf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f528d38a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27" name="Google Shape;227;g29f528d38a5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f528d38a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46" name="Google Shape;246;g29f528d38a5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f528d38a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56" name="Google Shape;256;g29f528d38a5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f528d38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19" name="Google Shape;119;g29f528d38a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fa3bfac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37" name="Google Shape;137;g29fa3bfac8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f528d38a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86" name="Google Shape;186;g29f528d38a5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f528d38a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197" name="Google Shape;197;g29f528d38a5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f528d38a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09" name="Google Shape;209;g29f528d38a5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9"/>
          <p:cNvSpPr/>
          <p:nvPr>
            <p:ph idx="2" type="pic"/>
          </p:nvPr>
        </p:nvSpPr>
        <p:spPr>
          <a:xfrm>
            <a:off x="6096000" y="387348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29"/>
          <p:cNvSpPr/>
          <p:nvPr>
            <p:ph idx="3" type="pic"/>
          </p:nvPr>
        </p:nvSpPr>
        <p:spPr>
          <a:xfrm>
            <a:off x="6096000" y="2444749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29"/>
          <p:cNvSpPr/>
          <p:nvPr>
            <p:ph idx="4" type="pic"/>
          </p:nvPr>
        </p:nvSpPr>
        <p:spPr>
          <a:xfrm>
            <a:off x="6096000" y="4502150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0"/>
          <p:cNvSpPr/>
          <p:nvPr>
            <p:ph idx="2" type="pic"/>
          </p:nvPr>
        </p:nvSpPr>
        <p:spPr>
          <a:xfrm>
            <a:off x="6391000" y="1504925"/>
            <a:ext cx="4899585" cy="29429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1"/>
          <p:cNvSpPr/>
          <p:nvPr>
            <p:ph idx="2" type="pic"/>
          </p:nvPr>
        </p:nvSpPr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31"/>
          <p:cNvSpPr/>
          <p:nvPr>
            <p:ph idx="3" type="pic"/>
          </p:nvPr>
        </p:nvSpPr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2"/>
          <p:cNvSpPr/>
          <p:nvPr>
            <p:ph idx="2" type="pic"/>
          </p:nvPr>
        </p:nvSpPr>
        <p:spPr>
          <a:xfrm>
            <a:off x="1975683" y="512339"/>
            <a:ext cx="2675061" cy="5734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34"/>
          <p:cNvSpPr/>
          <p:nvPr>
            <p:ph idx="2" type="pic"/>
          </p:nvPr>
        </p:nvSpPr>
        <p:spPr>
          <a:xfrm>
            <a:off x="1089497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7" name="Google Shape;97;p34"/>
          <p:cNvSpPr/>
          <p:nvPr>
            <p:ph idx="3" type="pic"/>
          </p:nvPr>
        </p:nvSpPr>
        <p:spPr>
          <a:xfrm>
            <a:off x="4718050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8" name="Google Shape;98;p34"/>
          <p:cNvSpPr/>
          <p:nvPr>
            <p:ph idx="4" type="pic"/>
          </p:nvPr>
        </p:nvSpPr>
        <p:spPr>
          <a:xfrm>
            <a:off x="8346603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1"/>
          <p:cNvSpPr/>
          <p:nvPr>
            <p:ph idx="2" type="pic"/>
          </p:nvPr>
        </p:nvSpPr>
        <p:spPr>
          <a:xfrm>
            <a:off x="1041400" y="548394"/>
            <a:ext cx="5054600" cy="580795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2"/>
          <p:cNvSpPr/>
          <p:nvPr>
            <p:ph idx="2" type="pic"/>
          </p:nvPr>
        </p:nvSpPr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3"/>
          <p:cNvSpPr/>
          <p:nvPr>
            <p:ph idx="2" type="pic"/>
          </p:nvPr>
        </p:nvSpPr>
        <p:spPr>
          <a:xfrm>
            <a:off x="8972550" y="0"/>
            <a:ext cx="3219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" name="Google Shape;28;p23"/>
          <p:cNvSpPr/>
          <p:nvPr>
            <p:ph idx="3" type="pic"/>
          </p:nvPr>
        </p:nvSpPr>
        <p:spPr>
          <a:xfrm>
            <a:off x="5715000" y="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" name="Google Shape;29;p23"/>
          <p:cNvSpPr/>
          <p:nvPr>
            <p:ph idx="4" type="pic"/>
          </p:nvPr>
        </p:nvSpPr>
        <p:spPr>
          <a:xfrm>
            <a:off x="5715000" y="342900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4"/>
          <p:cNvSpPr/>
          <p:nvPr>
            <p:ph idx="2" type="pic"/>
          </p:nvPr>
        </p:nvSpPr>
        <p:spPr>
          <a:xfrm>
            <a:off x="449797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" name="Google Shape;35;p24"/>
          <p:cNvSpPr/>
          <p:nvPr>
            <p:ph idx="3" type="pic"/>
          </p:nvPr>
        </p:nvSpPr>
        <p:spPr>
          <a:xfrm>
            <a:off x="97535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" name="Google Shape;36;p24"/>
          <p:cNvSpPr/>
          <p:nvPr>
            <p:ph idx="4" type="pic"/>
          </p:nvPr>
        </p:nvSpPr>
        <p:spPr>
          <a:xfrm>
            <a:off x="8020593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5"/>
          <p:cNvSpPr/>
          <p:nvPr>
            <p:ph idx="2" type="pic"/>
          </p:nvPr>
        </p:nvSpPr>
        <p:spPr>
          <a:xfrm>
            <a:off x="377825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" name="Google Shape;42;p25"/>
          <p:cNvSpPr/>
          <p:nvPr>
            <p:ph idx="3" type="pic"/>
          </p:nvPr>
        </p:nvSpPr>
        <p:spPr>
          <a:xfrm>
            <a:off x="3200853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6"/>
          <p:cNvSpPr/>
          <p:nvPr>
            <p:ph idx="2" type="pic"/>
          </p:nvPr>
        </p:nvSpPr>
        <p:spPr>
          <a:xfrm>
            <a:off x="0" y="0"/>
            <a:ext cx="46418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8" name="Google Shape;48;p26"/>
          <p:cNvSpPr/>
          <p:nvPr>
            <p:ph idx="3" type="pic"/>
          </p:nvPr>
        </p:nvSpPr>
        <p:spPr>
          <a:xfrm>
            <a:off x="4335458" y="411956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" name="Google Shape;49;p26"/>
          <p:cNvSpPr/>
          <p:nvPr>
            <p:ph idx="4" type="pic"/>
          </p:nvPr>
        </p:nvSpPr>
        <p:spPr>
          <a:xfrm>
            <a:off x="4335458" y="2566987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" name="Google Shape;50;p26"/>
          <p:cNvSpPr/>
          <p:nvPr>
            <p:ph idx="5" type="pic"/>
          </p:nvPr>
        </p:nvSpPr>
        <p:spPr>
          <a:xfrm>
            <a:off x="4335458" y="4782343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7"/>
          <p:cNvSpPr/>
          <p:nvPr>
            <p:ph idx="2" type="pic"/>
          </p:nvPr>
        </p:nvSpPr>
        <p:spPr>
          <a:xfrm>
            <a:off x="4718051" y="3429000"/>
            <a:ext cx="2504384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27"/>
          <p:cNvSpPr/>
          <p:nvPr>
            <p:ph idx="3" type="pic"/>
          </p:nvPr>
        </p:nvSpPr>
        <p:spPr>
          <a:xfrm>
            <a:off x="7222435" y="2001078"/>
            <a:ext cx="2504384" cy="485692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27"/>
          <p:cNvSpPr/>
          <p:nvPr>
            <p:ph idx="4" type="pic"/>
          </p:nvPr>
        </p:nvSpPr>
        <p:spPr>
          <a:xfrm>
            <a:off x="9727097" y="0"/>
            <a:ext cx="24649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8"/>
          <p:cNvSpPr/>
          <p:nvPr>
            <p:ph idx="2" type="pic"/>
          </p:nvPr>
        </p:nvSpPr>
        <p:spPr>
          <a:xfrm>
            <a:off x="1752600" y="0"/>
            <a:ext cx="2781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8"/>
          <p:cNvSpPr/>
          <p:nvPr>
            <p:ph idx="3" type="pic"/>
          </p:nvPr>
        </p:nvSpPr>
        <p:spPr>
          <a:xfrm>
            <a:off x="4667250" y="2438400"/>
            <a:ext cx="28194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28"/>
          <p:cNvSpPr/>
          <p:nvPr>
            <p:ph idx="4" type="pic"/>
          </p:nvPr>
        </p:nvSpPr>
        <p:spPr>
          <a:xfrm>
            <a:off x="7620000" y="2438400"/>
            <a:ext cx="4572000" cy="30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H37grur6HaU" TargetMode="External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s://www.earthlawcenter.org/blog-entries/2020/7/why-high-school-education-is-important-for-students-to-tackle-global-environmental-challenges" TargetMode="External"/><Relationship Id="rId5" Type="http://schemas.openxmlformats.org/officeDocument/2006/relationships/hyperlink" Target="https://pixexid.com/image/a-planet-earth-ice-cream-climate-change-dz1ykdlp" TargetMode="External"/><Relationship Id="rId6" Type="http://schemas.openxmlformats.org/officeDocument/2006/relationships/hyperlink" Target="https://pxhere.com/pt/photo/1334150" TargetMode="External"/><Relationship Id="rId7" Type="http://schemas.openxmlformats.org/officeDocument/2006/relationships/hyperlink" Target="https://www.chinabankingnews.com/2023/03/31/chinese-central-bank-highlights-stick-and-carrot-approach-to-driving-carbon-reduction/" TargetMode="External"/><Relationship Id="rId8" Type="http://schemas.openxmlformats.org/officeDocument/2006/relationships/hyperlink" Target="https://www.rawpixel.com/search/weather%20changes?page=1&amp;path=_topics&amp;sort=curated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  Description automatically generated" id="103" name="Google Shape;10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3" l="0" r="0" t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4" name="Google Shape;104;p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105" name="Google Shape;105;p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  Descrizione generata automaticamente" id="109" name="Google Shape;10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  Descrizione generata automaticamente" id="110" name="Google Shape;11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arma  Descrizione generata automaticamente" id="114" name="Google Shape;11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 2022-1-ES01-KA220-ADU-000085390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f528d38a5_0_103"/>
          <p:cNvSpPr/>
          <p:nvPr/>
        </p:nvSpPr>
        <p:spPr>
          <a:xfrm>
            <a:off x="222600" y="11209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g29f528d38a5_0_103"/>
          <p:cNvSpPr/>
          <p:nvPr/>
        </p:nvSpPr>
        <p:spPr>
          <a:xfrm>
            <a:off x="3462163" y="1734425"/>
            <a:ext cx="4401900" cy="19977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g29f528d38a5_0_103"/>
          <p:cNvSpPr/>
          <p:nvPr/>
        </p:nvSpPr>
        <p:spPr>
          <a:xfrm>
            <a:off x="3360915" y="2966463"/>
            <a:ext cx="4604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Il Green Deal europeo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2" name="Google Shape;232;g29f528d38a5_0_103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29f528d38a5_0_103"/>
          <p:cNvSpPr txBox="1"/>
          <p:nvPr/>
        </p:nvSpPr>
        <p:spPr>
          <a:xfrm>
            <a:off x="-120925" y="-117800"/>
            <a:ext cx="6111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Altri 3 miliardi di alberi da piantare nell'UE entro il 2030</a:t>
            </a:r>
            <a:endParaRPr b="1" i="0" sz="27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9f528d38a5_0_103"/>
          <p:cNvSpPr txBox="1"/>
          <p:nvPr/>
        </p:nvSpPr>
        <p:spPr>
          <a:xfrm>
            <a:off x="7963575" y="3850625"/>
            <a:ext cx="488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g29f528d38a5_0_103"/>
          <p:cNvSpPr txBox="1"/>
          <p:nvPr/>
        </p:nvSpPr>
        <p:spPr>
          <a:xfrm>
            <a:off x="7060500" y="37321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9f528d38a5_0_103"/>
          <p:cNvSpPr txBox="1"/>
          <p:nvPr/>
        </p:nvSpPr>
        <p:spPr>
          <a:xfrm>
            <a:off x="1036475" y="5563325"/>
            <a:ext cx="354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9f528d38a5_0_103"/>
          <p:cNvSpPr txBox="1"/>
          <p:nvPr/>
        </p:nvSpPr>
        <p:spPr>
          <a:xfrm>
            <a:off x="3352225" y="39859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9f528d38a5_0_103"/>
          <p:cNvSpPr txBox="1"/>
          <p:nvPr/>
        </p:nvSpPr>
        <p:spPr>
          <a:xfrm>
            <a:off x="222600" y="3860525"/>
            <a:ext cx="35442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Il primo continente climaticamente neutro</a:t>
            </a:r>
            <a:endParaRPr b="1" i="0" sz="27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7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entro il 2050</a:t>
            </a:r>
            <a:endParaRPr b="1" i="0" sz="27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C78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g29f528d38a5_0_103"/>
          <p:cNvSpPr txBox="1"/>
          <p:nvPr/>
        </p:nvSpPr>
        <p:spPr>
          <a:xfrm>
            <a:off x="85425" y="378356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9f528d38a5_0_103"/>
          <p:cNvSpPr txBox="1"/>
          <p:nvPr/>
        </p:nvSpPr>
        <p:spPr>
          <a:xfrm>
            <a:off x="3323538" y="3860525"/>
            <a:ext cx="440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9f528d38a5_0_103"/>
          <p:cNvSpPr txBox="1"/>
          <p:nvPr/>
        </p:nvSpPr>
        <p:spPr>
          <a:xfrm>
            <a:off x="6876400" y="4593875"/>
            <a:ext cx="502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urope aims to be the first climate-neutral continent by becoming a modern, resource-efficient economy.  Watch on the Audiovisual Portal of the European Commission: https://audiovisual.ec.europa.eu/en/video/I-207810  Subscribe to our channel: https://bit.ly/2X56Ju6  Follow us on: -Twitter: https://twitter.com/EU_Commission -Instagram: https://www.instagram.com/europeancommission/ -Facebook: https://www.facebook.com/EuropeanCommission -LinkedIn: https://www.linkedin.com/company/european-commission/ -Medium: https://medium.com/@EuropeanCommission  Check our website: http://ec.europa.eu/" id="242" name="Google Shape;242;g29f528d38a5_0_103" title="GREEN DEAL – A European Green Deal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0815" y="41667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9f528d38a5_0_103"/>
          <p:cNvSpPr txBox="1"/>
          <p:nvPr/>
        </p:nvSpPr>
        <p:spPr>
          <a:xfrm>
            <a:off x="8582175" y="87200"/>
            <a:ext cx="3247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Almeno il 55 % in meno di</a:t>
            </a:r>
            <a:endParaRPr b="1" i="0" sz="28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emissioni nette di gas a effetto serra entro il 2030, rispetto ai livelli del 1990</a:t>
            </a:r>
            <a:endParaRPr b="1" i="0" sz="28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f528d38a5_0_75"/>
          <p:cNvSpPr/>
          <p:nvPr/>
        </p:nvSpPr>
        <p:spPr>
          <a:xfrm>
            <a:off x="6096000" y="42877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Cosa consideri carbon neutral?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29f528d38a5_0_75"/>
          <p:cNvSpPr/>
          <p:nvPr/>
        </p:nvSpPr>
        <p:spPr>
          <a:xfrm>
            <a:off x="1013551" y="5001200"/>
            <a:ext cx="3846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0" name="Google Shape;250;g29f528d38a5_0_75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g29f528d38a5_0_75"/>
          <p:cNvSpPr txBox="1"/>
          <p:nvPr/>
        </p:nvSpPr>
        <p:spPr>
          <a:xfrm>
            <a:off x="324400" y="748500"/>
            <a:ext cx="587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Pensi che sia possibile diventare carbon neutral? Perché? Perché no?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29f528d38a5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5537" y="241850"/>
            <a:ext cx="4148638" cy="29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9f528d38a5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325" y="3621825"/>
            <a:ext cx="4586088" cy="25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f528d38a5_0_138"/>
          <p:cNvSpPr/>
          <p:nvPr/>
        </p:nvSpPr>
        <p:spPr>
          <a:xfrm>
            <a:off x="6854367" y="617220"/>
            <a:ext cx="4517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29f528d38a5_0_138"/>
          <p:cNvSpPr/>
          <p:nvPr/>
        </p:nvSpPr>
        <p:spPr>
          <a:xfrm>
            <a:off x="6706587" y="1817550"/>
            <a:ext cx="48129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g29f528d38a5_0_138"/>
          <p:cNvSpPr/>
          <p:nvPr/>
        </p:nvSpPr>
        <p:spPr>
          <a:xfrm>
            <a:off x="0" y="10"/>
            <a:ext cx="3225000" cy="2001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Fonti</a:t>
            </a:r>
            <a:r>
              <a:rPr b="0" i="0" lang="en-US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g29f528d38a5_0_138"/>
          <p:cNvSpPr/>
          <p:nvPr/>
        </p:nvSpPr>
        <p:spPr>
          <a:xfrm>
            <a:off x="11667272" y="0"/>
            <a:ext cx="52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2A1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edificio, davanzale  Descrizione generata automaticamente" id="262" name="Google Shape;262;g29f528d38a5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585853" y="1465477"/>
            <a:ext cx="1216304" cy="12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9f528d38a5_0_138"/>
          <p:cNvSpPr txBox="1"/>
          <p:nvPr/>
        </p:nvSpPr>
        <p:spPr>
          <a:xfrm>
            <a:off x="4342813" y="2001000"/>
            <a:ext cx="6775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Protect l'ambiente/Diritto della natura (earthlawcenter.org)</a:t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Un pianeta terra gelato al cambiamento climatico (pixexid.com)</a:t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Banco de imagens: Árvore, plantare, meio Ambiente, linha, verde, círculo, globo, mundo, Eco, ecologia, terra,</a:t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La Banca Centrale Cinese mette in evidenza l'approccio "Stick and Carrot" per raggiungere la neutralità del carbonio — China Banking News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https://www.rawpixel.com/search/weather%20changes?page=1&amp;path=_topics&amp;sort=curated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  Description automatically generated" id="121" name="Google Shape;121;g29f528d38a5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4" l="0" r="0" t="2187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22" name="Google Shape;122;g29f528d38a5_0_0"/>
          <p:cNvGrpSpPr/>
          <p:nvPr/>
        </p:nvGrpSpPr>
        <p:grpSpPr>
          <a:xfrm>
            <a:off x="642956" y="329616"/>
            <a:ext cx="1133381" cy="1089540"/>
            <a:chOff x="642956" y="329616"/>
            <a:chExt cx="1133381" cy="1089540"/>
          </a:xfrm>
        </p:grpSpPr>
        <p:sp>
          <p:nvSpPr>
            <p:cNvPr id="123" name="Google Shape;123;g29f528d38a5_0_0"/>
            <p:cNvSpPr/>
            <p:nvPr/>
          </p:nvSpPr>
          <p:spPr>
            <a:xfrm>
              <a:off x="642956" y="329616"/>
              <a:ext cx="893100" cy="90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g29f528d38a5_0_0"/>
            <p:cNvSpPr/>
            <p:nvPr/>
          </p:nvSpPr>
          <p:spPr>
            <a:xfrm>
              <a:off x="883237" y="519156"/>
              <a:ext cx="893100" cy="900000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25" name="Google Shape;125;g29f528d38a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9f528d38a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  Descrizione generata automaticamente" id="127" name="Google Shape;127;g29f528d38a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  Descrizione generata automaticamente" id="128" name="Google Shape;128;g29f528d38a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9f528d38a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f528d38a5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9" cy="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f528d38a5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9f528d38a5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9f528d38a5_0_0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29f528d38a5_0_0"/>
          <p:cNvSpPr txBox="1"/>
          <p:nvPr/>
        </p:nvSpPr>
        <p:spPr>
          <a:xfrm>
            <a:off x="2946148" y="1419150"/>
            <a:ext cx="62997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UNITÀ 1</a:t>
            </a:r>
            <a:endParaRPr b="1" i="0" sz="4000" u="none" cap="none" strike="noStrike">
              <a:solidFill>
                <a:srgbClr val="0A5B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Cambiamenti climatici e alfabetizzazione ambientale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  Description automatically generated" id="139" name="Google Shape;139;g29fa3bfac85_1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4" l="0" r="0" t="2187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0" name="Google Shape;140;g29fa3bfac85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9fa3bfac85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  Descrizione generata automaticamente" id="142" name="Google Shape;142;g29fa3bfac85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  Descrizione generata automaticamente" id="143" name="Google Shape;143;g29fa3bfac85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7" cy="7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fa3bfac85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9fa3bfac85_1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9" cy="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fa3bfac85_1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fa3bfac85_1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9fa3bfac85_1_0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g29fa3bfac85_1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61669" y="881000"/>
            <a:ext cx="8504875" cy="23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/>
          <p:nvPr/>
        </p:nvSpPr>
        <p:spPr>
          <a:xfrm>
            <a:off x="6854367" y="617220"/>
            <a:ext cx="451734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6706587" y="1817550"/>
            <a:ext cx="48129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0" y="0"/>
            <a:ext cx="3696900" cy="2001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Presentazione 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Punti salienti 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1667272" y="0"/>
            <a:ext cx="52472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2A1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edificio, davanzale  Descrizione generata automaticamente" id="158" name="Google Shape;1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692" y="2000994"/>
            <a:ext cx="965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9575" y="1116700"/>
            <a:ext cx="5699825" cy="427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647900" y="3092150"/>
            <a:ext cx="3506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Cambiamenti climatici	</a:t>
            </a:r>
            <a:endParaRPr b="1" i="0" sz="2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Termini principali nell'azione ambientale</a:t>
            </a:r>
            <a:endParaRPr b="1" i="0" sz="2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i="0" sz="2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 politiche verdi dell'UE</a:t>
            </a:r>
            <a:endParaRPr b="1" i="0" sz="2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/>
          <p:nvPr/>
        </p:nvSpPr>
        <p:spPr>
          <a:xfrm>
            <a:off x="6575750" y="4992425"/>
            <a:ext cx="6117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Conoscere le principali politiche ambientali dell'UE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27848" y="250475"/>
            <a:ext cx="4401900" cy="28416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83593" y="1071122"/>
            <a:ext cx="3290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Cosa impareremo?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6482" y="2897765"/>
            <a:ext cx="12318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 txBox="1"/>
          <p:nvPr/>
        </p:nvSpPr>
        <p:spPr>
          <a:xfrm>
            <a:off x="6575750" y="2271425"/>
            <a:ext cx="560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Riconoscere l'importanza del cambiamento climatico e le sue conseguenze quotidiane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575750" y="3920875"/>
            <a:ext cx="440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Navigare attraverso i termini ambientali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481263" y="1150100"/>
            <a:ext cx="6017778" cy="2094234"/>
            <a:chOff x="481263" y="1150100"/>
            <a:chExt cx="6017778" cy="2094234"/>
          </a:xfrm>
        </p:grpSpPr>
        <p:sp>
          <p:nvSpPr>
            <p:cNvPr id="177" name="Google Shape;177;p4"/>
            <p:cNvSpPr/>
            <p:nvPr/>
          </p:nvSpPr>
          <p:spPr>
            <a:xfrm>
              <a:off x="481263" y="1150100"/>
              <a:ext cx="5695907" cy="17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03134" y="1490008"/>
              <a:ext cx="5695907" cy="1754326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9" name="Google Shape;179;p4"/>
          <p:cNvSpPr/>
          <p:nvPr/>
        </p:nvSpPr>
        <p:spPr>
          <a:xfrm>
            <a:off x="1302492" y="1767006"/>
            <a:ext cx="41688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Hai mai giocato allo "Human Bingo"?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112776" y="3954186"/>
            <a:ext cx="38043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268226" y="5408863"/>
            <a:ext cx="38042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450" y="5513621"/>
            <a:ext cx="8890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1441" y="1150100"/>
            <a:ext cx="5388158" cy="43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f528d38a5_0_38"/>
          <p:cNvSpPr/>
          <p:nvPr/>
        </p:nvSpPr>
        <p:spPr>
          <a:xfrm>
            <a:off x="291150" y="152400"/>
            <a:ext cx="48798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Cos'è il cambiamento climatico?</a:t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 cambiamento climatico si riferisce a cambiamenti a lungo termine nelle temperature e nei modelli meteorologici. 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g29f528d38a5_0_38"/>
          <p:cNvSpPr/>
          <p:nvPr/>
        </p:nvSpPr>
        <p:spPr>
          <a:xfrm>
            <a:off x="291150" y="4002275"/>
            <a:ext cx="5357700" cy="21912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29f528d38a5_0_38"/>
          <p:cNvSpPr/>
          <p:nvPr/>
        </p:nvSpPr>
        <p:spPr>
          <a:xfrm>
            <a:off x="782251" y="4353325"/>
            <a:ext cx="3933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Cambiamenti climatici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1" name="Google Shape;191;g29f528d38a5_0_38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g29f528d38a5_0_38"/>
          <p:cNvSpPr txBox="1"/>
          <p:nvPr/>
        </p:nvSpPr>
        <p:spPr>
          <a:xfrm>
            <a:off x="5791800" y="3892500"/>
            <a:ext cx="62487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Questi cambiamenti possono essere naturali, 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 anche</a:t>
            </a: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umani, soprattutto dal XIX secolo, a causa dell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sfruttamento</a:t>
            </a: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combustibili fossili (come carbone, petrolio e gas). 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g29f528d38a5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157" y="2711390"/>
            <a:ext cx="1231899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9f528d38a5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5250" y="152400"/>
            <a:ext cx="5195500" cy="34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f528d38a5_0_53"/>
          <p:cNvSpPr/>
          <p:nvPr/>
        </p:nvSpPr>
        <p:spPr>
          <a:xfrm>
            <a:off x="0" y="0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g29f528d38a5_0_53"/>
          <p:cNvSpPr/>
          <p:nvPr/>
        </p:nvSpPr>
        <p:spPr>
          <a:xfrm>
            <a:off x="735748" y="250475"/>
            <a:ext cx="4401900" cy="28416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g29f528d38a5_0_53"/>
          <p:cNvSpPr/>
          <p:nvPr/>
        </p:nvSpPr>
        <p:spPr>
          <a:xfrm>
            <a:off x="1050125" y="1071125"/>
            <a:ext cx="392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Riscaldamento globale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2" name="Google Shape;202;g29f528d38a5_0_53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29f528d38a5_0_53"/>
          <p:cNvSpPr txBox="1"/>
          <p:nvPr/>
        </p:nvSpPr>
        <p:spPr>
          <a:xfrm>
            <a:off x="516275" y="4019538"/>
            <a:ext cx="587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Cosa hai notato? </a:t>
            </a:r>
            <a:endParaRPr b="0" i="0" sz="3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g29f528d38a5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632" y="2838440"/>
            <a:ext cx="12318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9f528d38a5_0_53"/>
          <p:cNvSpPr txBox="1"/>
          <p:nvPr/>
        </p:nvSpPr>
        <p:spPr>
          <a:xfrm>
            <a:off x="5783100" y="460988"/>
            <a:ext cx="6408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erca</a:t>
            </a: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 Google "serie storica d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ella </a:t>
            </a:r>
            <a:r>
              <a:rPr b="0" i="0" lang="en-US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temperatura" e  verifica da solo come le temperature stanno cambiando.</a:t>
            </a:r>
            <a:endParaRPr/>
          </a:p>
        </p:txBody>
      </p:sp>
      <p:pic>
        <p:nvPicPr>
          <p:cNvPr id="206" name="Google Shape;206;g29f528d38a5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7427" y="3359888"/>
            <a:ext cx="3923950" cy="26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f528d38a5_0_64"/>
          <p:cNvSpPr/>
          <p:nvPr/>
        </p:nvSpPr>
        <p:spPr>
          <a:xfrm>
            <a:off x="222600" y="1120925"/>
            <a:ext cx="58734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Sostenibilità</a:t>
            </a:r>
            <a:endParaRPr b="1" i="0" sz="2500" u="none" cap="none" strike="noStrike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g29f528d38a5_0_64"/>
          <p:cNvSpPr/>
          <p:nvPr/>
        </p:nvSpPr>
        <p:spPr>
          <a:xfrm>
            <a:off x="3473350" y="368875"/>
            <a:ext cx="4401900" cy="19977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g29f528d38a5_0_64"/>
          <p:cNvSpPr/>
          <p:nvPr/>
        </p:nvSpPr>
        <p:spPr>
          <a:xfrm>
            <a:off x="3739964" y="1600925"/>
            <a:ext cx="3846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Termini principali nell'azione ambientale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g29f528d38a5_0_64"/>
          <p:cNvSpPr/>
          <p:nvPr/>
        </p:nvSpPr>
        <p:spPr>
          <a:xfrm>
            <a:off x="0" y="6521832"/>
            <a:ext cx="12192000" cy="33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29f528d38a5_0_64"/>
          <p:cNvSpPr txBox="1"/>
          <p:nvPr/>
        </p:nvSpPr>
        <p:spPr>
          <a:xfrm>
            <a:off x="4755875" y="4916825"/>
            <a:ext cx="5873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Energia non rinnovabile</a:t>
            </a:r>
            <a:endParaRPr b="0" i="0" sz="25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9f528d38a5_0_64"/>
          <p:cNvSpPr txBox="1"/>
          <p:nvPr/>
        </p:nvSpPr>
        <p:spPr>
          <a:xfrm>
            <a:off x="7963575" y="3850625"/>
            <a:ext cx="488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Effetto serra</a:t>
            </a:r>
            <a:endParaRPr b="0" i="0" sz="230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g29f528d38a5_0_64"/>
          <p:cNvSpPr txBox="1"/>
          <p:nvPr/>
        </p:nvSpPr>
        <p:spPr>
          <a:xfrm>
            <a:off x="8240825" y="25482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Greenwashing</a:t>
            </a:r>
            <a:endParaRPr b="0" i="0" sz="30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9f528d38a5_0_64"/>
          <p:cNvSpPr txBox="1"/>
          <p:nvPr/>
        </p:nvSpPr>
        <p:spPr>
          <a:xfrm>
            <a:off x="1036475" y="5563325"/>
            <a:ext cx="354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Impronta di carbonio</a:t>
            </a:r>
            <a:endParaRPr b="0" i="0" sz="23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9f528d38a5_0_64"/>
          <p:cNvSpPr txBox="1"/>
          <p:nvPr/>
        </p:nvSpPr>
        <p:spPr>
          <a:xfrm>
            <a:off x="3352225" y="39859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Rifiuti tecnologici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9f528d38a5_0_64"/>
          <p:cNvSpPr txBox="1"/>
          <p:nvPr/>
        </p:nvSpPr>
        <p:spPr>
          <a:xfrm>
            <a:off x="85400" y="26503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Terre rare</a:t>
            </a:r>
            <a:endParaRPr b="0" i="0" sz="30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9f528d38a5_0_64"/>
          <p:cNvSpPr txBox="1"/>
          <p:nvPr/>
        </p:nvSpPr>
        <p:spPr>
          <a:xfrm>
            <a:off x="85400" y="39859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Biodiversità</a:t>
            </a:r>
            <a:endParaRPr b="0" i="0" sz="3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9f528d38a5_0_64"/>
          <p:cNvSpPr txBox="1"/>
          <p:nvPr/>
        </p:nvSpPr>
        <p:spPr>
          <a:xfrm>
            <a:off x="3085400" y="3071825"/>
            <a:ext cx="440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Difesa ambientale</a:t>
            </a:r>
            <a:endParaRPr b="0" i="0" sz="2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9f528d38a5_0_64"/>
          <p:cNvSpPr txBox="1"/>
          <p:nvPr/>
        </p:nvSpPr>
        <p:spPr>
          <a:xfrm>
            <a:off x="8344475" y="1600925"/>
            <a:ext cx="5181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Transizione verde</a:t>
            </a:r>
            <a:endParaRPr b="0" i="0" sz="25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9f528d38a5_0_64"/>
          <p:cNvSpPr txBox="1"/>
          <p:nvPr/>
        </p:nvSpPr>
        <p:spPr>
          <a:xfrm>
            <a:off x="6755500" y="5654000"/>
            <a:ext cx="502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Giustizia intergenerazionale</a:t>
            </a:r>
            <a:endParaRPr b="0" i="0" sz="3000" u="none" cap="none" strike="noStrik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een Yello">
      <a:dk1>
        <a:srgbClr val="000000"/>
      </a:dk1>
      <a:lt1>
        <a:srgbClr val="FFFFFF"/>
      </a:lt1>
      <a:dk2>
        <a:srgbClr val="3F3F3F"/>
      </a:dk2>
      <a:lt2>
        <a:srgbClr val="E2DFCC"/>
      </a:lt2>
      <a:accent1>
        <a:srgbClr val="029777"/>
      </a:accent1>
      <a:accent2>
        <a:srgbClr val="539F38"/>
      </a:accent2>
      <a:accent3>
        <a:srgbClr val="8AB933"/>
      </a:accent3>
      <a:accent4>
        <a:srgbClr val="BDCC45"/>
      </a:accent4>
      <a:accent5>
        <a:srgbClr val="FFC000"/>
      </a:accent5>
      <a:accent6>
        <a:srgbClr val="F9A535"/>
      </a:accent6>
      <a:hlink>
        <a:srgbClr val="51C3F9"/>
      </a:hlink>
      <a:folHlink>
        <a:srgbClr val="056E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2021-01-21T08:02:45Z</dcterms:created>
  <dc:creator>Alqibtiyah Winda</dc:creator>
</cp:coreProperties>
</file>