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SemiBold"/>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5" roundtripDataSignature="AMtx7miOZjuSIW26WeEFJu24k1rE5j8r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5" name="Shape 15"/>
        <p:cNvGrpSpPr/>
        <p:nvPr/>
      </p:nvGrpSpPr>
      <p:grpSpPr>
        <a:xfrm>
          <a:off x="0" y="0"/>
          <a:ext cx="0" cy="0"/>
          <a:chOff x="0" y="0"/>
          <a:chExt cx="0" cy="0"/>
        </a:xfrm>
      </p:grpSpPr>
      <p:sp>
        <p:nvSpPr>
          <p:cNvPr id="16" name="Google Shape;16;p13"/>
          <p:cNvSpPr/>
          <p:nvPr>
            <p:ph idx="2" type="pic"/>
          </p:nvPr>
        </p:nvSpPr>
        <p:spPr>
          <a:xfrm>
            <a:off x="0" y="0"/>
            <a:ext cx="12192000" cy="6858000"/>
          </a:xfrm>
          <a:prstGeom prst="rect">
            <a:avLst/>
          </a:prstGeom>
          <a:solidFill>
            <a:schemeClr val="accen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5" name="Shape 65"/>
        <p:cNvGrpSpPr/>
        <p:nvPr/>
      </p:nvGrpSpPr>
      <p:grpSpPr>
        <a:xfrm>
          <a:off x="0" y="0"/>
          <a:ext cx="0" cy="0"/>
          <a:chOff x="0" y="0"/>
          <a:chExt cx="0" cy="0"/>
        </a:xfrm>
      </p:grpSpPr>
      <p:sp>
        <p:nvSpPr>
          <p:cNvPr id="66" name="Google Shape;6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69" name="Google Shape;69;p22"/>
          <p:cNvSpPr/>
          <p:nvPr>
            <p:ph idx="2" type="pic"/>
          </p:nvPr>
        </p:nvSpPr>
        <p:spPr>
          <a:xfrm>
            <a:off x="1089497" y="2093273"/>
            <a:ext cx="2755900" cy="2697867"/>
          </a:xfrm>
          <a:prstGeom prst="rect">
            <a:avLst/>
          </a:prstGeom>
          <a:solidFill>
            <a:schemeClr val="lt2"/>
          </a:solidFill>
          <a:ln>
            <a:noFill/>
          </a:ln>
        </p:spPr>
      </p:sp>
      <p:sp>
        <p:nvSpPr>
          <p:cNvPr id="70" name="Google Shape;70;p22"/>
          <p:cNvSpPr/>
          <p:nvPr>
            <p:ph idx="3" type="pic"/>
          </p:nvPr>
        </p:nvSpPr>
        <p:spPr>
          <a:xfrm>
            <a:off x="4718050" y="2093273"/>
            <a:ext cx="2755900" cy="2697867"/>
          </a:xfrm>
          <a:prstGeom prst="rect">
            <a:avLst/>
          </a:prstGeom>
          <a:solidFill>
            <a:schemeClr val="lt2"/>
          </a:solidFill>
          <a:ln>
            <a:noFill/>
          </a:ln>
        </p:spPr>
      </p:sp>
      <p:sp>
        <p:nvSpPr>
          <p:cNvPr id="71" name="Google Shape;71;p22"/>
          <p:cNvSpPr/>
          <p:nvPr>
            <p:ph idx="4" type="pic"/>
          </p:nvPr>
        </p:nvSpPr>
        <p:spPr>
          <a:xfrm>
            <a:off x="8346603" y="2093273"/>
            <a:ext cx="2755900" cy="2697867"/>
          </a:xfrm>
          <a:prstGeom prst="rect">
            <a:avLst/>
          </a:prstGeom>
          <a:solidFill>
            <a:schemeClr val="lt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72" name="Shape 72"/>
        <p:cNvGrpSpPr/>
        <p:nvPr/>
      </p:nvGrpSpPr>
      <p:grpSpPr>
        <a:xfrm>
          <a:off x="0" y="0"/>
          <a:ext cx="0" cy="0"/>
          <a:chOff x="0" y="0"/>
          <a:chExt cx="0" cy="0"/>
        </a:xfrm>
      </p:grpSpPr>
      <p:sp>
        <p:nvSpPr>
          <p:cNvPr id="73" name="Google Shape;7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76" name="Google Shape;76;p23"/>
          <p:cNvSpPr/>
          <p:nvPr>
            <p:ph idx="2" type="pic"/>
          </p:nvPr>
        </p:nvSpPr>
        <p:spPr>
          <a:xfrm>
            <a:off x="4718051" y="3429000"/>
            <a:ext cx="2504384" cy="3429000"/>
          </a:xfrm>
          <a:prstGeom prst="rect">
            <a:avLst/>
          </a:prstGeom>
          <a:solidFill>
            <a:schemeClr val="lt2"/>
          </a:solidFill>
          <a:ln>
            <a:noFill/>
          </a:ln>
        </p:spPr>
      </p:sp>
      <p:sp>
        <p:nvSpPr>
          <p:cNvPr id="77" name="Google Shape;77;p23"/>
          <p:cNvSpPr/>
          <p:nvPr>
            <p:ph idx="3" type="pic"/>
          </p:nvPr>
        </p:nvSpPr>
        <p:spPr>
          <a:xfrm>
            <a:off x="7222435" y="2001078"/>
            <a:ext cx="2504384" cy="4856922"/>
          </a:xfrm>
          <a:prstGeom prst="rect">
            <a:avLst/>
          </a:prstGeom>
          <a:solidFill>
            <a:schemeClr val="lt2"/>
          </a:solidFill>
          <a:ln>
            <a:noFill/>
          </a:ln>
        </p:spPr>
      </p:sp>
      <p:sp>
        <p:nvSpPr>
          <p:cNvPr id="78" name="Google Shape;78;p23"/>
          <p:cNvSpPr/>
          <p:nvPr>
            <p:ph idx="4" type="pic"/>
          </p:nvPr>
        </p:nvSpPr>
        <p:spPr>
          <a:xfrm>
            <a:off x="9727097" y="0"/>
            <a:ext cx="2464904" cy="6858000"/>
          </a:xfrm>
          <a:prstGeom prst="rect">
            <a:avLst/>
          </a:prstGeom>
          <a:solidFill>
            <a:schemeClr val="l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79" name="Shape 79"/>
        <p:cNvGrpSpPr/>
        <p:nvPr/>
      </p:nvGrpSpPr>
      <p:grpSpPr>
        <a:xfrm>
          <a:off x="0" y="0"/>
          <a:ext cx="0" cy="0"/>
          <a:chOff x="0" y="0"/>
          <a:chExt cx="0" cy="0"/>
        </a:xfrm>
      </p:grpSpPr>
      <p:sp>
        <p:nvSpPr>
          <p:cNvPr id="80" name="Google Shape;8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83" name="Google Shape;83;p24"/>
          <p:cNvSpPr/>
          <p:nvPr>
            <p:ph idx="2" type="pic"/>
          </p:nvPr>
        </p:nvSpPr>
        <p:spPr>
          <a:xfrm>
            <a:off x="1752600" y="0"/>
            <a:ext cx="2781300" cy="6858000"/>
          </a:xfrm>
          <a:prstGeom prst="rect">
            <a:avLst/>
          </a:prstGeom>
          <a:solidFill>
            <a:schemeClr val="lt2"/>
          </a:solidFill>
          <a:ln>
            <a:noFill/>
          </a:ln>
        </p:spPr>
      </p:sp>
      <p:sp>
        <p:nvSpPr>
          <p:cNvPr id="84" name="Google Shape;84;p24"/>
          <p:cNvSpPr/>
          <p:nvPr>
            <p:ph idx="3" type="pic"/>
          </p:nvPr>
        </p:nvSpPr>
        <p:spPr>
          <a:xfrm>
            <a:off x="4667250" y="2438400"/>
            <a:ext cx="2819400" cy="4419600"/>
          </a:xfrm>
          <a:prstGeom prst="rect">
            <a:avLst/>
          </a:prstGeom>
          <a:solidFill>
            <a:schemeClr val="lt2"/>
          </a:solidFill>
          <a:ln>
            <a:noFill/>
          </a:ln>
        </p:spPr>
      </p:sp>
      <p:sp>
        <p:nvSpPr>
          <p:cNvPr id="85" name="Google Shape;85;p24"/>
          <p:cNvSpPr/>
          <p:nvPr>
            <p:ph idx="4" type="pic"/>
          </p:nvPr>
        </p:nvSpPr>
        <p:spPr>
          <a:xfrm>
            <a:off x="7620000" y="2438400"/>
            <a:ext cx="4572000" cy="3009900"/>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86" name="Shape 86"/>
        <p:cNvGrpSpPr/>
        <p:nvPr/>
      </p:nvGrpSpPr>
      <p:grpSpPr>
        <a:xfrm>
          <a:off x="0" y="0"/>
          <a:ext cx="0" cy="0"/>
          <a:chOff x="0" y="0"/>
          <a:chExt cx="0" cy="0"/>
        </a:xfrm>
      </p:grpSpPr>
      <p:sp>
        <p:nvSpPr>
          <p:cNvPr id="87" name="Google Shape;8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90" name="Google Shape;90;p25"/>
          <p:cNvSpPr/>
          <p:nvPr>
            <p:ph idx="2" type="pic"/>
          </p:nvPr>
        </p:nvSpPr>
        <p:spPr>
          <a:xfrm>
            <a:off x="6096000" y="387348"/>
            <a:ext cx="2157996" cy="1854200"/>
          </a:xfrm>
          <a:prstGeom prst="rect">
            <a:avLst/>
          </a:prstGeom>
          <a:solidFill>
            <a:schemeClr val="lt2"/>
          </a:solidFill>
          <a:ln>
            <a:noFill/>
          </a:ln>
        </p:spPr>
      </p:sp>
      <p:sp>
        <p:nvSpPr>
          <p:cNvPr id="91" name="Google Shape;91;p25"/>
          <p:cNvSpPr/>
          <p:nvPr>
            <p:ph idx="3" type="pic"/>
          </p:nvPr>
        </p:nvSpPr>
        <p:spPr>
          <a:xfrm>
            <a:off x="6096000" y="2444749"/>
            <a:ext cx="2157996" cy="1854200"/>
          </a:xfrm>
          <a:prstGeom prst="rect">
            <a:avLst/>
          </a:prstGeom>
          <a:solidFill>
            <a:schemeClr val="lt2"/>
          </a:solidFill>
          <a:ln>
            <a:noFill/>
          </a:ln>
        </p:spPr>
      </p:sp>
      <p:sp>
        <p:nvSpPr>
          <p:cNvPr id="92" name="Google Shape;92;p25"/>
          <p:cNvSpPr/>
          <p:nvPr>
            <p:ph idx="4" type="pic"/>
          </p:nvPr>
        </p:nvSpPr>
        <p:spPr>
          <a:xfrm>
            <a:off x="6096000" y="4502150"/>
            <a:ext cx="2157996" cy="1854200"/>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3" name="Shape 93"/>
        <p:cNvGrpSpPr/>
        <p:nvPr/>
      </p:nvGrpSpPr>
      <p:grpSpPr>
        <a:xfrm>
          <a:off x="0" y="0"/>
          <a:ext cx="0" cy="0"/>
          <a:chOff x="0" y="0"/>
          <a:chExt cx="0" cy="0"/>
        </a:xfrm>
      </p:grpSpPr>
      <p:sp>
        <p:nvSpPr>
          <p:cNvPr id="94" name="Google Shape;9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97" name="Google Shape;97;p26"/>
          <p:cNvSpPr/>
          <p:nvPr>
            <p:ph idx="2" type="pic"/>
          </p:nvPr>
        </p:nvSpPr>
        <p:spPr>
          <a:xfrm>
            <a:off x="6391000" y="1504925"/>
            <a:ext cx="4899585" cy="2942985"/>
          </a:xfrm>
          <a:prstGeom prst="rect">
            <a:avLst/>
          </a:prstGeom>
          <a:solidFill>
            <a:schemeClr val="lt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8" name="Shape 98"/>
        <p:cNvGrpSpPr/>
        <p:nvPr/>
      </p:nvGrpSpPr>
      <p:grpSpPr>
        <a:xfrm>
          <a:off x="0" y="0"/>
          <a:ext cx="0" cy="0"/>
          <a:chOff x="0" y="0"/>
          <a:chExt cx="0" cy="0"/>
        </a:xfrm>
      </p:grpSpPr>
      <p:sp>
        <p:nvSpPr>
          <p:cNvPr id="99" name="Google Shape;9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102" name="Google Shape;102;p27"/>
          <p:cNvSpPr/>
          <p:nvPr>
            <p:ph idx="2" type="pic"/>
          </p:nvPr>
        </p:nvSpPr>
        <p:spPr>
          <a:xfrm>
            <a:off x="1975683" y="512339"/>
            <a:ext cx="2675061" cy="5734862"/>
          </a:xfrm>
          <a:prstGeom prst="rect">
            <a:avLst/>
          </a:pr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 name="Shape 17"/>
        <p:cNvGrpSpPr/>
        <p:nvPr/>
      </p:nvGrpSpPr>
      <p:grpSpPr>
        <a:xfrm>
          <a:off x="0" y="0"/>
          <a:ext cx="0" cy="0"/>
          <a:chOff x="0" y="0"/>
          <a:chExt cx="0" cy="0"/>
        </a:xfrm>
      </p:grpSpPr>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21" name="Google Shape;21;p14"/>
          <p:cNvSpPr/>
          <p:nvPr>
            <p:ph idx="2" type="pic"/>
          </p:nvPr>
        </p:nvSpPr>
        <p:spPr>
          <a:xfrm>
            <a:off x="0" y="0"/>
            <a:ext cx="12192000" cy="4135438"/>
          </a:xfrm>
          <a:prstGeom prst="rect">
            <a:avLst/>
          </a:prstGeom>
          <a:solidFill>
            <a:schemeClr val="lt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26" name="Google Shape;26;p15"/>
          <p:cNvSpPr/>
          <p:nvPr>
            <p:ph idx="2" type="pic"/>
          </p:nvPr>
        </p:nvSpPr>
        <p:spPr>
          <a:xfrm>
            <a:off x="377825" y="550863"/>
            <a:ext cx="2133600" cy="5805487"/>
          </a:xfrm>
          <a:prstGeom prst="rect">
            <a:avLst/>
          </a:prstGeom>
          <a:solidFill>
            <a:schemeClr val="lt2"/>
          </a:solidFill>
          <a:ln>
            <a:noFill/>
          </a:ln>
        </p:spPr>
      </p:sp>
      <p:sp>
        <p:nvSpPr>
          <p:cNvPr id="27" name="Google Shape;27;p15"/>
          <p:cNvSpPr/>
          <p:nvPr>
            <p:ph idx="3" type="pic"/>
          </p:nvPr>
        </p:nvSpPr>
        <p:spPr>
          <a:xfrm>
            <a:off x="3200853" y="550863"/>
            <a:ext cx="2133600" cy="5805487"/>
          </a:xfrm>
          <a:prstGeom prst="rect">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8" name="Shape 28"/>
        <p:cNvGrpSpPr/>
        <p:nvPr/>
      </p:nvGrpSpPr>
      <p:grpSpPr>
        <a:xfrm>
          <a:off x="0" y="0"/>
          <a:ext cx="0" cy="0"/>
          <a:chOff x="0" y="0"/>
          <a:chExt cx="0" cy="0"/>
        </a:xfrm>
      </p:grpSpPr>
      <p:sp>
        <p:nvSpPr>
          <p:cNvPr id="29" name="Google Shape;2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32" name="Google Shape;32;p16"/>
          <p:cNvSpPr/>
          <p:nvPr>
            <p:ph idx="2" type="pic"/>
          </p:nvPr>
        </p:nvSpPr>
        <p:spPr>
          <a:xfrm>
            <a:off x="8972550" y="0"/>
            <a:ext cx="3219450" cy="6858000"/>
          </a:xfrm>
          <a:prstGeom prst="rect">
            <a:avLst/>
          </a:prstGeom>
          <a:solidFill>
            <a:schemeClr val="lt2"/>
          </a:solidFill>
          <a:ln>
            <a:noFill/>
          </a:ln>
        </p:spPr>
      </p:sp>
      <p:sp>
        <p:nvSpPr>
          <p:cNvPr id="33" name="Google Shape;33;p16"/>
          <p:cNvSpPr/>
          <p:nvPr>
            <p:ph idx="3" type="pic"/>
          </p:nvPr>
        </p:nvSpPr>
        <p:spPr>
          <a:xfrm>
            <a:off x="5715000" y="0"/>
            <a:ext cx="3257550" cy="3429000"/>
          </a:xfrm>
          <a:prstGeom prst="rect">
            <a:avLst/>
          </a:prstGeom>
          <a:solidFill>
            <a:schemeClr val="lt2"/>
          </a:solidFill>
          <a:ln>
            <a:noFill/>
          </a:ln>
        </p:spPr>
      </p:sp>
      <p:sp>
        <p:nvSpPr>
          <p:cNvPr id="34" name="Google Shape;34;p16"/>
          <p:cNvSpPr/>
          <p:nvPr>
            <p:ph idx="4" type="pic"/>
          </p:nvPr>
        </p:nvSpPr>
        <p:spPr>
          <a:xfrm>
            <a:off x="5715000" y="3429000"/>
            <a:ext cx="3257550" cy="3429000"/>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5" name="Shape 35"/>
        <p:cNvGrpSpPr/>
        <p:nvPr/>
      </p:nvGrpSpPr>
      <p:grpSpPr>
        <a:xfrm>
          <a:off x="0" y="0"/>
          <a:ext cx="0" cy="0"/>
          <a:chOff x="0" y="0"/>
          <a:chExt cx="0" cy="0"/>
        </a:xfrm>
      </p:grpSpPr>
      <p:sp>
        <p:nvSpPr>
          <p:cNvPr id="36" name="Google Shape;3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39" name="Google Shape;39;p17"/>
          <p:cNvSpPr/>
          <p:nvPr>
            <p:ph idx="2" type="pic"/>
          </p:nvPr>
        </p:nvSpPr>
        <p:spPr>
          <a:xfrm>
            <a:off x="0" y="3415180"/>
            <a:ext cx="6086474" cy="3442819"/>
          </a:xfrm>
          <a:prstGeom prst="rect">
            <a:avLst/>
          </a:prstGeom>
          <a:solidFill>
            <a:schemeClr val="lt2"/>
          </a:solidFill>
          <a:ln>
            <a:noFill/>
          </a:ln>
        </p:spPr>
      </p:sp>
      <p:sp>
        <p:nvSpPr>
          <p:cNvPr id="40" name="Google Shape;40;p17"/>
          <p:cNvSpPr/>
          <p:nvPr>
            <p:ph idx="3" type="pic"/>
          </p:nvPr>
        </p:nvSpPr>
        <p:spPr>
          <a:xfrm>
            <a:off x="6096000" y="-27639"/>
            <a:ext cx="6086474" cy="3442819"/>
          </a:xfrm>
          <a:prstGeom prst="rect">
            <a:avLst/>
          </a:prstGeom>
          <a:solidFill>
            <a:schemeClr val="lt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1" name="Shape 41"/>
        <p:cNvGrpSpPr/>
        <p:nvPr/>
      </p:nvGrpSpPr>
      <p:grpSpPr>
        <a:xfrm>
          <a:off x="0" y="0"/>
          <a:ext cx="0" cy="0"/>
          <a:chOff x="0" y="0"/>
          <a:chExt cx="0" cy="0"/>
        </a:xfrm>
      </p:grpSpPr>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5" name="Shape 45"/>
        <p:cNvGrpSpPr/>
        <p:nvPr/>
      </p:nvGrpSpPr>
      <p:grpSpPr>
        <a:xfrm>
          <a:off x="0" y="0"/>
          <a:ext cx="0" cy="0"/>
          <a:chOff x="0" y="0"/>
          <a:chExt cx="0" cy="0"/>
        </a:xfrm>
      </p:grpSpPr>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49" name="Google Shape;49;p19"/>
          <p:cNvSpPr/>
          <p:nvPr>
            <p:ph idx="2" type="pic"/>
          </p:nvPr>
        </p:nvSpPr>
        <p:spPr>
          <a:xfrm>
            <a:off x="1041400" y="548394"/>
            <a:ext cx="5054600" cy="5807955"/>
          </a:xfrm>
          <a:prstGeom prst="rect">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54" name="Google Shape;54;p20"/>
          <p:cNvSpPr/>
          <p:nvPr>
            <p:ph idx="2" type="pic"/>
          </p:nvPr>
        </p:nvSpPr>
        <p:spPr>
          <a:xfrm>
            <a:off x="4497974" y="2035400"/>
            <a:ext cx="3196053" cy="3117399"/>
          </a:xfrm>
          <a:prstGeom prst="diamond">
            <a:avLst/>
          </a:prstGeom>
          <a:solidFill>
            <a:schemeClr val="lt2"/>
          </a:solidFill>
          <a:ln>
            <a:noFill/>
          </a:ln>
        </p:spPr>
      </p:sp>
      <p:sp>
        <p:nvSpPr>
          <p:cNvPr id="55" name="Google Shape;55;p20"/>
          <p:cNvSpPr/>
          <p:nvPr>
            <p:ph idx="3" type="pic"/>
          </p:nvPr>
        </p:nvSpPr>
        <p:spPr>
          <a:xfrm>
            <a:off x="975354" y="2035400"/>
            <a:ext cx="3196053" cy="3117399"/>
          </a:xfrm>
          <a:prstGeom prst="diamond">
            <a:avLst/>
          </a:prstGeom>
          <a:solidFill>
            <a:schemeClr val="lt2"/>
          </a:solidFill>
          <a:ln>
            <a:noFill/>
          </a:ln>
        </p:spPr>
      </p:sp>
      <p:sp>
        <p:nvSpPr>
          <p:cNvPr id="56" name="Google Shape;56;p20"/>
          <p:cNvSpPr/>
          <p:nvPr>
            <p:ph idx="4" type="pic"/>
          </p:nvPr>
        </p:nvSpPr>
        <p:spPr>
          <a:xfrm>
            <a:off x="8020593" y="2035400"/>
            <a:ext cx="3196053" cy="3117399"/>
          </a:xfrm>
          <a:prstGeom prst="diamond">
            <a:avLst/>
          </a:prstGeom>
          <a:solidFill>
            <a:schemeClr val="lt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7" name="Shape 57"/>
        <p:cNvGrpSpPr/>
        <p:nvPr/>
      </p:nvGrpSpPr>
      <p:grpSpPr>
        <a:xfrm>
          <a:off x="0" y="0"/>
          <a:ext cx="0" cy="0"/>
          <a:chOff x="0" y="0"/>
          <a:chExt cx="0" cy="0"/>
        </a:xfrm>
      </p:grpSpPr>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61" name="Google Shape;61;p21"/>
          <p:cNvSpPr/>
          <p:nvPr>
            <p:ph idx="2" type="pic"/>
          </p:nvPr>
        </p:nvSpPr>
        <p:spPr>
          <a:xfrm>
            <a:off x="0" y="0"/>
            <a:ext cx="4641850" cy="6858000"/>
          </a:xfrm>
          <a:prstGeom prst="rect">
            <a:avLst/>
          </a:prstGeom>
          <a:solidFill>
            <a:schemeClr val="lt2"/>
          </a:solidFill>
          <a:ln>
            <a:noFill/>
          </a:ln>
        </p:spPr>
      </p:sp>
      <p:sp>
        <p:nvSpPr>
          <p:cNvPr id="62" name="Google Shape;62;p21"/>
          <p:cNvSpPr/>
          <p:nvPr>
            <p:ph idx="3" type="pic"/>
          </p:nvPr>
        </p:nvSpPr>
        <p:spPr>
          <a:xfrm>
            <a:off x="4335458" y="411956"/>
            <a:ext cx="1760542" cy="1724025"/>
          </a:xfrm>
          <a:prstGeom prst="rect">
            <a:avLst/>
          </a:prstGeom>
          <a:solidFill>
            <a:schemeClr val="lt2"/>
          </a:solidFill>
          <a:ln>
            <a:noFill/>
          </a:ln>
        </p:spPr>
      </p:sp>
      <p:sp>
        <p:nvSpPr>
          <p:cNvPr id="63" name="Google Shape;63;p21"/>
          <p:cNvSpPr/>
          <p:nvPr>
            <p:ph idx="4" type="pic"/>
          </p:nvPr>
        </p:nvSpPr>
        <p:spPr>
          <a:xfrm>
            <a:off x="4335458" y="2566987"/>
            <a:ext cx="1760542" cy="1724025"/>
          </a:xfrm>
          <a:prstGeom prst="rect">
            <a:avLst/>
          </a:prstGeom>
          <a:solidFill>
            <a:schemeClr val="lt2"/>
          </a:solidFill>
          <a:ln>
            <a:noFill/>
          </a:ln>
        </p:spPr>
      </p:sp>
      <p:sp>
        <p:nvSpPr>
          <p:cNvPr id="64" name="Google Shape;64;p21"/>
          <p:cNvSpPr/>
          <p:nvPr>
            <p:ph idx="5" type="pic"/>
          </p:nvPr>
        </p:nvSpPr>
        <p:spPr>
          <a:xfrm>
            <a:off x="4335458" y="4782343"/>
            <a:ext cx="1760542" cy="1724025"/>
          </a:xfrm>
          <a:prstGeom prst="rect">
            <a:avLst/>
          </a:prstGeom>
          <a:solidFill>
            <a:schemeClr val="l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solidFill>
            <a:schemeClr val="lt2"/>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Montserrat SemiBold"/>
              <a:buNone/>
              <a:defRPr b="1" i="0" sz="44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solidFill>
            <a:schemeClr val="lt2"/>
          </a:solid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9.png"/><Relationship Id="rId13" Type="http://schemas.openxmlformats.org/officeDocument/2006/relationships/image" Target="../media/image7.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9.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hyperlink" Target="https://www.youtube.com/watch?v=CH-qO9RRchc" TargetMode="External"/><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07" name="Shape 107"/>
        <p:cNvGrpSpPr/>
        <p:nvPr/>
      </p:nvGrpSpPr>
      <p:grpSpPr>
        <a:xfrm>
          <a:off x="0" y="0"/>
          <a:ext cx="0" cy="0"/>
          <a:chOff x="0" y="0"/>
          <a:chExt cx="0" cy="0"/>
        </a:xfrm>
      </p:grpSpPr>
      <p:pic>
        <p:nvPicPr>
          <p:cNvPr descr="A picture containing sky, flower, plant, orange&#10;&#10;Description automatically generated" id="108" name="Google Shape;108;p1"/>
          <p:cNvPicPr preferRelativeResize="0"/>
          <p:nvPr>
            <p:ph idx="2" type="pic"/>
          </p:nvPr>
        </p:nvPicPr>
        <p:blipFill rotWithShape="1">
          <a:blip r:embed="rId3">
            <a:alphaModFix/>
          </a:blip>
          <a:srcRect b="21874" l="0" r="0" t="21875"/>
          <a:stretch/>
        </p:blipFill>
        <p:spPr>
          <a:xfrm>
            <a:off x="0" y="0"/>
            <a:ext cx="12192000" cy="6858000"/>
          </a:xfrm>
          <a:prstGeom prst="rect">
            <a:avLst/>
          </a:prstGeom>
          <a:solidFill>
            <a:schemeClr val="accent1"/>
          </a:solidFill>
          <a:ln>
            <a:noFill/>
          </a:ln>
        </p:spPr>
      </p:pic>
      <p:grpSp>
        <p:nvGrpSpPr>
          <p:cNvPr id="109" name="Google Shape;109;p1"/>
          <p:cNvGrpSpPr/>
          <p:nvPr/>
        </p:nvGrpSpPr>
        <p:grpSpPr>
          <a:xfrm>
            <a:off x="642956" y="329616"/>
            <a:ext cx="1133363" cy="1089425"/>
            <a:chOff x="642956" y="329616"/>
            <a:chExt cx="1133363" cy="1089425"/>
          </a:xfrm>
        </p:grpSpPr>
        <p:sp>
          <p:nvSpPr>
            <p:cNvPr id="110" name="Google Shape;110;p1"/>
            <p:cNvSpPr/>
            <p:nvPr/>
          </p:nvSpPr>
          <p:spPr>
            <a:xfrm>
              <a:off x="642956" y="329616"/>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11" name="Google Shape;111;p1"/>
            <p:cNvSpPr/>
            <p:nvPr/>
          </p:nvSpPr>
          <p:spPr>
            <a:xfrm>
              <a:off x="883237" y="519156"/>
              <a:ext cx="893082" cy="899885"/>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grpSp>
      <p:pic>
        <p:nvPicPr>
          <p:cNvPr id="112" name="Google Shape;112;p1"/>
          <p:cNvPicPr preferRelativeResize="0"/>
          <p:nvPr/>
        </p:nvPicPr>
        <p:blipFill rotWithShape="1">
          <a:blip r:embed="rId4">
            <a:alphaModFix/>
          </a:blip>
          <a:srcRect b="0" l="0" r="0" t="0"/>
          <a:stretch/>
        </p:blipFill>
        <p:spPr>
          <a:xfrm>
            <a:off x="2216549" y="4009089"/>
            <a:ext cx="727698" cy="697690"/>
          </a:xfrm>
          <a:prstGeom prst="rect">
            <a:avLst/>
          </a:prstGeom>
          <a:noFill/>
          <a:ln>
            <a:noFill/>
          </a:ln>
        </p:spPr>
      </p:pic>
      <p:pic>
        <p:nvPicPr>
          <p:cNvPr id="113" name="Google Shape;113;p1"/>
          <p:cNvPicPr preferRelativeResize="0"/>
          <p:nvPr/>
        </p:nvPicPr>
        <p:blipFill rotWithShape="1">
          <a:blip r:embed="rId5">
            <a:alphaModFix/>
          </a:blip>
          <a:srcRect b="0" l="0" r="0" t="0"/>
          <a:stretch/>
        </p:blipFill>
        <p:spPr>
          <a:xfrm>
            <a:off x="3369447" y="4009089"/>
            <a:ext cx="727698" cy="718123"/>
          </a:xfrm>
          <a:prstGeom prst="rect">
            <a:avLst/>
          </a:prstGeom>
          <a:noFill/>
          <a:ln>
            <a:noFill/>
          </a:ln>
        </p:spPr>
      </p:pic>
      <p:pic>
        <p:nvPicPr>
          <p:cNvPr descr="Immagine che contiene testo, segnale, esterni&#10;&#10;Descrizione generata automaticamente" id="114" name="Google Shape;114;p1"/>
          <p:cNvPicPr preferRelativeResize="0"/>
          <p:nvPr/>
        </p:nvPicPr>
        <p:blipFill rotWithShape="1">
          <a:blip r:embed="rId6">
            <a:alphaModFix/>
          </a:blip>
          <a:srcRect b="0" l="0" r="0" t="0"/>
          <a:stretch/>
        </p:blipFill>
        <p:spPr>
          <a:xfrm>
            <a:off x="5665269" y="4009089"/>
            <a:ext cx="697690" cy="697690"/>
          </a:xfrm>
          <a:prstGeom prst="rect">
            <a:avLst/>
          </a:prstGeom>
          <a:noFill/>
          <a:ln>
            <a:noFill/>
          </a:ln>
        </p:spPr>
      </p:pic>
      <p:pic>
        <p:nvPicPr>
          <p:cNvPr descr="Immagine che contiene edificio, davanzale&#10;&#10;Descrizione generata automaticamente" id="115" name="Google Shape;115;p1"/>
          <p:cNvPicPr preferRelativeResize="0"/>
          <p:nvPr/>
        </p:nvPicPr>
        <p:blipFill rotWithShape="1">
          <a:blip r:embed="rId7">
            <a:alphaModFix/>
          </a:blip>
          <a:srcRect b="0" l="0" r="0" t="0"/>
          <a:stretch/>
        </p:blipFill>
        <p:spPr>
          <a:xfrm>
            <a:off x="6798133" y="4018664"/>
            <a:ext cx="727698" cy="718123"/>
          </a:xfrm>
          <a:prstGeom prst="rect">
            <a:avLst/>
          </a:prstGeom>
          <a:noFill/>
          <a:ln>
            <a:noFill/>
          </a:ln>
        </p:spPr>
      </p:pic>
      <p:pic>
        <p:nvPicPr>
          <p:cNvPr id="116" name="Google Shape;116;p1"/>
          <p:cNvPicPr preferRelativeResize="0"/>
          <p:nvPr/>
        </p:nvPicPr>
        <p:blipFill rotWithShape="1">
          <a:blip r:embed="rId8">
            <a:alphaModFix/>
          </a:blip>
          <a:srcRect b="0" l="0" r="0" t="0"/>
          <a:stretch/>
        </p:blipFill>
        <p:spPr>
          <a:xfrm>
            <a:off x="4507341" y="4009089"/>
            <a:ext cx="727698" cy="727698"/>
          </a:xfrm>
          <a:prstGeom prst="rect">
            <a:avLst/>
          </a:prstGeom>
          <a:noFill/>
          <a:ln>
            <a:noFill/>
          </a:ln>
        </p:spPr>
      </p:pic>
      <p:pic>
        <p:nvPicPr>
          <p:cNvPr id="117" name="Google Shape;117;p1"/>
          <p:cNvPicPr preferRelativeResize="0"/>
          <p:nvPr/>
        </p:nvPicPr>
        <p:blipFill rotWithShape="1">
          <a:blip r:embed="rId9">
            <a:alphaModFix/>
          </a:blip>
          <a:srcRect b="0" l="0" r="0" t="0"/>
          <a:stretch/>
        </p:blipFill>
        <p:spPr>
          <a:xfrm>
            <a:off x="7951031" y="4009089"/>
            <a:ext cx="727698" cy="727698"/>
          </a:xfrm>
          <a:prstGeom prst="rect">
            <a:avLst/>
          </a:prstGeom>
          <a:noFill/>
          <a:ln>
            <a:noFill/>
          </a:ln>
        </p:spPr>
      </p:pic>
      <p:pic>
        <p:nvPicPr>
          <p:cNvPr id="118" name="Google Shape;118;p1"/>
          <p:cNvPicPr preferRelativeResize="0"/>
          <p:nvPr/>
        </p:nvPicPr>
        <p:blipFill rotWithShape="1">
          <a:blip r:embed="rId10">
            <a:alphaModFix/>
          </a:blip>
          <a:srcRect b="0" l="0" r="0" t="0"/>
          <a:stretch/>
        </p:blipFill>
        <p:spPr>
          <a:xfrm>
            <a:off x="9103929" y="4009089"/>
            <a:ext cx="727698" cy="727698"/>
          </a:xfrm>
          <a:prstGeom prst="rect">
            <a:avLst/>
          </a:prstGeom>
          <a:noFill/>
          <a:ln>
            <a:noFill/>
          </a:ln>
        </p:spPr>
      </p:pic>
      <p:pic>
        <p:nvPicPr>
          <p:cNvPr descr="Immagine che contiene testo, arma&#10;&#10;Descrizione generata automaticamente" id="119" name="Google Shape;119;p1"/>
          <p:cNvPicPr preferRelativeResize="0"/>
          <p:nvPr/>
        </p:nvPicPr>
        <p:blipFill rotWithShape="1">
          <a:blip r:embed="rId11">
            <a:alphaModFix/>
          </a:blip>
          <a:srcRect b="0" l="0" r="0" t="0"/>
          <a:stretch/>
        </p:blipFill>
        <p:spPr>
          <a:xfrm>
            <a:off x="3511550" y="833919"/>
            <a:ext cx="5168900" cy="2705100"/>
          </a:xfrm>
          <a:prstGeom prst="rect">
            <a:avLst/>
          </a:prstGeom>
          <a:noFill/>
          <a:ln>
            <a:noFill/>
          </a:ln>
        </p:spPr>
      </p:pic>
      <p:pic>
        <p:nvPicPr>
          <p:cNvPr id="120" name="Google Shape;120;p1"/>
          <p:cNvPicPr preferRelativeResize="0"/>
          <p:nvPr/>
        </p:nvPicPr>
        <p:blipFill rotWithShape="1">
          <a:blip r:embed="rId12">
            <a:alphaModFix/>
          </a:blip>
          <a:srcRect b="0" l="0" r="0" t="0"/>
          <a:stretch/>
        </p:blipFill>
        <p:spPr>
          <a:xfrm>
            <a:off x="642956" y="6009558"/>
            <a:ext cx="2368046" cy="497200"/>
          </a:xfrm>
          <a:prstGeom prst="rect">
            <a:avLst/>
          </a:prstGeom>
          <a:noFill/>
          <a:ln>
            <a:noFill/>
          </a:ln>
        </p:spPr>
      </p:pic>
      <p:sp>
        <p:nvSpPr>
          <p:cNvPr id="121" name="Google Shape;121;p1"/>
          <p:cNvSpPr txBox="1"/>
          <p:nvPr/>
        </p:nvSpPr>
        <p:spPr>
          <a:xfrm>
            <a:off x="3281848" y="5888826"/>
            <a:ext cx="6162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1050" u="none" cap="none" strike="noStrik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50">
              <a:solidFill>
                <a:schemeClr val="dk1"/>
              </a:solidFill>
              <a:latin typeface="Open Sans"/>
              <a:ea typeface="Open Sans"/>
              <a:cs typeface="Open Sans"/>
              <a:sym typeface="Open Sans"/>
            </a:endParaRPr>
          </a:p>
        </p:txBody>
      </p:sp>
      <p:pic>
        <p:nvPicPr>
          <p:cNvPr id="122" name="Google Shape;122;p1"/>
          <p:cNvPicPr preferRelativeResize="0"/>
          <p:nvPr/>
        </p:nvPicPr>
        <p:blipFill rotWithShape="1">
          <a:blip r:embed="rId13">
            <a:alphaModFix/>
          </a:blip>
          <a:srcRect b="0" l="0" r="0" t="0"/>
          <a:stretch/>
        </p:blipFill>
        <p:spPr>
          <a:xfrm>
            <a:off x="642956" y="5013630"/>
            <a:ext cx="2118556" cy="829000"/>
          </a:xfrm>
          <a:prstGeom prst="rect">
            <a:avLst/>
          </a:prstGeom>
          <a:noFill/>
          <a:ln>
            <a:noFill/>
          </a:ln>
        </p:spPr>
      </p:pic>
      <p:sp>
        <p:nvSpPr>
          <p:cNvPr id="123" name="Google Shape;123;p1"/>
          <p:cNvSpPr/>
          <p:nvPr/>
        </p:nvSpPr>
        <p:spPr>
          <a:xfrm>
            <a:off x="4507342" y="4945926"/>
            <a:ext cx="2780562"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l-GR" sz="3600">
                <a:solidFill>
                  <a:srgbClr val="B5DBD2"/>
                </a:solidFill>
                <a:latin typeface="Montserrat SemiBold"/>
                <a:ea typeface="Montserrat SemiBold"/>
                <a:cs typeface="Montserrat SemiBold"/>
                <a:sym typeface="Montserrat SemiBold"/>
              </a:rPr>
              <a:t>Κεφάλαιο 8</a:t>
            </a:r>
            <a:endParaRPr b="1" sz="600">
              <a:solidFill>
                <a:srgbClr val="B5DBD2"/>
              </a:solidFill>
              <a:latin typeface="Montserrat SemiBold"/>
              <a:ea typeface="Montserrat SemiBold"/>
              <a:cs typeface="Montserrat SemiBold"/>
              <a:sym typeface="Montserrat SemiBold"/>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p:nvPr/>
        </p:nvSpPr>
        <p:spPr>
          <a:xfrm>
            <a:off x="603505" y="634247"/>
            <a:ext cx="44208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3600">
                <a:solidFill>
                  <a:schemeClr val="dk2"/>
                </a:solidFill>
                <a:latin typeface="Montserrat SemiBold"/>
                <a:ea typeface="Montserrat SemiBold"/>
                <a:cs typeface="Montserrat SemiBold"/>
                <a:sym typeface="Montserrat SemiBold"/>
              </a:rPr>
              <a:t>Καλές πρακτικές:</a:t>
            </a:r>
            <a:endParaRPr b="1" sz="3600">
              <a:solidFill>
                <a:schemeClr val="dk2"/>
              </a:solidFill>
              <a:latin typeface="Montserrat SemiBold"/>
              <a:ea typeface="Montserrat SemiBold"/>
              <a:cs typeface="Montserrat SemiBold"/>
              <a:sym typeface="Montserrat SemiBold"/>
            </a:endParaRPr>
          </a:p>
        </p:txBody>
      </p:sp>
      <p:sp>
        <p:nvSpPr>
          <p:cNvPr id="235" name="Google Shape;235;p10"/>
          <p:cNvSpPr/>
          <p:nvPr/>
        </p:nvSpPr>
        <p:spPr>
          <a:xfrm>
            <a:off x="6703951" y="1250968"/>
            <a:ext cx="41897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B5DBD2"/>
                </a:solidFill>
                <a:latin typeface="Montserrat SemiBold"/>
                <a:ea typeface="Montserrat SemiBold"/>
                <a:cs typeface="Montserrat SemiBold"/>
                <a:sym typeface="Montserrat SemiBold"/>
              </a:rPr>
              <a:t>Προγράμματα διαγενεακής μάθησης</a:t>
            </a:r>
            <a:endParaRPr b="1" sz="1800">
              <a:solidFill>
                <a:srgbClr val="B5DBD2"/>
              </a:solidFill>
              <a:latin typeface="Montserrat SemiBold"/>
              <a:ea typeface="Montserrat SemiBold"/>
              <a:cs typeface="Montserrat SemiBold"/>
              <a:sym typeface="Montserrat SemiBold"/>
            </a:endParaRPr>
          </a:p>
        </p:txBody>
      </p:sp>
      <p:sp>
        <p:nvSpPr>
          <p:cNvPr id="236" name="Google Shape;236;p10"/>
          <p:cNvSpPr/>
          <p:nvPr/>
        </p:nvSpPr>
        <p:spPr>
          <a:xfrm>
            <a:off x="919632" y="2050813"/>
            <a:ext cx="466245" cy="466245"/>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37" name="Google Shape;237;p10"/>
          <p:cNvSpPr/>
          <p:nvPr/>
        </p:nvSpPr>
        <p:spPr>
          <a:xfrm>
            <a:off x="919632" y="3437126"/>
            <a:ext cx="466245" cy="466245"/>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38" name="Google Shape;238;p10"/>
          <p:cNvSpPr/>
          <p:nvPr/>
        </p:nvSpPr>
        <p:spPr>
          <a:xfrm>
            <a:off x="919632" y="5010323"/>
            <a:ext cx="466245" cy="46624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39" name="Google Shape;239;p10"/>
          <p:cNvSpPr/>
          <p:nvPr/>
        </p:nvSpPr>
        <p:spPr>
          <a:xfrm>
            <a:off x="11298918" y="5958115"/>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40" name="Google Shape;240;p10"/>
          <p:cNvSpPr/>
          <p:nvPr/>
        </p:nvSpPr>
        <p:spPr>
          <a:xfrm>
            <a:off x="5426197" y="6195698"/>
            <a:ext cx="55900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0B6936"/>
                </a:solidFill>
                <a:latin typeface="Montserrat SemiBold"/>
                <a:ea typeface="Montserrat SemiBold"/>
                <a:cs typeface="Montserrat SemiBold"/>
                <a:sym typeface="Montserrat SemiBold"/>
              </a:rPr>
              <a:t>Σχολικά προγράμματα &amp; προγράμματα σπουδών</a:t>
            </a:r>
            <a:endParaRPr b="1" sz="1800">
              <a:solidFill>
                <a:srgbClr val="0B6936"/>
              </a:solidFill>
              <a:latin typeface="Montserrat SemiBold"/>
              <a:ea typeface="Montserrat SemiBold"/>
              <a:cs typeface="Montserrat SemiBold"/>
              <a:sym typeface="Montserrat SemiBold"/>
            </a:endParaRPr>
          </a:p>
        </p:txBody>
      </p:sp>
      <p:sp>
        <p:nvSpPr>
          <p:cNvPr id="241" name="Google Shape;241;p10"/>
          <p:cNvSpPr/>
          <p:nvPr/>
        </p:nvSpPr>
        <p:spPr>
          <a:xfrm>
            <a:off x="2813946" y="2515968"/>
            <a:ext cx="29051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65BAAF"/>
                </a:solidFill>
                <a:latin typeface="Montserrat SemiBold"/>
                <a:ea typeface="Montserrat SemiBold"/>
                <a:cs typeface="Montserrat SemiBold"/>
                <a:sym typeface="Montserrat SemiBold"/>
              </a:rPr>
              <a:t>Διαγενεακή καθοδήγηση</a:t>
            </a:r>
            <a:endParaRPr b="1" sz="1800">
              <a:solidFill>
                <a:srgbClr val="65BAAF"/>
              </a:solidFill>
              <a:latin typeface="Montserrat SemiBold"/>
              <a:ea typeface="Montserrat SemiBold"/>
              <a:cs typeface="Montserrat SemiBold"/>
              <a:sym typeface="Montserrat SemiBold"/>
            </a:endParaRPr>
          </a:p>
        </p:txBody>
      </p:sp>
      <p:sp>
        <p:nvSpPr>
          <p:cNvPr id="242" name="Google Shape;242;p10"/>
          <p:cNvSpPr/>
          <p:nvPr/>
        </p:nvSpPr>
        <p:spPr>
          <a:xfrm>
            <a:off x="3244144" y="3610819"/>
            <a:ext cx="54922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B5DBD2"/>
                </a:solidFill>
                <a:latin typeface="Montserrat SemiBold"/>
                <a:ea typeface="Montserrat SemiBold"/>
                <a:cs typeface="Montserrat SemiBold"/>
                <a:sym typeface="Montserrat SemiBold"/>
              </a:rPr>
              <a:t>Εμπλοκή των ηλικιωμένων σε ηγετικούς ρόλους</a:t>
            </a:r>
            <a:endParaRPr b="1" sz="1800">
              <a:solidFill>
                <a:srgbClr val="B5DBD2"/>
              </a:solidFill>
              <a:latin typeface="Montserrat SemiBold"/>
              <a:ea typeface="Montserrat SemiBold"/>
              <a:cs typeface="Montserrat SemiBold"/>
              <a:sym typeface="Montserrat SemiBold"/>
            </a:endParaRPr>
          </a:p>
        </p:txBody>
      </p:sp>
      <p:sp>
        <p:nvSpPr>
          <p:cNvPr id="243" name="Google Shape;243;p10"/>
          <p:cNvSpPr/>
          <p:nvPr/>
        </p:nvSpPr>
        <p:spPr>
          <a:xfrm>
            <a:off x="6950800" y="2912627"/>
            <a:ext cx="45477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2A100"/>
                </a:solidFill>
                <a:latin typeface="Montserrat SemiBold"/>
                <a:ea typeface="Montserrat SemiBold"/>
                <a:cs typeface="Montserrat SemiBold"/>
                <a:sym typeface="Montserrat SemiBold"/>
              </a:rPr>
              <a:t>Έργα αφήγησης &amp; προφορικής ιστορίας</a:t>
            </a:r>
            <a:endParaRPr b="1" sz="1800">
              <a:solidFill>
                <a:srgbClr val="F2A100"/>
              </a:solidFill>
              <a:latin typeface="Montserrat SemiBold"/>
              <a:ea typeface="Montserrat SemiBold"/>
              <a:cs typeface="Montserrat SemiBold"/>
              <a:sym typeface="Montserrat SemiBold"/>
            </a:endParaRPr>
          </a:p>
        </p:txBody>
      </p:sp>
      <p:sp>
        <p:nvSpPr>
          <p:cNvPr id="244" name="Google Shape;244;p10"/>
          <p:cNvSpPr/>
          <p:nvPr/>
        </p:nvSpPr>
        <p:spPr>
          <a:xfrm>
            <a:off x="5621322" y="4221644"/>
            <a:ext cx="41181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FC000"/>
                </a:solidFill>
                <a:latin typeface="Montserrat SemiBold"/>
                <a:ea typeface="Montserrat SemiBold"/>
                <a:cs typeface="Montserrat SemiBold"/>
                <a:sym typeface="Montserrat SemiBold"/>
              </a:rPr>
              <a:t>Κοινοτικοί κήποι &amp; χώροι πρασίνου</a:t>
            </a:r>
            <a:endParaRPr b="1" sz="1800">
              <a:solidFill>
                <a:srgbClr val="FFC000"/>
              </a:solidFill>
              <a:latin typeface="Montserrat SemiBold"/>
              <a:ea typeface="Montserrat SemiBold"/>
              <a:cs typeface="Montserrat SemiBold"/>
              <a:sym typeface="Montserrat SemiBold"/>
            </a:endParaRPr>
          </a:p>
        </p:txBody>
      </p:sp>
      <p:sp>
        <p:nvSpPr>
          <p:cNvPr id="245" name="Google Shape;245;p10"/>
          <p:cNvSpPr/>
          <p:nvPr/>
        </p:nvSpPr>
        <p:spPr>
          <a:xfrm>
            <a:off x="2813946" y="5291902"/>
            <a:ext cx="24400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FC000"/>
                </a:solidFill>
                <a:latin typeface="Montserrat SemiBold"/>
                <a:ea typeface="Montserrat SemiBold"/>
                <a:cs typeface="Montserrat SemiBold"/>
                <a:sym typeface="Montserrat SemiBold"/>
              </a:rPr>
              <a:t>Προάσπιση &amp; Δράση</a:t>
            </a:r>
            <a:endParaRPr b="1" sz="1800">
              <a:solidFill>
                <a:srgbClr val="FFC000"/>
              </a:solidFill>
              <a:latin typeface="Montserrat SemiBold"/>
              <a:ea typeface="Montserrat SemiBold"/>
              <a:cs typeface="Montserrat SemiBold"/>
              <a:sym typeface="Montserrat SemiBold"/>
            </a:endParaRPr>
          </a:p>
        </p:txBody>
      </p:sp>
      <p:sp>
        <p:nvSpPr>
          <p:cNvPr id="246" name="Google Shape;246;p10"/>
          <p:cNvSpPr/>
          <p:nvPr/>
        </p:nvSpPr>
        <p:spPr>
          <a:xfrm>
            <a:off x="7085602" y="5010323"/>
            <a:ext cx="5106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0D7D3F"/>
                </a:solidFill>
                <a:latin typeface="Montserrat SemiBold"/>
                <a:ea typeface="Montserrat SemiBold"/>
                <a:cs typeface="Montserrat SemiBold"/>
                <a:sym typeface="Montserrat SemiBold"/>
              </a:rPr>
              <a:t>Προώθηση του διαλόγου και της κατανόησης</a:t>
            </a:r>
            <a:endParaRPr b="1" sz="1800">
              <a:solidFill>
                <a:srgbClr val="0D7D3F"/>
              </a:solidFill>
              <a:latin typeface="Montserrat SemiBold"/>
              <a:ea typeface="Montserrat SemiBold"/>
              <a:cs typeface="Montserrat SemiBold"/>
              <a:sym typeface="Montserrat SemiBold"/>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A picture containing sky, flower, plant, orange&#10;&#10;Description automatically generated" id="251" name="Google Shape;251;p11"/>
          <p:cNvPicPr preferRelativeResize="0"/>
          <p:nvPr>
            <p:ph idx="2" type="pic"/>
          </p:nvPr>
        </p:nvPicPr>
        <p:blipFill rotWithShape="1">
          <a:blip r:embed="rId3">
            <a:alphaModFix/>
          </a:blip>
          <a:srcRect b="21874" l="0" r="0" t="21875"/>
          <a:stretch/>
        </p:blipFill>
        <p:spPr>
          <a:xfrm>
            <a:off x="0" y="0"/>
            <a:ext cx="12192000" cy="6858000"/>
          </a:xfrm>
          <a:prstGeom prst="rect">
            <a:avLst/>
          </a:prstGeom>
          <a:solidFill>
            <a:schemeClr val="accent1"/>
          </a:solidFill>
          <a:ln>
            <a:noFill/>
          </a:ln>
        </p:spPr>
      </p:pic>
      <p:grpSp>
        <p:nvGrpSpPr>
          <p:cNvPr id="252" name="Google Shape;252;p11"/>
          <p:cNvGrpSpPr/>
          <p:nvPr/>
        </p:nvGrpSpPr>
        <p:grpSpPr>
          <a:xfrm>
            <a:off x="642956" y="329616"/>
            <a:ext cx="1133363" cy="1089425"/>
            <a:chOff x="642956" y="329616"/>
            <a:chExt cx="1133363" cy="1089425"/>
          </a:xfrm>
        </p:grpSpPr>
        <p:sp>
          <p:nvSpPr>
            <p:cNvPr id="253" name="Google Shape;253;p11"/>
            <p:cNvSpPr/>
            <p:nvPr/>
          </p:nvSpPr>
          <p:spPr>
            <a:xfrm>
              <a:off x="642956" y="329616"/>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54" name="Google Shape;254;p11"/>
            <p:cNvSpPr/>
            <p:nvPr/>
          </p:nvSpPr>
          <p:spPr>
            <a:xfrm>
              <a:off x="883237" y="519156"/>
              <a:ext cx="893082" cy="899885"/>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pic>
        <p:nvPicPr>
          <p:cNvPr id="255" name="Google Shape;255;p11"/>
          <p:cNvPicPr preferRelativeResize="0"/>
          <p:nvPr/>
        </p:nvPicPr>
        <p:blipFill rotWithShape="1">
          <a:blip r:embed="rId4">
            <a:alphaModFix/>
          </a:blip>
          <a:srcRect b="0" l="0" r="0" t="0"/>
          <a:stretch/>
        </p:blipFill>
        <p:spPr>
          <a:xfrm>
            <a:off x="2216549" y="4009089"/>
            <a:ext cx="727698" cy="697690"/>
          </a:xfrm>
          <a:prstGeom prst="rect">
            <a:avLst/>
          </a:prstGeom>
          <a:noFill/>
          <a:ln>
            <a:noFill/>
          </a:ln>
        </p:spPr>
      </p:pic>
      <p:pic>
        <p:nvPicPr>
          <p:cNvPr id="256" name="Google Shape;256;p11"/>
          <p:cNvPicPr preferRelativeResize="0"/>
          <p:nvPr/>
        </p:nvPicPr>
        <p:blipFill rotWithShape="1">
          <a:blip r:embed="rId5">
            <a:alphaModFix/>
          </a:blip>
          <a:srcRect b="0" l="0" r="0" t="0"/>
          <a:stretch/>
        </p:blipFill>
        <p:spPr>
          <a:xfrm>
            <a:off x="3369447" y="4009089"/>
            <a:ext cx="727698" cy="718123"/>
          </a:xfrm>
          <a:prstGeom prst="rect">
            <a:avLst/>
          </a:prstGeom>
          <a:noFill/>
          <a:ln>
            <a:noFill/>
          </a:ln>
        </p:spPr>
      </p:pic>
      <p:pic>
        <p:nvPicPr>
          <p:cNvPr descr="Immagine che contiene testo, segnale, esterni&#10;&#10;Descrizione generata automaticamente" id="257" name="Google Shape;257;p11"/>
          <p:cNvPicPr preferRelativeResize="0"/>
          <p:nvPr/>
        </p:nvPicPr>
        <p:blipFill rotWithShape="1">
          <a:blip r:embed="rId6">
            <a:alphaModFix/>
          </a:blip>
          <a:srcRect b="0" l="0" r="0" t="0"/>
          <a:stretch/>
        </p:blipFill>
        <p:spPr>
          <a:xfrm>
            <a:off x="5665269" y="4009089"/>
            <a:ext cx="697690" cy="697690"/>
          </a:xfrm>
          <a:prstGeom prst="rect">
            <a:avLst/>
          </a:prstGeom>
          <a:noFill/>
          <a:ln>
            <a:noFill/>
          </a:ln>
        </p:spPr>
      </p:pic>
      <p:pic>
        <p:nvPicPr>
          <p:cNvPr descr="Immagine che contiene edificio, davanzale&#10;&#10;Descrizione generata automaticamente" id="258" name="Google Shape;258;p11"/>
          <p:cNvPicPr preferRelativeResize="0"/>
          <p:nvPr/>
        </p:nvPicPr>
        <p:blipFill rotWithShape="1">
          <a:blip r:embed="rId7">
            <a:alphaModFix/>
          </a:blip>
          <a:srcRect b="0" l="0" r="0" t="0"/>
          <a:stretch/>
        </p:blipFill>
        <p:spPr>
          <a:xfrm>
            <a:off x="6798133" y="4018664"/>
            <a:ext cx="727698" cy="718123"/>
          </a:xfrm>
          <a:prstGeom prst="rect">
            <a:avLst/>
          </a:prstGeom>
          <a:noFill/>
          <a:ln>
            <a:noFill/>
          </a:ln>
        </p:spPr>
      </p:pic>
      <p:pic>
        <p:nvPicPr>
          <p:cNvPr id="259" name="Google Shape;259;p11"/>
          <p:cNvPicPr preferRelativeResize="0"/>
          <p:nvPr/>
        </p:nvPicPr>
        <p:blipFill rotWithShape="1">
          <a:blip r:embed="rId8">
            <a:alphaModFix/>
          </a:blip>
          <a:srcRect b="0" l="0" r="0" t="0"/>
          <a:stretch/>
        </p:blipFill>
        <p:spPr>
          <a:xfrm>
            <a:off x="4507341" y="4009089"/>
            <a:ext cx="727698" cy="727698"/>
          </a:xfrm>
          <a:prstGeom prst="rect">
            <a:avLst/>
          </a:prstGeom>
          <a:noFill/>
          <a:ln>
            <a:noFill/>
          </a:ln>
        </p:spPr>
      </p:pic>
      <p:pic>
        <p:nvPicPr>
          <p:cNvPr id="260" name="Google Shape;260;p11"/>
          <p:cNvPicPr preferRelativeResize="0"/>
          <p:nvPr/>
        </p:nvPicPr>
        <p:blipFill rotWithShape="1">
          <a:blip r:embed="rId9">
            <a:alphaModFix/>
          </a:blip>
          <a:srcRect b="0" l="0" r="0" t="0"/>
          <a:stretch/>
        </p:blipFill>
        <p:spPr>
          <a:xfrm>
            <a:off x="7951031" y="4009089"/>
            <a:ext cx="727698" cy="727698"/>
          </a:xfrm>
          <a:prstGeom prst="rect">
            <a:avLst/>
          </a:prstGeom>
          <a:noFill/>
          <a:ln>
            <a:noFill/>
          </a:ln>
        </p:spPr>
      </p:pic>
      <p:pic>
        <p:nvPicPr>
          <p:cNvPr id="261" name="Google Shape;261;p11"/>
          <p:cNvPicPr preferRelativeResize="0"/>
          <p:nvPr/>
        </p:nvPicPr>
        <p:blipFill rotWithShape="1">
          <a:blip r:embed="rId10">
            <a:alphaModFix/>
          </a:blip>
          <a:srcRect b="0" l="0" r="0" t="0"/>
          <a:stretch/>
        </p:blipFill>
        <p:spPr>
          <a:xfrm>
            <a:off x="9103929" y="4009089"/>
            <a:ext cx="727698" cy="727698"/>
          </a:xfrm>
          <a:prstGeom prst="rect">
            <a:avLst/>
          </a:prstGeom>
          <a:noFill/>
          <a:ln>
            <a:noFill/>
          </a:ln>
        </p:spPr>
      </p:pic>
      <p:pic>
        <p:nvPicPr>
          <p:cNvPr descr="Immagine che contiene testo, arma&#10;&#10;Descrizione generata automaticamente" id="262" name="Google Shape;262;p11"/>
          <p:cNvPicPr preferRelativeResize="0"/>
          <p:nvPr/>
        </p:nvPicPr>
        <p:blipFill rotWithShape="1">
          <a:blip r:embed="rId11">
            <a:alphaModFix/>
          </a:blip>
          <a:srcRect b="0" l="0" r="0" t="0"/>
          <a:stretch/>
        </p:blipFill>
        <p:spPr>
          <a:xfrm>
            <a:off x="3511550" y="833919"/>
            <a:ext cx="5168900" cy="2705100"/>
          </a:xfrm>
          <a:prstGeom prst="rect">
            <a:avLst/>
          </a:prstGeom>
          <a:noFill/>
          <a:ln>
            <a:noFill/>
          </a:ln>
        </p:spPr>
      </p:pic>
      <p:pic>
        <p:nvPicPr>
          <p:cNvPr id="263" name="Google Shape;263;p11"/>
          <p:cNvPicPr preferRelativeResize="0"/>
          <p:nvPr/>
        </p:nvPicPr>
        <p:blipFill rotWithShape="1">
          <a:blip r:embed="rId12">
            <a:alphaModFix/>
          </a:blip>
          <a:srcRect b="0" l="0" r="0" t="0"/>
          <a:stretch/>
        </p:blipFill>
        <p:spPr>
          <a:xfrm>
            <a:off x="642956" y="6009558"/>
            <a:ext cx="2368046" cy="497200"/>
          </a:xfrm>
          <a:prstGeom prst="rect">
            <a:avLst/>
          </a:prstGeom>
          <a:noFill/>
          <a:ln>
            <a:noFill/>
          </a:ln>
        </p:spPr>
      </p:pic>
      <p:sp>
        <p:nvSpPr>
          <p:cNvPr id="264" name="Google Shape;264;p11"/>
          <p:cNvSpPr txBox="1"/>
          <p:nvPr/>
        </p:nvSpPr>
        <p:spPr>
          <a:xfrm>
            <a:off x="3281848" y="5888826"/>
            <a:ext cx="616222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1050">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50">
              <a:solidFill>
                <a:schemeClr val="dk1"/>
              </a:solidFill>
              <a:latin typeface="Open Sans"/>
              <a:ea typeface="Open Sans"/>
              <a:cs typeface="Open Sans"/>
              <a:sym typeface="Open Sans"/>
            </a:endParaRPr>
          </a:p>
        </p:txBody>
      </p:sp>
      <p:sp>
        <p:nvSpPr>
          <p:cNvPr id="265" name="Google Shape;265;p11"/>
          <p:cNvSpPr/>
          <p:nvPr/>
        </p:nvSpPr>
        <p:spPr>
          <a:xfrm>
            <a:off x="3645796" y="4853683"/>
            <a:ext cx="4828415"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l-GR" sz="3600">
                <a:solidFill>
                  <a:srgbClr val="B5DBD2"/>
                </a:solidFill>
                <a:latin typeface="Montserrat SemiBold"/>
                <a:ea typeface="Montserrat SemiBold"/>
                <a:cs typeface="Montserrat SemiBold"/>
                <a:sym typeface="Montserrat SemiBold"/>
              </a:rPr>
              <a:t>Σας Ευχαριστώ! ☺</a:t>
            </a:r>
            <a:endParaRPr b="1" sz="600">
              <a:solidFill>
                <a:srgbClr val="B5DBD2"/>
              </a:solidFill>
              <a:latin typeface="Montserrat SemiBold"/>
              <a:ea typeface="Montserrat SemiBold"/>
              <a:cs typeface="Montserrat SemiBold"/>
              <a:sym typeface="Montserrat SemiBold"/>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Immagine che contiene interni, parete, tavolo, portatile&#10;&#10;Descrizione generata automaticamente" id="128" name="Google Shape;128;p2"/>
          <p:cNvPicPr preferRelativeResize="0"/>
          <p:nvPr>
            <p:ph idx="2" type="pic"/>
          </p:nvPr>
        </p:nvPicPr>
        <p:blipFill rotWithShape="1">
          <a:blip r:embed="rId3">
            <a:alphaModFix/>
          </a:blip>
          <a:srcRect b="24561" l="0" r="0" t="24561"/>
          <a:stretch/>
        </p:blipFill>
        <p:spPr>
          <a:xfrm>
            <a:off x="0" y="0"/>
            <a:ext cx="12192000" cy="4135438"/>
          </a:xfrm>
          <a:prstGeom prst="rect">
            <a:avLst/>
          </a:prstGeom>
          <a:solidFill>
            <a:schemeClr val="lt2"/>
          </a:solidFill>
          <a:ln>
            <a:noFill/>
          </a:ln>
        </p:spPr>
      </p:pic>
      <p:sp>
        <p:nvSpPr>
          <p:cNvPr id="129" name="Google Shape;129;p2"/>
          <p:cNvSpPr/>
          <p:nvPr/>
        </p:nvSpPr>
        <p:spPr>
          <a:xfrm>
            <a:off x="5353382" y="4346720"/>
            <a:ext cx="6592541" cy="206210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0000"/>
              </a:buClr>
              <a:buSzPts val="1600"/>
              <a:buFont typeface="Noto Sans Symbols"/>
              <a:buChar char="•"/>
            </a:pPr>
            <a:r>
              <a:rPr lang="el-GR" sz="1600">
                <a:solidFill>
                  <a:srgbClr val="000000"/>
                </a:solidFill>
                <a:latin typeface="Open Sans"/>
                <a:ea typeface="Open Sans"/>
                <a:cs typeface="Open Sans"/>
                <a:sym typeface="Open Sans"/>
              </a:rPr>
              <a:t>Ανάπτυξη στρατηγικών χωρίς αποκλεισμούς για την πλήρη συμμετοχή στην πολιτική, κοινωνική, οικονομική και πολιτιστική ζωή και την ιδιότητα του υπεύθυνου πολίτη.</a:t>
            </a:r>
            <a:endParaRPr sz="1600">
              <a:solidFill>
                <a:srgbClr val="000000"/>
              </a:solidFill>
              <a:latin typeface="Open Sans"/>
              <a:ea typeface="Open Sans"/>
              <a:cs typeface="Open Sans"/>
              <a:sym typeface="Open Sans"/>
            </a:endParaRPr>
          </a:p>
          <a:p>
            <a:pPr indent="-342900" lvl="0" marL="342900" marR="0" rtl="0" algn="just">
              <a:spcBef>
                <a:spcPts val="0"/>
              </a:spcBef>
              <a:spcAft>
                <a:spcPts val="0"/>
              </a:spcAft>
              <a:buClr>
                <a:srgbClr val="000000"/>
              </a:buClr>
              <a:buSzPts val="1600"/>
              <a:buFont typeface="Noto Sans Symbols"/>
              <a:buChar char="•"/>
            </a:pPr>
            <a:r>
              <a:rPr lang="el-GR" sz="1600">
                <a:solidFill>
                  <a:srgbClr val="000000"/>
                </a:solidFill>
                <a:latin typeface="Open Sans"/>
                <a:ea typeface="Open Sans"/>
                <a:cs typeface="Open Sans"/>
                <a:sym typeface="Open Sans"/>
              </a:rPr>
              <a:t>Ανάπτυξη βιώσιμων δεσμών στην κοινότητα προς όφελος της κοινότητας και της κοινωνίας. </a:t>
            </a:r>
            <a:endParaRPr sz="1600">
              <a:solidFill>
                <a:srgbClr val="000000"/>
              </a:solidFill>
              <a:latin typeface="Open Sans"/>
              <a:ea typeface="Open Sans"/>
              <a:cs typeface="Open Sans"/>
              <a:sym typeface="Open Sans"/>
            </a:endParaRPr>
          </a:p>
          <a:p>
            <a:pPr indent="-342900" lvl="0" marL="342900" marR="0" rtl="0" algn="just">
              <a:spcBef>
                <a:spcPts val="0"/>
              </a:spcBef>
              <a:spcAft>
                <a:spcPts val="0"/>
              </a:spcAft>
              <a:buClr>
                <a:srgbClr val="000000"/>
              </a:buClr>
              <a:buSzPts val="1600"/>
              <a:buFont typeface="Noto Sans Symbols"/>
              <a:buChar char="•"/>
            </a:pPr>
            <a:r>
              <a:rPr lang="el-GR" sz="1600">
                <a:solidFill>
                  <a:srgbClr val="000000"/>
                </a:solidFill>
                <a:latin typeface="Open Sans"/>
                <a:ea typeface="Open Sans"/>
                <a:cs typeface="Open Sans"/>
                <a:sym typeface="Open Sans"/>
              </a:rPr>
              <a:t>Να είναι σε θέση να επιλέγουν και να εξισορροπούν μεταξύ διαφορετικών τοπικών δραστηριοτήτων που μπορούν να ενισχύσουν τις διαγενεακές πρακτικές.</a:t>
            </a:r>
            <a:endParaRPr sz="1200">
              <a:solidFill>
                <a:srgbClr val="374151"/>
              </a:solidFill>
              <a:latin typeface="Arial"/>
              <a:ea typeface="Arial"/>
              <a:cs typeface="Arial"/>
              <a:sym typeface="Arial"/>
            </a:endParaRPr>
          </a:p>
        </p:txBody>
      </p:sp>
      <p:sp>
        <p:nvSpPr>
          <p:cNvPr id="130" name="Google Shape;130;p2"/>
          <p:cNvSpPr/>
          <p:nvPr/>
        </p:nvSpPr>
        <p:spPr>
          <a:xfrm>
            <a:off x="628650" y="3392585"/>
            <a:ext cx="4402036" cy="2841674"/>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Open Sans"/>
              <a:ea typeface="Open Sans"/>
              <a:cs typeface="Open Sans"/>
              <a:sym typeface="Open Sans"/>
            </a:endParaRPr>
          </a:p>
        </p:txBody>
      </p:sp>
      <p:sp>
        <p:nvSpPr>
          <p:cNvPr id="131" name="Google Shape;131;p2"/>
          <p:cNvSpPr/>
          <p:nvPr/>
        </p:nvSpPr>
        <p:spPr>
          <a:xfrm>
            <a:off x="651067" y="4128305"/>
            <a:ext cx="4540967" cy="120032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l-GR" sz="3600">
                <a:solidFill>
                  <a:schemeClr val="lt1"/>
                </a:solidFill>
                <a:latin typeface="Montserrat SemiBold"/>
                <a:ea typeface="Montserrat SemiBold"/>
                <a:cs typeface="Montserrat SemiBold"/>
                <a:sym typeface="Montserrat SemiBold"/>
              </a:rPr>
              <a:t>Διαγενεακή συνεργασία</a:t>
            </a:r>
            <a:endParaRPr b="1" sz="3600">
              <a:solidFill>
                <a:schemeClr val="lt1"/>
              </a:solidFill>
              <a:latin typeface="Montserrat SemiBold"/>
              <a:ea typeface="Montserrat SemiBold"/>
              <a:cs typeface="Montserrat SemiBold"/>
              <a:sym typeface="Montserrat SemiBold"/>
            </a:endParaRPr>
          </a:p>
        </p:txBody>
      </p:sp>
      <p:sp>
        <p:nvSpPr>
          <p:cNvPr id="132" name="Google Shape;132;p2"/>
          <p:cNvSpPr/>
          <p:nvPr/>
        </p:nvSpPr>
        <p:spPr>
          <a:xfrm>
            <a:off x="0" y="6521832"/>
            <a:ext cx="12192000" cy="33616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33" name="Google Shape;133;p2"/>
          <p:cNvPicPr preferRelativeResize="0"/>
          <p:nvPr/>
        </p:nvPicPr>
        <p:blipFill rotWithShape="1">
          <a:blip r:embed="rId4">
            <a:alphaModFix/>
          </a:blip>
          <a:srcRect b="0" l="0" r="0" t="0"/>
          <a:stretch/>
        </p:blipFill>
        <p:spPr>
          <a:xfrm>
            <a:off x="4737432" y="2666765"/>
            <a:ext cx="1231900" cy="1181100"/>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p:nvPr/>
        </p:nvSpPr>
        <p:spPr>
          <a:xfrm>
            <a:off x="6069679" y="888647"/>
            <a:ext cx="5021943" cy="1465279"/>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9" name="Google Shape;139;p3"/>
          <p:cNvSpPr/>
          <p:nvPr/>
        </p:nvSpPr>
        <p:spPr>
          <a:xfrm>
            <a:off x="6096000" y="2702849"/>
            <a:ext cx="5021943" cy="1465279"/>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40" name="Google Shape;140;p3"/>
          <p:cNvSpPr/>
          <p:nvPr/>
        </p:nvSpPr>
        <p:spPr>
          <a:xfrm>
            <a:off x="6096000" y="4447074"/>
            <a:ext cx="5021943" cy="146527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41" name="Google Shape;141;p3"/>
          <p:cNvSpPr/>
          <p:nvPr/>
        </p:nvSpPr>
        <p:spPr>
          <a:xfrm>
            <a:off x="696779" y="3400695"/>
            <a:ext cx="461757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3600">
                <a:solidFill>
                  <a:schemeClr val="dk2"/>
                </a:solidFill>
                <a:latin typeface="Montserrat SemiBold"/>
                <a:ea typeface="Montserrat SemiBold"/>
                <a:cs typeface="Montserrat SemiBold"/>
                <a:sym typeface="Montserrat SemiBold"/>
              </a:rPr>
              <a:t>Στοιχεία διαγενεακής συνεργασίας:</a:t>
            </a:r>
            <a:endParaRPr b="1" sz="3600">
              <a:solidFill>
                <a:schemeClr val="dk2"/>
              </a:solidFill>
              <a:latin typeface="Montserrat SemiBold"/>
              <a:ea typeface="Montserrat SemiBold"/>
              <a:cs typeface="Montserrat SemiBold"/>
              <a:sym typeface="Montserrat SemiBold"/>
            </a:endParaRPr>
          </a:p>
        </p:txBody>
      </p:sp>
      <p:grpSp>
        <p:nvGrpSpPr>
          <p:cNvPr id="142" name="Google Shape;142;p3"/>
          <p:cNvGrpSpPr/>
          <p:nvPr/>
        </p:nvGrpSpPr>
        <p:grpSpPr>
          <a:xfrm>
            <a:off x="6361470" y="1307278"/>
            <a:ext cx="4532671" cy="735427"/>
            <a:chOff x="6872754" y="3775788"/>
            <a:chExt cx="4791113" cy="735427"/>
          </a:xfrm>
        </p:grpSpPr>
        <p:sp>
          <p:nvSpPr>
            <p:cNvPr id="143" name="Google Shape;143;p3"/>
            <p:cNvSpPr/>
            <p:nvPr/>
          </p:nvSpPr>
          <p:spPr>
            <a:xfrm>
              <a:off x="6872755" y="3775788"/>
              <a:ext cx="44107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lt1"/>
                  </a:solidFill>
                  <a:latin typeface="Montserrat SemiBold"/>
                  <a:ea typeface="Montserrat SemiBold"/>
                  <a:cs typeface="Montserrat SemiBold"/>
                  <a:sym typeface="Montserrat SemiBold"/>
                </a:rPr>
                <a:t>Ανταλλαγή γνώσεων και δεξιοτήτων</a:t>
              </a:r>
              <a:endParaRPr b="1" sz="1800">
                <a:solidFill>
                  <a:schemeClr val="lt1"/>
                </a:solidFill>
                <a:latin typeface="Montserrat SemiBold"/>
                <a:ea typeface="Montserrat SemiBold"/>
                <a:cs typeface="Montserrat SemiBold"/>
                <a:sym typeface="Montserrat SemiBold"/>
              </a:endParaRPr>
            </a:p>
          </p:txBody>
        </p:sp>
        <p:sp>
          <p:nvSpPr>
            <p:cNvPr id="144" name="Google Shape;144;p3"/>
            <p:cNvSpPr/>
            <p:nvPr/>
          </p:nvSpPr>
          <p:spPr>
            <a:xfrm>
              <a:off x="6872754" y="4141883"/>
              <a:ext cx="47911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lt1"/>
                  </a:solidFill>
                  <a:latin typeface="Montserrat SemiBold"/>
                  <a:ea typeface="Montserrat SemiBold"/>
                  <a:cs typeface="Montserrat SemiBold"/>
                  <a:sym typeface="Montserrat SemiBold"/>
                </a:rPr>
                <a:t>Καθοδήγηση &amp; Μάθηση</a:t>
              </a:r>
              <a:endParaRPr b="1" sz="1800">
                <a:solidFill>
                  <a:schemeClr val="lt1"/>
                </a:solidFill>
                <a:latin typeface="Montserrat SemiBold"/>
                <a:ea typeface="Montserrat SemiBold"/>
                <a:cs typeface="Montserrat SemiBold"/>
                <a:sym typeface="Montserrat SemiBold"/>
              </a:endParaRPr>
            </a:p>
          </p:txBody>
        </p:sp>
      </p:grpSp>
      <p:grpSp>
        <p:nvGrpSpPr>
          <p:cNvPr id="145" name="Google Shape;145;p3"/>
          <p:cNvGrpSpPr/>
          <p:nvPr/>
        </p:nvGrpSpPr>
        <p:grpSpPr>
          <a:xfrm>
            <a:off x="6394144" y="4863188"/>
            <a:ext cx="4532671" cy="691179"/>
            <a:chOff x="6840085" y="3451928"/>
            <a:chExt cx="4791113" cy="691179"/>
          </a:xfrm>
        </p:grpSpPr>
        <p:sp>
          <p:nvSpPr>
            <p:cNvPr id="146" name="Google Shape;146;p3"/>
            <p:cNvSpPr/>
            <p:nvPr/>
          </p:nvSpPr>
          <p:spPr>
            <a:xfrm>
              <a:off x="6872757" y="3451928"/>
              <a:ext cx="47171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lt1"/>
                  </a:solidFill>
                  <a:latin typeface="Montserrat SemiBold"/>
                  <a:ea typeface="Montserrat SemiBold"/>
                  <a:cs typeface="Montserrat SemiBold"/>
                  <a:sym typeface="Montserrat SemiBold"/>
                </a:rPr>
                <a:t>Κοινωνικές &amp; πολιτιστικές ανταλλαγές</a:t>
              </a:r>
              <a:endParaRPr b="1" sz="1800">
                <a:solidFill>
                  <a:schemeClr val="lt1"/>
                </a:solidFill>
                <a:latin typeface="Montserrat SemiBold"/>
                <a:ea typeface="Montserrat SemiBold"/>
                <a:cs typeface="Montserrat SemiBold"/>
                <a:sym typeface="Montserrat SemiBold"/>
              </a:endParaRPr>
            </a:p>
          </p:txBody>
        </p:sp>
        <p:sp>
          <p:nvSpPr>
            <p:cNvPr id="147" name="Google Shape;147;p3"/>
            <p:cNvSpPr/>
            <p:nvPr/>
          </p:nvSpPr>
          <p:spPr>
            <a:xfrm>
              <a:off x="6840085" y="3773775"/>
              <a:ext cx="47911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lt1"/>
                  </a:solidFill>
                  <a:latin typeface="Montserrat SemiBold"/>
                  <a:ea typeface="Montserrat SemiBold"/>
                  <a:cs typeface="Montserrat SemiBold"/>
                  <a:sym typeface="Montserrat SemiBold"/>
                </a:rPr>
                <a:t>Ανάπτυξη πολιτικής &amp; συνηγορία</a:t>
              </a:r>
              <a:endParaRPr b="1" sz="1800">
                <a:solidFill>
                  <a:schemeClr val="lt1"/>
                </a:solidFill>
                <a:latin typeface="Montserrat SemiBold"/>
                <a:ea typeface="Montserrat SemiBold"/>
                <a:cs typeface="Montserrat SemiBold"/>
                <a:sym typeface="Montserrat SemiBold"/>
              </a:endParaRPr>
            </a:p>
          </p:txBody>
        </p:sp>
      </p:grpSp>
      <p:grpSp>
        <p:nvGrpSpPr>
          <p:cNvPr id="148" name="Google Shape;148;p3"/>
          <p:cNvGrpSpPr/>
          <p:nvPr/>
        </p:nvGrpSpPr>
        <p:grpSpPr>
          <a:xfrm>
            <a:off x="6361471" y="3069575"/>
            <a:ext cx="4532671" cy="700452"/>
            <a:chOff x="6840084" y="4861112"/>
            <a:chExt cx="4791113" cy="700452"/>
          </a:xfrm>
        </p:grpSpPr>
        <p:sp>
          <p:nvSpPr>
            <p:cNvPr id="149" name="Google Shape;149;p3"/>
            <p:cNvSpPr/>
            <p:nvPr/>
          </p:nvSpPr>
          <p:spPr>
            <a:xfrm>
              <a:off x="6872757" y="4861112"/>
              <a:ext cx="28815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lt1"/>
                  </a:solidFill>
                  <a:latin typeface="Montserrat SemiBold"/>
                  <a:ea typeface="Montserrat SemiBold"/>
                  <a:cs typeface="Montserrat SemiBold"/>
                  <a:sym typeface="Montserrat SemiBold"/>
                </a:rPr>
                <a:t>Επίλυση προβλημάτων</a:t>
              </a:r>
              <a:endParaRPr b="1" sz="1800">
                <a:solidFill>
                  <a:schemeClr val="lt1"/>
                </a:solidFill>
                <a:latin typeface="Montserrat SemiBold"/>
                <a:ea typeface="Montserrat SemiBold"/>
                <a:cs typeface="Montserrat SemiBold"/>
                <a:sym typeface="Montserrat SemiBold"/>
              </a:endParaRPr>
            </a:p>
          </p:txBody>
        </p:sp>
        <p:sp>
          <p:nvSpPr>
            <p:cNvPr id="150" name="Google Shape;150;p3"/>
            <p:cNvSpPr/>
            <p:nvPr/>
          </p:nvSpPr>
          <p:spPr>
            <a:xfrm>
              <a:off x="6840084" y="5192232"/>
              <a:ext cx="47911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lt1"/>
                  </a:solidFill>
                  <a:latin typeface="Montserrat SemiBold"/>
                  <a:ea typeface="Montserrat SemiBold"/>
                  <a:cs typeface="Montserrat SemiBold"/>
                  <a:sym typeface="Montserrat SemiBold"/>
                </a:rPr>
                <a:t>Γεφύρωση του χάσματος γενεών</a:t>
              </a:r>
              <a:endParaRPr b="1" sz="1800">
                <a:solidFill>
                  <a:schemeClr val="lt1"/>
                </a:solidFill>
                <a:latin typeface="Montserrat SemiBold"/>
                <a:ea typeface="Montserrat SemiBold"/>
                <a:cs typeface="Montserrat SemiBold"/>
                <a:sym typeface="Montserrat SemiBold"/>
              </a:endParaRPr>
            </a:p>
          </p:txBody>
        </p:sp>
      </p:grpSp>
      <p:grpSp>
        <p:nvGrpSpPr>
          <p:cNvPr id="151" name="Google Shape;151;p3"/>
          <p:cNvGrpSpPr/>
          <p:nvPr/>
        </p:nvGrpSpPr>
        <p:grpSpPr>
          <a:xfrm>
            <a:off x="731176" y="2011927"/>
            <a:ext cx="1133363" cy="1089425"/>
            <a:chOff x="642956" y="329616"/>
            <a:chExt cx="1133363" cy="1089425"/>
          </a:xfrm>
        </p:grpSpPr>
        <p:sp>
          <p:nvSpPr>
            <p:cNvPr id="152" name="Google Shape;152;p3"/>
            <p:cNvSpPr/>
            <p:nvPr/>
          </p:nvSpPr>
          <p:spPr>
            <a:xfrm>
              <a:off x="642956" y="329616"/>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53" name="Google Shape;153;p3"/>
            <p:cNvSpPr/>
            <p:nvPr/>
          </p:nvSpPr>
          <p:spPr>
            <a:xfrm>
              <a:off x="883237" y="519156"/>
              <a:ext cx="893082" cy="899885"/>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
          <p:cNvSpPr/>
          <p:nvPr/>
        </p:nvSpPr>
        <p:spPr>
          <a:xfrm>
            <a:off x="603505" y="634247"/>
            <a:ext cx="44208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3600">
                <a:solidFill>
                  <a:schemeClr val="dk2"/>
                </a:solidFill>
                <a:latin typeface="Montserrat SemiBold"/>
                <a:ea typeface="Montserrat SemiBold"/>
                <a:cs typeface="Montserrat SemiBold"/>
                <a:sym typeface="Montserrat SemiBold"/>
              </a:rPr>
              <a:t>Οφέλη:</a:t>
            </a:r>
            <a:endParaRPr b="1" sz="3600">
              <a:solidFill>
                <a:schemeClr val="dk2"/>
              </a:solidFill>
              <a:latin typeface="Montserrat SemiBold"/>
              <a:ea typeface="Montserrat SemiBold"/>
              <a:cs typeface="Montserrat SemiBold"/>
              <a:sym typeface="Montserrat SemiBold"/>
            </a:endParaRPr>
          </a:p>
        </p:txBody>
      </p:sp>
      <p:sp>
        <p:nvSpPr>
          <p:cNvPr id="159" name="Google Shape;159;p4"/>
          <p:cNvSpPr/>
          <p:nvPr/>
        </p:nvSpPr>
        <p:spPr>
          <a:xfrm>
            <a:off x="6171828" y="965308"/>
            <a:ext cx="2410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B5DBD2"/>
                </a:solidFill>
                <a:latin typeface="Montserrat SemiBold"/>
                <a:ea typeface="Montserrat SemiBold"/>
                <a:cs typeface="Montserrat SemiBold"/>
                <a:sym typeface="Montserrat SemiBold"/>
              </a:rPr>
              <a:t>Μεταφορά γνώσεων</a:t>
            </a:r>
            <a:endParaRPr b="1" sz="1800">
              <a:solidFill>
                <a:srgbClr val="B5DBD2"/>
              </a:solidFill>
              <a:latin typeface="Montserrat SemiBold"/>
              <a:ea typeface="Montserrat SemiBold"/>
              <a:cs typeface="Montserrat SemiBold"/>
              <a:sym typeface="Montserrat SemiBold"/>
            </a:endParaRPr>
          </a:p>
        </p:txBody>
      </p:sp>
      <p:sp>
        <p:nvSpPr>
          <p:cNvPr id="160" name="Google Shape;160;p4"/>
          <p:cNvSpPr/>
          <p:nvPr/>
        </p:nvSpPr>
        <p:spPr>
          <a:xfrm>
            <a:off x="919632" y="2050813"/>
            <a:ext cx="466245" cy="466245"/>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1" name="Google Shape;161;p4"/>
          <p:cNvSpPr/>
          <p:nvPr/>
        </p:nvSpPr>
        <p:spPr>
          <a:xfrm>
            <a:off x="919632" y="3437126"/>
            <a:ext cx="466245" cy="466245"/>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2" name="Google Shape;162;p4"/>
          <p:cNvSpPr/>
          <p:nvPr/>
        </p:nvSpPr>
        <p:spPr>
          <a:xfrm>
            <a:off x="919632" y="5010323"/>
            <a:ext cx="466245" cy="46624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3" name="Google Shape;163;p4"/>
          <p:cNvSpPr/>
          <p:nvPr/>
        </p:nvSpPr>
        <p:spPr>
          <a:xfrm>
            <a:off x="11298918" y="5958115"/>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4" name="Google Shape;164;p4"/>
          <p:cNvSpPr/>
          <p:nvPr/>
        </p:nvSpPr>
        <p:spPr>
          <a:xfrm>
            <a:off x="6452565" y="2754003"/>
            <a:ext cx="42837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0B6936"/>
                </a:solidFill>
                <a:latin typeface="Montserrat SemiBold"/>
                <a:ea typeface="Montserrat SemiBold"/>
                <a:cs typeface="Montserrat SemiBold"/>
                <a:sym typeface="Montserrat SemiBold"/>
              </a:rPr>
              <a:t>Καθοδήγηση &amp; προσωπική ανάπτυξη</a:t>
            </a:r>
            <a:endParaRPr b="1" sz="1800">
              <a:solidFill>
                <a:srgbClr val="0B6936"/>
              </a:solidFill>
              <a:latin typeface="Montserrat SemiBold"/>
              <a:ea typeface="Montserrat SemiBold"/>
              <a:cs typeface="Montserrat SemiBold"/>
              <a:sym typeface="Montserrat SemiBold"/>
            </a:endParaRPr>
          </a:p>
        </p:txBody>
      </p:sp>
      <p:sp>
        <p:nvSpPr>
          <p:cNvPr id="165" name="Google Shape;165;p4"/>
          <p:cNvSpPr/>
          <p:nvPr/>
        </p:nvSpPr>
        <p:spPr>
          <a:xfrm>
            <a:off x="3244144" y="1804854"/>
            <a:ext cx="46842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65BAAF"/>
                </a:solidFill>
                <a:latin typeface="Montserrat SemiBold"/>
                <a:ea typeface="Montserrat SemiBold"/>
                <a:cs typeface="Montserrat SemiBold"/>
                <a:sym typeface="Montserrat SemiBold"/>
              </a:rPr>
              <a:t>Μείωση των στερεοτύπων Ηλικιωτισμού</a:t>
            </a:r>
            <a:endParaRPr b="1" sz="1800">
              <a:solidFill>
                <a:srgbClr val="65BAAF"/>
              </a:solidFill>
              <a:latin typeface="Montserrat SemiBold"/>
              <a:ea typeface="Montserrat SemiBold"/>
              <a:cs typeface="Montserrat SemiBold"/>
              <a:sym typeface="Montserrat SemiBold"/>
            </a:endParaRPr>
          </a:p>
        </p:txBody>
      </p:sp>
      <p:sp>
        <p:nvSpPr>
          <p:cNvPr id="166" name="Google Shape;166;p4"/>
          <p:cNvSpPr/>
          <p:nvPr/>
        </p:nvSpPr>
        <p:spPr>
          <a:xfrm>
            <a:off x="3244144" y="3610819"/>
            <a:ext cx="4315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B5DBD2"/>
                </a:solidFill>
                <a:latin typeface="Montserrat SemiBold"/>
                <a:ea typeface="Montserrat SemiBold"/>
                <a:cs typeface="Montserrat SemiBold"/>
                <a:sym typeface="Montserrat SemiBold"/>
              </a:rPr>
              <a:t>Ισχυρότερες κοινωνικές διασυνδέσεις</a:t>
            </a:r>
            <a:endParaRPr b="1" sz="1800">
              <a:solidFill>
                <a:srgbClr val="B5DBD2"/>
              </a:solidFill>
              <a:latin typeface="Montserrat SemiBold"/>
              <a:ea typeface="Montserrat SemiBold"/>
              <a:cs typeface="Montserrat SemiBold"/>
              <a:sym typeface="Montserrat SemiBold"/>
            </a:endParaRPr>
          </a:p>
        </p:txBody>
      </p:sp>
      <p:sp>
        <p:nvSpPr>
          <p:cNvPr id="167" name="Google Shape;167;p4"/>
          <p:cNvSpPr/>
          <p:nvPr/>
        </p:nvSpPr>
        <p:spPr>
          <a:xfrm>
            <a:off x="7206544" y="5523360"/>
            <a:ext cx="21367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65BAAF"/>
                </a:solidFill>
                <a:latin typeface="Montserrat SemiBold"/>
                <a:ea typeface="Montserrat SemiBold"/>
                <a:cs typeface="Montserrat SemiBold"/>
                <a:sym typeface="Montserrat SemiBold"/>
              </a:rPr>
              <a:t>Κοινοτική συνοχή</a:t>
            </a:r>
            <a:endParaRPr b="1" sz="1800">
              <a:solidFill>
                <a:srgbClr val="65BAAF"/>
              </a:solidFill>
              <a:latin typeface="Montserrat SemiBold"/>
              <a:ea typeface="Montserrat SemiBold"/>
              <a:cs typeface="Montserrat SemiBold"/>
              <a:sym typeface="Montserrat SemiBold"/>
            </a:endParaRPr>
          </a:p>
        </p:txBody>
      </p:sp>
      <p:sp>
        <p:nvSpPr>
          <p:cNvPr id="168" name="Google Shape;168;p4"/>
          <p:cNvSpPr/>
          <p:nvPr/>
        </p:nvSpPr>
        <p:spPr>
          <a:xfrm>
            <a:off x="2153281" y="2815143"/>
            <a:ext cx="36637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2A100"/>
                </a:solidFill>
                <a:latin typeface="Montserrat SemiBold"/>
                <a:ea typeface="Montserrat SemiBold"/>
                <a:cs typeface="Montserrat SemiBold"/>
                <a:sym typeface="Montserrat SemiBold"/>
              </a:rPr>
              <a:t>Καινοτομία &amp; Δημιουργικότητα</a:t>
            </a:r>
            <a:endParaRPr b="1" sz="1800">
              <a:solidFill>
                <a:srgbClr val="F2A100"/>
              </a:solidFill>
              <a:latin typeface="Montserrat SemiBold"/>
              <a:ea typeface="Montserrat SemiBold"/>
              <a:cs typeface="Montserrat SemiBold"/>
              <a:sym typeface="Montserrat SemiBold"/>
            </a:endParaRPr>
          </a:p>
        </p:txBody>
      </p:sp>
      <p:sp>
        <p:nvSpPr>
          <p:cNvPr id="169" name="Google Shape;169;p4"/>
          <p:cNvSpPr/>
          <p:nvPr/>
        </p:nvSpPr>
        <p:spPr>
          <a:xfrm>
            <a:off x="7707717" y="3703152"/>
            <a:ext cx="24032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chemeClr val="dk2"/>
                </a:solidFill>
                <a:latin typeface="Montserrat SemiBold"/>
                <a:ea typeface="Montserrat SemiBold"/>
                <a:cs typeface="Montserrat SemiBold"/>
                <a:sym typeface="Montserrat SemiBold"/>
              </a:rPr>
              <a:t>Οικονομική στήριξη</a:t>
            </a:r>
            <a:endParaRPr b="1" sz="1800">
              <a:solidFill>
                <a:schemeClr val="dk2"/>
              </a:solidFill>
              <a:latin typeface="Montserrat SemiBold"/>
              <a:ea typeface="Montserrat SemiBold"/>
              <a:cs typeface="Montserrat SemiBold"/>
              <a:sym typeface="Montserrat SemiBold"/>
            </a:endParaRPr>
          </a:p>
        </p:txBody>
      </p:sp>
      <p:sp>
        <p:nvSpPr>
          <p:cNvPr id="170" name="Google Shape;170;p4"/>
          <p:cNvSpPr/>
          <p:nvPr/>
        </p:nvSpPr>
        <p:spPr>
          <a:xfrm>
            <a:off x="2813946" y="5338694"/>
            <a:ext cx="31675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6D80A"/>
                </a:solidFill>
                <a:latin typeface="Montserrat SemiBold"/>
                <a:ea typeface="Montserrat SemiBold"/>
                <a:cs typeface="Montserrat SemiBold"/>
                <a:sym typeface="Montserrat SemiBold"/>
              </a:rPr>
              <a:t>Βελτιωμένη ποιότητα ζωής</a:t>
            </a:r>
            <a:endParaRPr b="1" sz="1800">
              <a:solidFill>
                <a:srgbClr val="F6D80A"/>
              </a:solidFill>
              <a:latin typeface="Montserrat SemiBold"/>
              <a:ea typeface="Montserrat SemiBold"/>
              <a:cs typeface="Montserrat SemiBold"/>
              <a:sym typeface="Montserrat SemiBold"/>
            </a:endParaRPr>
          </a:p>
        </p:txBody>
      </p:sp>
      <p:sp>
        <p:nvSpPr>
          <p:cNvPr id="171" name="Google Shape;171;p4"/>
          <p:cNvSpPr/>
          <p:nvPr/>
        </p:nvSpPr>
        <p:spPr>
          <a:xfrm>
            <a:off x="8120944" y="1588968"/>
            <a:ext cx="18341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0D7D3F"/>
                </a:solidFill>
                <a:latin typeface="Montserrat SemiBold"/>
                <a:ea typeface="Montserrat SemiBold"/>
                <a:cs typeface="Montserrat SemiBold"/>
                <a:sym typeface="Montserrat SemiBold"/>
              </a:rPr>
              <a:t>Ανθεκτικότητα</a:t>
            </a:r>
            <a:endParaRPr b="1" sz="1800">
              <a:solidFill>
                <a:srgbClr val="0D7D3F"/>
              </a:solidFill>
              <a:latin typeface="Montserrat SemiBold"/>
              <a:ea typeface="Montserrat SemiBold"/>
              <a:cs typeface="Montserrat SemiBold"/>
              <a:sym typeface="Montserrat SemiBold"/>
            </a:endParaRPr>
          </a:p>
        </p:txBody>
      </p:sp>
      <p:sp>
        <p:nvSpPr>
          <p:cNvPr id="172" name="Google Shape;172;p4"/>
          <p:cNvSpPr/>
          <p:nvPr/>
        </p:nvSpPr>
        <p:spPr>
          <a:xfrm>
            <a:off x="9372228" y="780642"/>
            <a:ext cx="27318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FC000"/>
                </a:solidFill>
                <a:latin typeface="Montserrat SemiBold"/>
                <a:ea typeface="Montserrat SemiBold"/>
                <a:cs typeface="Montserrat SemiBold"/>
                <a:sym typeface="Montserrat SemiBold"/>
              </a:rPr>
              <a:t>Πολιτιστική διατήρηση</a:t>
            </a:r>
            <a:endParaRPr b="1" sz="1800">
              <a:solidFill>
                <a:srgbClr val="FFC000"/>
              </a:solidFill>
              <a:latin typeface="Montserrat SemiBold"/>
              <a:ea typeface="Montserrat SemiBold"/>
              <a:cs typeface="Montserrat SemiBold"/>
              <a:sym typeface="Montserrat SemiBold"/>
            </a:endParaRPr>
          </a:p>
        </p:txBody>
      </p:sp>
      <p:sp>
        <p:nvSpPr>
          <p:cNvPr id="173" name="Google Shape;173;p4"/>
          <p:cNvSpPr/>
          <p:nvPr/>
        </p:nvSpPr>
        <p:spPr>
          <a:xfrm>
            <a:off x="9002302" y="4719105"/>
            <a:ext cx="31967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FFC000"/>
                </a:solidFill>
                <a:latin typeface="Montserrat SemiBold"/>
                <a:ea typeface="Montserrat SemiBold"/>
                <a:cs typeface="Montserrat SemiBold"/>
                <a:sym typeface="Montserrat SemiBold"/>
              </a:rPr>
              <a:t>Λύσεις σε τοπικά ζητήματα</a:t>
            </a:r>
            <a:endParaRPr b="1" sz="1800">
              <a:solidFill>
                <a:srgbClr val="FFC000"/>
              </a:solidFill>
              <a:latin typeface="Montserrat SemiBold"/>
              <a:ea typeface="Montserrat SemiBold"/>
              <a:cs typeface="Montserrat SemiBold"/>
              <a:sym typeface="Montserrat SemiBold"/>
            </a:endParaRPr>
          </a:p>
        </p:txBody>
      </p:sp>
      <p:sp>
        <p:nvSpPr>
          <p:cNvPr id="174" name="Google Shape;174;p4"/>
          <p:cNvSpPr/>
          <p:nvPr/>
        </p:nvSpPr>
        <p:spPr>
          <a:xfrm>
            <a:off x="5458853" y="4435655"/>
            <a:ext cx="27558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0D7D3F"/>
                </a:solidFill>
                <a:latin typeface="Montserrat SemiBold"/>
                <a:ea typeface="Montserrat SemiBold"/>
                <a:cs typeface="Montserrat SemiBold"/>
                <a:sym typeface="Montserrat SemiBold"/>
              </a:rPr>
              <a:t>Μάθηση &amp; Εκπαίδευση</a:t>
            </a:r>
            <a:endParaRPr b="1" sz="1800">
              <a:solidFill>
                <a:srgbClr val="0D7D3F"/>
              </a:solidFill>
              <a:latin typeface="Montserrat SemiBold"/>
              <a:ea typeface="Montserrat SemiBold"/>
              <a:cs typeface="Montserrat SemiBold"/>
              <a:sym typeface="Montserrat SemiBold"/>
            </a:endParaRPr>
          </a:p>
        </p:txBody>
      </p:sp>
      <p:sp>
        <p:nvSpPr>
          <p:cNvPr id="175" name="Google Shape;175;p4"/>
          <p:cNvSpPr/>
          <p:nvPr/>
        </p:nvSpPr>
        <p:spPr>
          <a:xfrm>
            <a:off x="5079323" y="6180372"/>
            <a:ext cx="18600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1800">
                <a:solidFill>
                  <a:srgbClr val="12AA57"/>
                </a:solidFill>
                <a:latin typeface="Montserrat SemiBold"/>
                <a:ea typeface="Montserrat SemiBold"/>
                <a:cs typeface="Montserrat SemiBold"/>
                <a:sym typeface="Montserrat SemiBold"/>
              </a:rPr>
              <a:t>Κοινοτικά έργα</a:t>
            </a:r>
            <a:endParaRPr b="1" sz="1800">
              <a:solidFill>
                <a:srgbClr val="12AA57"/>
              </a:solidFill>
              <a:latin typeface="Montserrat SemiBold"/>
              <a:ea typeface="Montserrat SemiBold"/>
              <a:cs typeface="Montserrat SemiBold"/>
              <a:sym typeface="Montserrat SemiBold"/>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5"/>
          <p:cNvPicPr preferRelativeResize="0"/>
          <p:nvPr>
            <p:ph idx="2" type="pic"/>
          </p:nvPr>
        </p:nvPicPr>
        <p:blipFill rotWithShape="1">
          <a:blip r:embed="rId3">
            <a:alphaModFix/>
          </a:blip>
          <a:srcRect b="24585" l="0" r="0" t="24586"/>
          <a:stretch/>
        </p:blipFill>
        <p:spPr>
          <a:xfrm>
            <a:off x="0" y="0"/>
            <a:ext cx="12192000" cy="4135438"/>
          </a:xfrm>
          <a:prstGeom prst="rect">
            <a:avLst/>
          </a:prstGeom>
          <a:solidFill>
            <a:schemeClr val="lt2"/>
          </a:solidFill>
          <a:ln>
            <a:noFill/>
          </a:ln>
        </p:spPr>
      </p:pic>
      <p:sp>
        <p:nvSpPr>
          <p:cNvPr id="181" name="Google Shape;181;p5"/>
          <p:cNvSpPr/>
          <p:nvPr/>
        </p:nvSpPr>
        <p:spPr>
          <a:xfrm>
            <a:off x="5680836" y="4741391"/>
            <a:ext cx="588251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400">
                <a:solidFill>
                  <a:schemeClr val="dk1"/>
                </a:solidFill>
                <a:latin typeface="Open Sans"/>
                <a:ea typeface="Open Sans"/>
                <a:cs typeface="Open Sans"/>
                <a:sym typeface="Open Sans"/>
              </a:rPr>
              <a:t>«AN INCONVENIENT TRUTH-DOCUMENTARY»</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l-GR" sz="1400" u="sng">
                <a:solidFill>
                  <a:schemeClr val="dk1"/>
                </a:solidFill>
                <a:latin typeface="Open Sans"/>
                <a:ea typeface="Open Sans"/>
                <a:cs typeface="Open Sans"/>
                <a:sym typeface="Open Sans"/>
                <a:hlinkClick r:id="rId4">
                  <a:extLst>
                    <a:ext uri="{A12FA001-AC4F-418D-AE19-62706E023703}">
                      <ahyp:hlinkClr val="tx"/>
                    </a:ext>
                  </a:extLst>
                </a:hlinkClick>
              </a:rPr>
              <a:t>https://www.youtube.com/watch?v=CH-qO9RRchc</a:t>
            </a:r>
            <a:r>
              <a:rPr lang="el-GR"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p:txBody>
      </p:sp>
      <p:sp>
        <p:nvSpPr>
          <p:cNvPr id="182" name="Google Shape;182;p5"/>
          <p:cNvSpPr/>
          <p:nvPr/>
        </p:nvSpPr>
        <p:spPr>
          <a:xfrm>
            <a:off x="783648" y="3429000"/>
            <a:ext cx="4402036" cy="2841674"/>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Open Sans"/>
              <a:ea typeface="Open Sans"/>
              <a:cs typeface="Open Sans"/>
              <a:sym typeface="Open Sans"/>
            </a:endParaRPr>
          </a:p>
        </p:txBody>
      </p:sp>
      <p:sp>
        <p:nvSpPr>
          <p:cNvPr id="183" name="Google Shape;183;p5"/>
          <p:cNvSpPr/>
          <p:nvPr/>
        </p:nvSpPr>
        <p:spPr>
          <a:xfrm>
            <a:off x="330255" y="3972674"/>
            <a:ext cx="5350581" cy="175432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l-GR" sz="3600">
                <a:solidFill>
                  <a:schemeClr val="lt1"/>
                </a:solidFill>
                <a:latin typeface="Montserrat SemiBold"/>
                <a:ea typeface="Montserrat SemiBold"/>
                <a:cs typeface="Montserrat SemiBold"/>
                <a:sym typeface="Montserrat SemiBold"/>
              </a:rPr>
              <a:t>Διαγενεακό περιβαλλοντικό εργαστήριο</a:t>
            </a:r>
            <a:endParaRPr b="1" sz="3600">
              <a:solidFill>
                <a:schemeClr val="lt1"/>
              </a:solidFill>
              <a:latin typeface="Montserrat SemiBold"/>
              <a:ea typeface="Montserrat SemiBold"/>
              <a:cs typeface="Montserrat SemiBold"/>
              <a:sym typeface="Montserrat SemiBold"/>
            </a:endParaRPr>
          </a:p>
        </p:txBody>
      </p:sp>
      <p:sp>
        <p:nvSpPr>
          <p:cNvPr id="184" name="Google Shape;184;p5"/>
          <p:cNvSpPr/>
          <p:nvPr/>
        </p:nvSpPr>
        <p:spPr>
          <a:xfrm>
            <a:off x="0" y="6521832"/>
            <a:ext cx="12192000" cy="33616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85" name="Google Shape;185;p5"/>
          <p:cNvPicPr preferRelativeResize="0"/>
          <p:nvPr/>
        </p:nvPicPr>
        <p:blipFill rotWithShape="1">
          <a:blip r:embed="rId5">
            <a:alphaModFix/>
          </a:blip>
          <a:srcRect b="0" l="0" r="0" t="0"/>
          <a:stretch/>
        </p:blipFill>
        <p:spPr>
          <a:xfrm>
            <a:off x="4737432" y="2666765"/>
            <a:ext cx="1231900" cy="1181100"/>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6"/>
          <p:cNvGrpSpPr/>
          <p:nvPr/>
        </p:nvGrpSpPr>
        <p:grpSpPr>
          <a:xfrm>
            <a:off x="481263" y="1150100"/>
            <a:ext cx="6017778" cy="2094234"/>
            <a:chOff x="481263" y="1150100"/>
            <a:chExt cx="6017778" cy="2094234"/>
          </a:xfrm>
        </p:grpSpPr>
        <p:sp>
          <p:nvSpPr>
            <p:cNvPr id="191" name="Google Shape;191;p6"/>
            <p:cNvSpPr/>
            <p:nvPr/>
          </p:nvSpPr>
          <p:spPr>
            <a:xfrm>
              <a:off x="481263" y="1150100"/>
              <a:ext cx="5695907" cy="175432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2" name="Google Shape;192;p6"/>
            <p:cNvSpPr/>
            <p:nvPr/>
          </p:nvSpPr>
          <p:spPr>
            <a:xfrm>
              <a:off x="803134" y="1490008"/>
              <a:ext cx="5695907" cy="1754326"/>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
        <p:nvSpPr>
          <p:cNvPr id="193" name="Google Shape;193;p6"/>
          <p:cNvSpPr/>
          <p:nvPr/>
        </p:nvSpPr>
        <p:spPr>
          <a:xfrm>
            <a:off x="1302492" y="1767006"/>
            <a:ext cx="4168879" cy="120032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l-GR" sz="3600">
                <a:solidFill>
                  <a:schemeClr val="lt1"/>
                </a:solidFill>
                <a:latin typeface="Montserrat SemiBold"/>
                <a:ea typeface="Montserrat SemiBold"/>
                <a:cs typeface="Montserrat SemiBold"/>
                <a:sym typeface="Montserrat SemiBold"/>
              </a:rPr>
              <a:t>Ώρα αναστοχασμού</a:t>
            </a:r>
            <a:endParaRPr b="1" sz="600">
              <a:solidFill>
                <a:schemeClr val="lt1"/>
              </a:solidFill>
              <a:latin typeface="Montserrat SemiBold"/>
              <a:ea typeface="Montserrat SemiBold"/>
              <a:cs typeface="Montserrat SemiBold"/>
              <a:sym typeface="Montserrat SemiBold"/>
            </a:endParaRPr>
          </a:p>
        </p:txBody>
      </p:sp>
      <p:sp>
        <p:nvSpPr>
          <p:cNvPr id="194" name="Google Shape;194;p6"/>
          <p:cNvSpPr/>
          <p:nvPr/>
        </p:nvSpPr>
        <p:spPr>
          <a:xfrm>
            <a:off x="629549" y="3613667"/>
            <a:ext cx="6346908" cy="27280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20000"/>
              </a:lnSpc>
              <a:spcBef>
                <a:spcPts val="0"/>
              </a:spcBef>
              <a:spcAft>
                <a:spcPts val="0"/>
              </a:spcAft>
              <a:buClr>
                <a:schemeClr val="dk1"/>
              </a:buClr>
              <a:buSzPts val="1800"/>
              <a:buFont typeface="Montserrat SemiBold"/>
              <a:buAutoNum type="arabicPeriod"/>
            </a:pPr>
            <a:r>
              <a:rPr lang="el-GR" sz="1800">
                <a:solidFill>
                  <a:schemeClr val="dk1"/>
                </a:solidFill>
                <a:latin typeface="Open Sans"/>
                <a:ea typeface="Open Sans"/>
                <a:cs typeface="Open Sans"/>
                <a:sym typeface="Open Sans"/>
              </a:rPr>
              <a:t>Κάτι που θα κρατούσατε για τη συνεργασία μεταξύ των γενεών;</a:t>
            </a:r>
            <a:endParaRPr/>
          </a:p>
          <a:p>
            <a:pPr indent="-342900" lvl="0" marL="342900" marR="0" rtl="0" algn="l">
              <a:lnSpc>
                <a:spcPct val="120000"/>
              </a:lnSpc>
              <a:spcBef>
                <a:spcPts val="0"/>
              </a:spcBef>
              <a:spcAft>
                <a:spcPts val="0"/>
              </a:spcAft>
              <a:buClr>
                <a:schemeClr val="dk1"/>
              </a:buClr>
              <a:buSzPts val="1800"/>
              <a:buFont typeface="Montserrat SemiBold"/>
              <a:buAutoNum type="arabicPeriod"/>
            </a:pPr>
            <a:r>
              <a:rPr lang="el-GR" sz="1800">
                <a:solidFill>
                  <a:schemeClr val="dk1"/>
                </a:solidFill>
                <a:latin typeface="Open Sans"/>
                <a:ea typeface="Open Sans"/>
                <a:cs typeface="Open Sans"/>
                <a:sym typeface="Open Sans"/>
              </a:rPr>
              <a:t>Πώς συνδέεστε προσωπικά με αυτό το θέμα; </a:t>
            </a:r>
            <a:endParaRPr/>
          </a:p>
          <a:p>
            <a:pPr indent="-342900" lvl="0" marL="342900" marR="0" rtl="0" algn="l">
              <a:lnSpc>
                <a:spcPct val="120000"/>
              </a:lnSpc>
              <a:spcBef>
                <a:spcPts val="0"/>
              </a:spcBef>
              <a:spcAft>
                <a:spcPts val="0"/>
              </a:spcAft>
              <a:buClr>
                <a:schemeClr val="dk1"/>
              </a:buClr>
              <a:buSzPts val="1800"/>
              <a:buFont typeface="Montserrat SemiBold"/>
              <a:buAutoNum type="arabicPeriod"/>
            </a:pPr>
            <a:r>
              <a:rPr lang="el-GR" sz="1800">
                <a:solidFill>
                  <a:schemeClr val="dk1"/>
                </a:solidFill>
                <a:latin typeface="Open Sans"/>
                <a:ea typeface="Open Sans"/>
                <a:cs typeface="Open Sans"/>
                <a:sym typeface="Open Sans"/>
              </a:rPr>
              <a:t>Ένα βήμα που θα κάντε/ακολουθούσατε για την περιβαλλοντική αλλαγή μέσω της συνεργασίας μεταξύ των γενεών</a:t>
            </a:r>
            <a:endParaRPr/>
          </a:p>
          <a:p>
            <a:pPr indent="-342900" lvl="0" marL="342900" marR="0" rtl="0" algn="l">
              <a:lnSpc>
                <a:spcPct val="120000"/>
              </a:lnSpc>
              <a:spcBef>
                <a:spcPts val="0"/>
              </a:spcBef>
              <a:spcAft>
                <a:spcPts val="0"/>
              </a:spcAft>
              <a:buClr>
                <a:schemeClr val="dk1"/>
              </a:buClr>
              <a:buSzPts val="1800"/>
              <a:buFont typeface="Montserrat SemiBold"/>
              <a:buAutoNum type="arabicPeriod"/>
            </a:pPr>
            <a:r>
              <a:rPr lang="el-GR" sz="1800">
                <a:solidFill>
                  <a:schemeClr val="dk1"/>
                </a:solidFill>
                <a:latin typeface="Open Sans"/>
                <a:ea typeface="Open Sans"/>
                <a:cs typeface="Open Sans"/>
                <a:sym typeface="Open Sans"/>
              </a:rPr>
              <a:t>Ποια περιβαλλοντική αλλαγή θέλετε να δείτε την επόμενη χρονιά;</a:t>
            </a:r>
            <a:endParaRPr sz="1800">
              <a:solidFill>
                <a:schemeClr val="dk1"/>
              </a:solidFill>
              <a:latin typeface="Open Sans"/>
              <a:ea typeface="Open Sans"/>
              <a:cs typeface="Open Sans"/>
              <a:sym typeface="Open Sans"/>
            </a:endParaRPr>
          </a:p>
        </p:txBody>
      </p:sp>
      <p:pic>
        <p:nvPicPr>
          <p:cNvPr id="195" name="Google Shape;195;p6"/>
          <p:cNvPicPr preferRelativeResize="0"/>
          <p:nvPr/>
        </p:nvPicPr>
        <p:blipFill rotWithShape="1">
          <a:blip r:embed="rId3">
            <a:alphaModFix/>
          </a:blip>
          <a:srcRect b="0" l="0" r="0" t="0"/>
          <a:stretch/>
        </p:blipFill>
        <p:spPr>
          <a:xfrm>
            <a:off x="5207000" y="5933521"/>
            <a:ext cx="889000" cy="889000"/>
          </a:xfrm>
          <a:prstGeom prst="rect">
            <a:avLst/>
          </a:prstGeom>
          <a:noFill/>
          <a:ln>
            <a:noFill/>
          </a:ln>
        </p:spPr>
      </p:pic>
      <p:sp>
        <p:nvSpPr>
          <p:cNvPr id="196" name="Google Shape;196;p6"/>
          <p:cNvSpPr/>
          <p:nvPr/>
        </p:nvSpPr>
        <p:spPr>
          <a:xfrm>
            <a:off x="7296539" y="494522"/>
            <a:ext cx="4581330" cy="5883499"/>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197" name="Google Shape;197;p6"/>
          <p:cNvCxnSpPr>
            <a:stCxn id="196" idx="0"/>
            <a:endCxn id="196" idx="2"/>
          </p:cNvCxnSpPr>
          <p:nvPr/>
        </p:nvCxnSpPr>
        <p:spPr>
          <a:xfrm>
            <a:off x="9587204" y="494522"/>
            <a:ext cx="0" cy="5883600"/>
          </a:xfrm>
          <a:prstGeom prst="straightConnector1">
            <a:avLst/>
          </a:prstGeom>
          <a:noFill/>
          <a:ln cap="flat" cmpd="sng" w="19050">
            <a:solidFill>
              <a:schemeClr val="accent1"/>
            </a:solidFill>
            <a:prstDash val="solid"/>
            <a:miter lim="800000"/>
            <a:headEnd len="sm" w="sm" type="none"/>
            <a:tailEnd len="sm" w="sm" type="none"/>
          </a:ln>
        </p:spPr>
      </p:cxnSp>
      <p:cxnSp>
        <p:nvCxnSpPr>
          <p:cNvPr id="198" name="Google Shape;198;p6"/>
          <p:cNvCxnSpPr>
            <a:stCxn id="196" idx="1"/>
          </p:cNvCxnSpPr>
          <p:nvPr/>
        </p:nvCxnSpPr>
        <p:spPr>
          <a:xfrm>
            <a:off x="7296539" y="3436271"/>
            <a:ext cx="4665300" cy="0"/>
          </a:xfrm>
          <a:prstGeom prst="straightConnector1">
            <a:avLst/>
          </a:prstGeom>
          <a:noFill/>
          <a:ln cap="flat" cmpd="sng" w="19050">
            <a:solidFill>
              <a:schemeClr val="accent1"/>
            </a:solidFill>
            <a:prstDash val="solid"/>
            <a:miter lim="800000"/>
            <a:headEnd len="sm" w="sm" type="none"/>
            <a:tailEnd len="sm" w="sm" type="none"/>
          </a:ln>
        </p:spPr>
      </p:cxnSp>
      <p:sp>
        <p:nvSpPr>
          <p:cNvPr id="199" name="Google Shape;199;p6"/>
          <p:cNvSpPr/>
          <p:nvPr/>
        </p:nvSpPr>
        <p:spPr>
          <a:xfrm>
            <a:off x="7699580" y="2968095"/>
            <a:ext cx="3858207" cy="936352"/>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l-GR" sz="2500">
                <a:solidFill>
                  <a:schemeClr val="lt1"/>
                </a:solidFill>
                <a:latin typeface="Open Sans"/>
                <a:ea typeface="Open Sans"/>
                <a:cs typeface="Open Sans"/>
                <a:sym typeface="Open Sans"/>
              </a:rPr>
              <a:t>4 Τεταρτημόρια</a:t>
            </a:r>
            <a:endParaRPr b="1" sz="2500">
              <a:solidFill>
                <a:schemeClr val="lt1"/>
              </a:solidFill>
              <a:latin typeface="Open Sans"/>
              <a:ea typeface="Open Sans"/>
              <a:cs typeface="Open Sans"/>
              <a:sym typeface="Open Sans"/>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Immagine che contiene interni, parete, tavolo, portatile&#10;&#10;Descrizione generata automaticamente" id="204" name="Google Shape;204;p7"/>
          <p:cNvPicPr preferRelativeResize="0"/>
          <p:nvPr>
            <p:ph idx="2" type="pic"/>
          </p:nvPr>
        </p:nvPicPr>
        <p:blipFill rotWithShape="1">
          <a:blip r:embed="rId3">
            <a:alphaModFix/>
          </a:blip>
          <a:srcRect b="24561" l="0" r="0" t="24561"/>
          <a:stretch/>
        </p:blipFill>
        <p:spPr>
          <a:xfrm>
            <a:off x="0" y="0"/>
            <a:ext cx="12192000" cy="4135438"/>
          </a:xfrm>
          <a:prstGeom prst="rect">
            <a:avLst/>
          </a:prstGeom>
          <a:solidFill>
            <a:schemeClr val="lt2"/>
          </a:solidFill>
          <a:ln>
            <a:noFill/>
          </a:ln>
        </p:spPr>
      </p:pic>
      <p:sp>
        <p:nvSpPr>
          <p:cNvPr id="205" name="Google Shape;205;p7"/>
          <p:cNvSpPr/>
          <p:nvPr/>
        </p:nvSpPr>
        <p:spPr>
          <a:xfrm>
            <a:off x="5353382" y="4346720"/>
            <a:ext cx="6592541"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l-GR" sz="2000">
                <a:solidFill>
                  <a:srgbClr val="374151"/>
                </a:solidFill>
                <a:latin typeface="Arial"/>
                <a:ea typeface="Arial"/>
                <a:cs typeface="Arial"/>
                <a:sym typeface="Arial"/>
              </a:rPr>
              <a:t>Οι διαγενεακές πρακτικές χωρίς αποκλεισμούς στην περιβαλλοντική εκπαίδευση περιλαμβάνουν τη δημιουργία ευκαιριών για άτομα διαφορετικών ηλικιών να συνεργαστούν, να μοιραστούν γνώσεις και να εργαστούν από κοινού για βιώσιμες λύσεις.</a:t>
            </a:r>
            <a:endParaRPr sz="2000">
              <a:solidFill>
                <a:srgbClr val="374151"/>
              </a:solidFill>
              <a:latin typeface="Arial"/>
              <a:ea typeface="Arial"/>
              <a:cs typeface="Arial"/>
              <a:sym typeface="Arial"/>
            </a:endParaRPr>
          </a:p>
        </p:txBody>
      </p:sp>
      <p:sp>
        <p:nvSpPr>
          <p:cNvPr id="206" name="Google Shape;206;p7"/>
          <p:cNvSpPr/>
          <p:nvPr/>
        </p:nvSpPr>
        <p:spPr>
          <a:xfrm>
            <a:off x="628650" y="3392585"/>
            <a:ext cx="4402036" cy="2841674"/>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Open Sans"/>
              <a:ea typeface="Open Sans"/>
              <a:cs typeface="Open Sans"/>
              <a:sym typeface="Open Sans"/>
            </a:endParaRPr>
          </a:p>
        </p:txBody>
      </p:sp>
      <p:sp>
        <p:nvSpPr>
          <p:cNvPr id="207" name="Google Shape;207;p7"/>
          <p:cNvSpPr/>
          <p:nvPr/>
        </p:nvSpPr>
        <p:spPr>
          <a:xfrm>
            <a:off x="651067" y="3851307"/>
            <a:ext cx="4540967" cy="175432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l-GR" sz="3600">
                <a:solidFill>
                  <a:schemeClr val="lt1"/>
                </a:solidFill>
                <a:latin typeface="Montserrat SemiBold"/>
                <a:ea typeface="Montserrat SemiBold"/>
                <a:cs typeface="Montserrat SemiBold"/>
                <a:sym typeface="Montserrat SemiBold"/>
              </a:rPr>
              <a:t>Στρατηγικές συμμετοχής χωρίς αποκλεισμούς</a:t>
            </a:r>
            <a:endParaRPr b="1" sz="3600">
              <a:solidFill>
                <a:schemeClr val="lt1"/>
              </a:solidFill>
              <a:latin typeface="Montserrat SemiBold"/>
              <a:ea typeface="Montserrat SemiBold"/>
              <a:cs typeface="Montserrat SemiBold"/>
              <a:sym typeface="Montserrat SemiBold"/>
            </a:endParaRPr>
          </a:p>
        </p:txBody>
      </p:sp>
      <p:sp>
        <p:nvSpPr>
          <p:cNvPr id="208" name="Google Shape;208;p7"/>
          <p:cNvSpPr/>
          <p:nvPr/>
        </p:nvSpPr>
        <p:spPr>
          <a:xfrm>
            <a:off x="0" y="6521832"/>
            <a:ext cx="12192000" cy="33616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209" name="Google Shape;209;p7"/>
          <p:cNvPicPr preferRelativeResize="0"/>
          <p:nvPr/>
        </p:nvPicPr>
        <p:blipFill rotWithShape="1">
          <a:blip r:embed="rId4">
            <a:alphaModFix/>
          </a:blip>
          <a:srcRect b="0" l="0" r="0" t="0"/>
          <a:stretch/>
        </p:blipFill>
        <p:spPr>
          <a:xfrm>
            <a:off x="4737432" y="2666765"/>
            <a:ext cx="1231900" cy="1181100"/>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3" name="Shape 213"/>
        <p:cNvGrpSpPr/>
        <p:nvPr/>
      </p:nvGrpSpPr>
      <p:grpSpPr>
        <a:xfrm>
          <a:off x="0" y="0"/>
          <a:ext cx="0" cy="0"/>
          <a:chOff x="0" y="0"/>
          <a:chExt cx="0" cy="0"/>
        </a:xfrm>
      </p:grpSpPr>
      <p:pic>
        <p:nvPicPr>
          <p:cNvPr id="214" name="Google Shape;214;p8"/>
          <p:cNvPicPr preferRelativeResize="0"/>
          <p:nvPr>
            <p:ph idx="2" type="pic"/>
          </p:nvPr>
        </p:nvPicPr>
        <p:blipFill rotWithShape="1">
          <a:blip r:embed="rId3">
            <a:alphaModFix/>
          </a:blip>
          <a:srcRect b="7809" l="0" r="0" t="7809"/>
          <a:stretch/>
        </p:blipFill>
        <p:spPr>
          <a:xfrm>
            <a:off x="0" y="0"/>
            <a:ext cx="12192000" cy="6858000"/>
          </a:xfrm>
          <a:prstGeom prst="rect">
            <a:avLst/>
          </a:prstGeom>
          <a:solidFill>
            <a:schemeClr val="accent1"/>
          </a:solidFill>
          <a:ln>
            <a:noFill/>
          </a:ln>
        </p:spPr>
      </p:pic>
      <p:sp>
        <p:nvSpPr>
          <p:cNvPr id="215" name="Google Shape;215;p8"/>
          <p:cNvSpPr/>
          <p:nvPr/>
        </p:nvSpPr>
        <p:spPr>
          <a:xfrm>
            <a:off x="-79500" y="2437975"/>
            <a:ext cx="12382200" cy="263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8800">
                <a:solidFill>
                  <a:srgbClr val="65BAAF"/>
                </a:solidFill>
                <a:latin typeface="Montserrat SemiBold"/>
                <a:ea typeface="Montserrat SemiBold"/>
                <a:cs typeface="Montserrat SemiBold"/>
                <a:sym typeface="Montserrat SemiBold"/>
              </a:rPr>
              <a:t>ΚΑΤΑΠΟΛΕΜΟΝΤΑΣ </a:t>
            </a:r>
            <a:endParaRPr b="1" sz="8800">
              <a:solidFill>
                <a:srgbClr val="65BAAF"/>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b="1" lang="el-GR" sz="8800">
                <a:solidFill>
                  <a:srgbClr val="65BAAF"/>
                </a:solidFill>
                <a:latin typeface="Montserrat SemiBold"/>
                <a:ea typeface="Montserrat SemiBold"/>
                <a:cs typeface="Montserrat SemiBold"/>
                <a:sym typeface="Montserrat SemiBold"/>
              </a:rPr>
              <a:t>ΣΤΕΡΕΟΤΥΠΑ</a:t>
            </a:r>
            <a:endParaRPr b="1" sz="1600">
              <a:solidFill>
                <a:srgbClr val="65BAAF"/>
              </a:solidFill>
              <a:latin typeface="Montserrat SemiBold"/>
              <a:ea typeface="Montserrat SemiBold"/>
              <a:cs typeface="Montserrat SemiBold"/>
              <a:sym typeface="Montserrat SemiBold"/>
            </a:endParaRPr>
          </a:p>
        </p:txBody>
      </p:sp>
      <p:sp>
        <p:nvSpPr>
          <p:cNvPr id="216" name="Google Shape;216;p8"/>
          <p:cNvSpPr/>
          <p:nvPr/>
        </p:nvSpPr>
        <p:spPr>
          <a:xfrm>
            <a:off x="3869332" y="5072138"/>
            <a:ext cx="401661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rgbClr val="65BAAF"/>
                </a:solidFill>
                <a:latin typeface="Open Sans"/>
                <a:ea typeface="Open Sans"/>
                <a:cs typeface="Open Sans"/>
                <a:sym typeface="Open Sans"/>
              </a:rPr>
              <a:t>ΣΤΟΝ ΗΛΙΚΙΑΚΟ ΡΑΤΣΙΣΜΟ</a:t>
            </a:r>
            <a:endParaRPr sz="2400">
              <a:solidFill>
                <a:srgbClr val="65BAAF"/>
              </a:solidFill>
              <a:latin typeface="Open Sans"/>
              <a:ea typeface="Open Sans"/>
              <a:cs typeface="Open Sans"/>
              <a:sym typeface="Open Sans"/>
            </a:endParaRPr>
          </a:p>
        </p:txBody>
      </p:sp>
      <p:sp>
        <p:nvSpPr>
          <p:cNvPr id="217" name="Google Shape;217;p8"/>
          <p:cNvSpPr/>
          <p:nvPr/>
        </p:nvSpPr>
        <p:spPr>
          <a:xfrm>
            <a:off x="8967019" y="0"/>
            <a:ext cx="3224981" cy="2000865"/>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l-GR" sz="1800">
                <a:solidFill>
                  <a:schemeClr val="lt1"/>
                </a:solidFill>
                <a:latin typeface="Open Sans"/>
                <a:ea typeface="Open Sans"/>
                <a:cs typeface="Open Sans"/>
                <a:sym typeface="Open Sans"/>
              </a:rPr>
              <a:t>ΔΡΑΣΤΗΡΙΟΤΗΤΑ</a:t>
            </a:r>
            <a:endParaRPr b="1" sz="1800">
              <a:solidFill>
                <a:schemeClr val="lt1"/>
              </a:solidFill>
              <a:latin typeface="Open Sans"/>
              <a:ea typeface="Open Sans"/>
              <a:cs typeface="Open Sans"/>
              <a:sym typeface="Open Sans"/>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p:nvPr/>
        </p:nvSpPr>
        <p:spPr>
          <a:xfrm>
            <a:off x="6096000" y="3415179"/>
            <a:ext cx="6096000" cy="3442819"/>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23" name="Google Shape;223;p9"/>
          <p:cNvSpPr/>
          <p:nvPr/>
        </p:nvSpPr>
        <p:spPr>
          <a:xfrm>
            <a:off x="452055" y="1693770"/>
            <a:ext cx="495245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3600">
                <a:solidFill>
                  <a:schemeClr val="dk2"/>
                </a:solidFill>
                <a:latin typeface="Montserrat SemiBold"/>
                <a:ea typeface="Montserrat SemiBold"/>
                <a:cs typeface="Montserrat SemiBold"/>
                <a:sym typeface="Montserrat SemiBold"/>
              </a:rPr>
              <a:t>Τι είναι ο "ηλικιακός ρατσισμός";</a:t>
            </a:r>
            <a:endParaRPr b="1" sz="3600">
              <a:solidFill>
                <a:schemeClr val="dk2"/>
              </a:solidFill>
              <a:latin typeface="Montserrat SemiBold"/>
              <a:ea typeface="Montserrat SemiBold"/>
              <a:cs typeface="Montserrat SemiBold"/>
              <a:sym typeface="Montserrat SemiBold"/>
            </a:endParaRPr>
          </a:p>
        </p:txBody>
      </p:sp>
      <p:sp>
        <p:nvSpPr>
          <p:cNvPr id="224" name="Google Shape;224;p9"/>
          <p:cNvSpPr/>
          <p:nvPr/>
        </p:nvSpPr>
        <p:spPr>
          <a:xfrm>
            <a:off x="6446329" y="3442821"/>
            <a:ext cx="5522758" cy="343600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l-GR" sz="1400">
                <a:solidFill>
                  <a:srgbClr val="374151"/>
                </a:solidFill>
                <a:latin typeface="Arial"/>
                <a:ea typeface="Arial"/>
                <a:cs typeface="Arial"/>
                <a:sym typeface="Arial"/>
              </a:rPr>
              <a:t>Ο ηλικιακός ρατσισμός αναφέρεται στην </a:t>
            </a:r>
            <a:r>
              <a:rPr b="1" lang="el-GR" sz="1400">
                <a:solidFill>
                  <a:srgbClr val="374151"/>
                </a:solidFill>
                <a:latin typeface="Arial"/>
                <a:ea typeface="Arial"/>
                <a:cs typeface="Arial"/>
                <a:sym typeface="Arial"/>
              </a:rPr>
              <a:t>προκατάληψη, τα στερεότυπα ή τις διακρίσεις </a:t>
            </a:r>
            <a:r>
              <a:rPr lang="el-GR" sz="1400">
                <a:solidFill>
                  <a:srgbClr val="374151"/>
                </a:solidFill>
                <a:latin typeface="Arial"/>
                <a:ea typeface="Arial"/>
                <a:cs typeface="Arial"/>
                <a:sym typeface="Arial"/>
              </a:rPr>
              <a:t>κατά ατόμων ή ομάδων με </a:t>
            </a:r>
            <a:r>
              <a:rPr b="1" lang="el-GR" sz="1400">
                <a:solidFill>
                  <a:srgbClr val="374151"/>
                </a:solidFill>
                <a:latin typeface="Arial"/>
                <a:ea typeface="Arial"/>
                <a:cs typeface="Arial"/>
                <a:sym typeface="Arial"/>
              </a:rPr>
              <a:t>βάση την ηλικία τους.</a:t>
            </a:r>
            <a:r>
              <a:rPr lang="el-GR" sz="1400">
                <a:solidFill>
                  <a:srgbClr val="374151"/>
                </a:solidFill>
                <a:latin typeface="Arial"/>
                <a:ea typeface="Arial"/>
                <a:cs typeface="Arial"/>
                <a:sym typeface="Arial"/>
              </a:rPr>
              <a:t> Περιλαμβάνει την υιοθέτηση αρνητικών στάσεων, πεποιθήσεων ή στερεοτύπων για τους ανθρώπους λόγω της ηλικίας τους, </a:t>
            </a:r>
            <a:r>
              <a:rPr b="1" lang="el-GR" sz="1400">
                <a:solidFill>
                  <a:srgbClr val="374151"/>
                </a:solidFill>
                <a:latin typeface="Arial"/>
                <a:ea typeface="Arial"/>
                <a:cs typeface="Arial"/>
                <a:sym typeface="Arial"/>
              </a:rPr>
              <a:t>είτε είναι νεότεροι είτε μεγαλύτεροι</a:t>
            </a:r>
            <a:r>
              <a:rPr lang="el-GR" sz="1400">
                <a:solidFill>
                  <a:srgbClr val="374151"/>
                </a:solidFill>
                <a:latin typeface="Arial"/>
                <a:ea typeface="Arial"/>
                <a:cs typeface="Arial"/>
                <a:sym typeface="Arial"/>
              </a:rPr>
              <a:t>. Ο ηλικιακός ρατσισμός μπορεί να εκδηλωθεί με διάφορους τρόπους, όπως η </a:t>
            </a:r>
            <a:r>
              <a:rPr b="1" lang="el-GR" sz="1400">
                <a:solidFill>
                  <a:srgbClr val="374151"/>
                </a:solidFill>
                <a:latin typeface="Arial"/>
                <a:ea typeface="Arial"/>
                <a:cs typeface="Arial"/>
                <a:sym typeface="Arial"/>
              </a:rPr>
              <a:t>παραδοχή συγκεκριμένων ικανοτήτων ή περιορισμών με βάση αποκλειστικά την ηλικία, η αγνόηση της αξίας των εμπειριών ή των συνεισφορών ενός ατόμου λόγω της ηλικιακής του ομάδας ή η διαφορετική μεταχείριση ατόμων λόγω της ηλικίας τους. </a:t>
            </a:r>
            <a:r>
              <a:rPr lang="el-GR" sz="1400">
                <a:solidFill>
                  <a:srgbClr val="374151"/>
                </a:solidFill>
                <a:latin typeface="Arial"/>
                <a:ea typeface="Arial"/>
                <a:cs typeface="Arial"/>
                <a:sym typeface="Arial"/>
              </a:rPr>
              <a:t>Αυτή η προκατάληψη μπορεί να επηρεάσει τις ευκαιρίες στην απασχόληση, την υγειονομική περίθαλψη, τις κοινωνικές αλληλεπιδράσεις και άλλες πτυχές της ζωής, </a:t>
            </a:r>
            <a:r>
              <a:rPr b="1" lang="el-GR" sz="1400">
                <a:solidFill>
                  <a:srgbClr val="374151"/>
                </a:solidFill>
                <a:latin typeface="Arial"/>
                <a:ea typeface="Arial"/>
                <a:cs typeface="Arial"/>
                <a:sym typeface="Arial"/>
              </a:rPr>
              <a:t>οδηγώντας σε άδικη μεταχείριση ή αποκλεισμό με βάση μόνο την ηλικία</a:t>
            </a:r>
            <a:r>
              <a:rPr lang="el-GR" sz="1400">
                <a:solidFill>
                  <a:srgbClr val="374151"/>
                </a:solidFill>
                <a:latin typeface="Arial"/>
                <a:ea typeface="Arial"/>
                <a:cs typeface="Arial"/>
                <a:sym typeface="Arial"/>
              </a:rPr>
              <a:t>.</a:t>
            </a:r>
            <a:endParaRPr sz="1400">
              <a:solidFill>
                <a:srgbClr val="374151"/>
              </a:solidFill>
              <a:latin typeface="Arial"/>
              <a:ea typeface="Arial"/>
              <a:cs typeface="Arial"/>
              <a:sym typeface="Arial"/>
            </a:endParaRPr>
          </a:p>
        </p:txBody>
      </p:sp>
      <p:grpSp>
        <p:nvGrpSpPr>
          <p:cNvPr id="225" name="Google Shape;225;p9"/>
          <p:cNvGrpSpPr/>
          <p:nvPr/>
        </p:nvGrpSpPr>
        <p:grpSpPr>
          <a:xfrm>
            <a:off x="642956" y="329616"/>
            <a:ext cx="1133363" cy="1089425"/>
            <a:chOff x="642956" y="329616"/>
            <a:chExt cx="1133363" cy="1089425"/>
          </a:xfrm>
        </p:grpSpPr>
        <p:sp>
          <p:nvSpPr>
            <p:cNvPr id="226" name="Google Shape;226;p9"/>
            <p:cNvSpPr/>
            <p:nvPr/>
          </p:nvSpPr>
          <p:spPr>
            <a:xfrm>
              <a:off x="642956" y="329616"/>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27" name="Google Shape;227;p9"/>
            <p:cNvSpPr/>
            <p:nvPr/>
          </p:nvSpPr>
          <p:spPr>
            <a:xfrm>
              <a:off x="883237" y="519156"/>
              <a:ext cx="893082" cy="899885"/>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pic>
        <p:nvPicPr>
          <p:cNvPr id="228" name="Google Shape;228;p9"/>
          <p:cNvPicPr preferRelativeResize="0"/>
          <p:nvPr>
            <p:ph idx="3" type="pic"/>
          </p:nvPr>
        </p:nvPicPr>
        <p:blipFill rotWithShape="1">
          <a:blip r:embed="rId3">
            <a:alphaModFix/>
          </a:blip>
          <a:srcRect b="7590" l="0" r="0" t="7590"/>
          <a:stretch/>
        </p:blipFill>
        <p:spPr>
          <a:xfrm>
            <a:off x="6096000" y="-27639"/>
            <a:ext cx="6086474" cy="3442819"/>
          </a:xfrm>
          <a:prstGeom prst="rect">
            <a:avLst/>
          </a:prstGeom>
          <a:solidFill>
            <a:schemeClr val="lt2"/>
          </a:solidFill>
          <a:ln>
            <a:noFill/>
          </a:ln>
        </p:spPr>
      </p:pic>
      <p:pic>
        <p:nvPicPr>
          <p:cNvPr id="229" name="Google Shape;229;p9"/>
          <p:cNvPicPr preferRelativeResize="0"/>
          <p:nvPr>
            <p:ph idx="2" type="pic"/>
          </p:nvPr>
        </p:nvPicPr>
        <p:blipFill rotWithShape="1">
          <a:blip r:embed="rId4">
            <a:alphaModFix/>
          </a:blip>
          <a:srcRect b="2675" l="0" r="0" t="2674"/>
          <a:stretch/>
        </p:blipFill>
        <p:spPr>
          <a:xfrm>
            <a:off x="0" y="3415180"/>
            <a:ext cx="6086474" cy="3442819"/>
          </a:xfrm>
          <a:prstGeom prst="rect">
            <a:avLst/>
          </a:prstGeom>
          <a:solidFill>
            <a:schemeClr val="lt2"/>
          </a:solid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Green Yello">
      <a:dk1>
        <a:srgbClr val="000000"/>
      </a:dk1>
      <a:lt1>
        <a:srgbClr val="FFFFFF"/>
      </a:lt1>
      <a:dk2>
        <a:srgbClr val="3F3F3F"/>
      </a:dk2>
      <a:lt2>
        <a:srgbClr val="E2DFCC"/>
      </a:lt2>
      <a:accent1>
        <a:srgbClr val="029777"/>
      </a:accent1>
      <a:accent2>
        <a:srgbClr val="539F38"/>
      </a:accent2>
      <a:accent3>
        <a:srgbClr val="8AB933"/>
      </a:accent3>
      <a:accent4>
        <a:srgbClr val="BDCC45"/>
      </a:accent4>
      <a:accent5>
        <a:srgbClr val="FFC000"/>
      </a:accent5>
      <a:accent6>
        <a:srgbClr val="F9A535"/>
      </a:accent6>
      <a:hlink>
        <a:srgbClr val="51C3F9"/>
      </a:hlink>
      <a:folHlink>
        <a:srgbClr val="056E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2021-01-21T08:02:45Z</dcterms:created>
  <dc:creator>Alqibtiyah Winda</dc:creator>
</cp:coreProperties>
</file>