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9" r:id="rId4"/>
    <p:sldId id="263" r:id="rId5"/>
    <p:sldId id="292" r:id="rId6"/>
    <p:sldId id="293" r:id="rId7"/>
    <p:sldId id="289" r:id="rId8"/>
    <p:sldId id="286" r:id="rId9"/>
    <p:sldId id="278" r:id="rId10"/>
    <p:sldId id="287" r:id="rId11"/>
    <p:sldId id="294" r:id="rId12"/>
    <p:sldId id="284" r:id="rId13"/>
    <p:sldId id="295" r:id="rId14"/>
    <p:sldId id="290" r:id="rId15"/>
    <p:sldId id="291" r:id="rId16"/>
  </p:sldIdLst>
  <p:sldSz cx="18288000" cy="10287000"/>
  <p:notesSz cx="6858000" cy="9144000"/>
  <p:embeddedFontLst>
    <p:embeddedFont>
      <p:font typeface="Arimo"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165a9pap3PB/DUsOm0LNBc9hY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AAF"/>
    <a:srgbClr val="FAF4F0"/>
    <a:srgbClr val="B7DCD2"/>
    <a:srgbClr val="125F64"/>
    <a:srgbClr val="FFC000"/>
    <a:srgbClr val="9DD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876" y="54"/>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51025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184904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78999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92876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8803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80515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7" name="Google Shape;107;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0" name="Google Shape;11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1" name="Google Shape;14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2" name="Google Shape;14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5" name="Google Shape;14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2298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132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2" name="Google Shape;192;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3" name="Google Shape;193;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6" name="Google Shape;196;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96368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4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9578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8885" b="-38883"/>
            </a:stretch>
          </a:blipFill>
          <a:ln>
            <a:noFill/>
          </a:ln>
        </p:spPr>
        <p:txBody>
          <a:bodyPr/>
          <a:lstStyle/>
          <a:p>
            <a:endParaRPr lang="pt-PT"/>
          </a:p>
        </p:txBody>
      </p:sp>
      <p:sp>
        <p:nvSpPr>
          <p:cNvPr id="93" name="Google Shape;93;p1"/>
          <p:cNvSpPr/>
          <p:nvPr/>
        </p:nvSpPr>
        <p:spPr>
          <a:xfrm>
            <a:off x="964434" y="494424"/>
            <a:ext cx="1700044" cy="1634138"/>
          </a:xfrm>
          <a:custGeom>
            <a:avLst/>
            <a:gdLst/>
            <a:ahLst/>
            <a:cxnLst/>
            <a:rect l="l" t="t" r="r" b="b"/>
            <a:pathLst>
              <a:path w="1700044" h="1634138" extrusionOk="0">
                <a:moveTo>
                  <a:pt x="0" y="0"/>
                </a:moveTo>
                <a:lnTo>
                  <a:pt x="1700044" y="0"/>
                </a:lnTo>
                <a:lnTo>
                  <a:pt x="1700044" y="1634138"/>
                </a:lnTo>
                <a:lnTo>
                  <a:pt x="0" y="1634138"/>
                </a:lnTo>
                <a:lnTo>
                  <a:pt x="0" y="0"/>
                </a:lnTo>
                <a:close/>
              </a:path>
            </a:pathLst>
          </a:custGeom>
          <a:blipFill rotWithShape="1">
            <a:blip r:embed="rId4">
              <a:alphaModFix/>
            </a:blip>
            <a:stretch>
              <a:fillRect/>
            </a:stretch>
          </a:blipFill>
          <a:ln>
            <a:noFill/>
          </a:ln>
        </p:spPr>
        <p:txBody>
          <a:bodyPr/>
          <a:lstStyle/>
          <a:p>
            <a:endParaRPr lang="pt-PT"/>
          </a:p>
        </p:txBody>
      </p:sp>
      <p:sp>
        <p:nvSpPr>
          <p:cNvPr id="94" name="Google Shape;94;p1"/>
          <p:cNvSpPr/>
          <p:nvPr/>
        </p:nvSpPr>
        <p:spPr>
          <a:xfrm>
            <a:off x="3324824" y="6013634"/>
            <a:ext cx="1091547" cy="1046535"/>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5">
              <a:alphaModFix/>
            </a:blip>
            <a:stretch>
              <a:fillRect b="-445"/>
            </a:stretch>
          </a:blipFill>
          <a:ln>
            <a:noFill/>
          </a:ln>
        </p:spPr>
        <p:txBody>
          <a:bodyPr/>
          <a:lstStyle/>
          <a:p>
            <a:endParaRPr lang="pt-PT"/>
          </a:p>
        </p:txBody>
      </p:sp>
      <p:sp>
        <p:nvSpPr>
          <p:cNvPr id="96" name="Google Shape;96;p1"/>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6">
              <a:alphaModFix/>
            </a:blip>
            <a:stretch>
              <a:fillRect b="-672"/>
            </a:stretch>
          </a:blipFill>
          <a:ln>
            <a:noFill/>
          </a:ln>
        </p:spPr>
        <p:txBody>
          <a:bodyPr/>
          <a:lstStyle/>
          <a:p>
            <a:endParaRPr lang="pt-PT"/>
          </a:p>
        </p:txBody>
      </p:sp>
      <p:sp>
        <p:nvSpPr>
          <p:cNvPr id="97" name="Google Shape;97;p1"/>
          <p:cNvSpPr/>
          <p:nvPr/>
        </p:nvSpPr>
        <p:spPr>
          <a:xfrm>
            <a:off x="10197199" y="6027996"/>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7">
              <a:alphaModFix/>
            </a:blip>
            <a:stretch>
              <a:fillRect r="-100"/>
            </a:stretch>
          </a:blipFill>
          <a:ln>
            <a:noFill/>
          </a:ln>
        </p:spPr>
        <p:txBody>
          <a:bodyPr/>
          <a:lstStyle/>
          <a:p>
            <a:endParaRPr lang="pt-PT"/>
          </a:p>
        </p:txBody>
      </p:sp>
      <p:sp>
        <p:nvSpPr>
          <p:cNvPr id="98" name="Google Shape;98;p1"/>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8">
              <a:alphaModFix/>
            </a:blip>
            <a:stretch>
              <a:fillRect/>
            </a:stretch>
          </a:blipFill>
          <a:ln>
            <a:noFill/>
          </a:ln>
        </p:spPr>
        <p:txBody>
          <a:bodyPr/>
          <a:lstStyle/>
          <a:p>
            <a:endParaRPr lang="pt-PT"/>
          </a:p>
        </p:txBody>
      </p:sp>
      <p:sp>
        <p:nvSpPr>
          <p:cNvPr id="99" name="Google Shape;99;p1"/>
          <p:cNvSpPr/>
          <p:nvPr/>
        </p:nvSpPr>
        <p:spPr>
          <a:xfrm>
            <a:off x="11926546" y="6013634"/>
            <a:ext cx="1091547" cy="1091547"/>
          </a:xfrm>
          <a:custGeom>
            <a:avLst/>
            <a:gdLst/>
            <a:ahLst/>
            <a:cxnLst/>
            <a:rect l="l" t="t" r="r" b="b"/>
            <a:pathLst>
              <a:path w="1091547" h="1091547" extrusionOk="0">
                <a:moveTo>
                  <a:pt x="0" y="0"/>
                </a:moveTo>
                <a:lnTo>
                  <a:pt x="1091548" y="0"/>
                </a:lnTo>
                <a:lnTo>
                  <a:pt x="1091548" y="1091546"/>
                </a:lnTo>
                <a:lnTo>
                  <a:pt x="0" y="1091546"/>
                </a:lnTo>
                <a:lnTo>
                  <a:pt x="0" y="0"/>
                </a:lnTo>
                <a:close/>
              </a:path>
            </a:pathLst>
          </a:custGeom>
          <a:blipFill rotWithShape="1">
            <a:blip r:embed="rId9">
              <a:alphaModFix/>
            </a:blip>
            <a:stretch>
              <a:fillRect/>
            </a:stretch>
          </a:blipFill>
          <a:ln>
            <a:noFill/>
          </a:ln>
        </p:spPr>
        <p:txBody>
          <a:bodyPr/>
          <a:lstStyle/>
          <a:p>
            <a:endParaRPr lang="pt-PT"/>
          </a:p>
        </p:txBody>
      </p:sp>
      <p:sp>
        <p:nvSpPr>
          <p:cNvPr id="100" name="Google Shape;100;p1"/>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0">
              <a:alphaModFix/>
            </a:blip>
            <a:stretch>
              <a:fillRect/>
            </a:stretch>
          </a:blipFill>
          <a:ln>
            <a:noFill/>
          </a:ln>
        </p:spPr>
        <p:txBody>
          <a:bodyPr/>
          <a:lstStyle/>
          <a:p>
            <a:endParaRPr lang="pt-PT"/>
          </a:p>
        </p:txBody>
      </p:sp>
      <p:sp>
        <p:nvSpPr>
          <p:cNvPr id="101" name="Google Shape;101;p1"/>
          <p:cNvSpPr/>
          <p:nvPr/>
        </p:nvSpPr>
        <p:spPr>
          <a:xfrm>
            <a:off x="5267325" y="1250878"/>
            <a:ext cx="7753350" cy="4057650"/>
          </a:xfrm>
          <a:custGeom>
            <a:avLst/>
            <a:gdLst/>
            <a:ahLst/>
            <a:cxnLst/>
            <a:rect l="l" t="t" r="r" b="b"/>
            <a:pathLst>
              <a:path w="7753350" h="4057650" extrusionOk="0">
                <a:moveTo>
                  <a:pt x="0" y="0"/>
                </a:moveTo>
                <a:lnTo>
                  <a:pt x="7753350" y="0"/>
                </a:lnTo>
                <a:lnTo>
                  <a:pt x="7753350" y="4057650"/>
                </a:lnTo>
                <a:lnTo>
                  <a:pt x="0" y="4057650"/>
                </a:lnTo>
                <a:lnTo>
                  <a:pt x="0" y="0"/>
                </a:lnTo>
                <a:close/>
              </a:path>
            </a:pathLst>
          </a:custGeom>
          <a:blipFill rotWithShape="1">
            <a:blip r:embed="rId11">
              <a:alphaModFix/>
            </a:blip>
            <a:stretch>
              <a:fillRect b="-200"/>
            </a:stretch>
          </a:blipFill>
          <a:ln>
            <a:noFill/>
          </a:ln>
        </p:spPr>
        <p:txBody>
          <a:bodyPr/>
          <a:lstStyle/>
          <a:p>
            <a:endParaRPr lang="pt-PT"/>
          </a:p>
        </p:txBody>
      </p:sp>
      <p:sp>
        <p:nvSpPr>
          <p:cNvPr id="102" name="Google Shape;102;p1"/>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txBody>
          <a:bodyPr/>
          <a:lstStyle/>
          <a:p>
            <a:endParaRPr lang="pt-PT"/>
          </a:p>
        </p:txBody>
      </p:sp>
      <p:sp>
        <p:nvSpPr>
          <p:cNvPr id="103" name="Google Shape;103;p1"/>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7"/>
        <p:cNvGrpSpPr/>
        <p:nvPr/>
      </p:nvGrpSpPr>
      <p:grpSpPr>
        <a:xfrm>
          <a:off x="0" y="0"/>
          <a:ext cx="0" cy="0"/>
          <a:chOff x="0" y="0"/>
          <a:chExt cx="0" cy="0"/>
        </a:xfrm>
      </p:grpSpPr>
      <p:sp>
        <p:nvSpPr>
          <p:cNvPr id="198" name="Google Shape;198;p8"/>
          <p:cNvSpPr/>
          <p:nvPr/>
        </p:nvSpPr>
        <p:spPr>
          <a:xfrm>
            <a:off x="298420" y="357715"/>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a:lstStyle/>
          <a:p>
            <a:endParaRPr lang="pt-PT"/>
          </a:p>
        </p:txBody>
      </p:sp>
      <p:sp>
        <p:nvSpPr>
          <p:cNvPr id="199" name="Google Shape;199;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200" name="Google Shape;200;p8"/>
          <p:cNvSpPr txBox="1"/>
          <p:nvPr/>
        </p:nvSpPr>
        <p:spPr>
          <a:xfrm>
            <a:off x="810200" y="2524396"/>
            <a:ext cx="14155480" cy="3700757"/>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3600" dirty="0">
                <a:latin typeface="Open Sans" panose="020B0606030504020204" pitchFamily="34" charset="0"/>
                <a:ea typeface="Open Sans" panose="020B0606030504020204" pitchFamily="34" charset="0"/>
              </a:rPr>
              <a:t>Η τήρηση ημερολογίου για την προώθηση μιας πιο θετικής, και ελπιδοφόρας άποψης για τη ζωή. </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3600" dirty="0">
                <a:latin typeface="Open Sans" panose="020B0606030504020204" pitchFamily="34" charset="0"/>
                <a:ea typeface="Open Sans" panose="020B0606030504020204" pitchFamily="34" charset="0"/>
              </a:rPr>
              <a:t>Να γράφετε σε ένα ημερολόγιο κάθε μέρα για τουλάχιστον δύο εβδομάδες</a:t>
            </a:r>
            <a:endParaRPr lang="en-GB" sz="3600" dirty="0">
              <a:effectLst/>
              <a:latin typeface="Open Sans" panose="020B0606030504020204" pitchFamily="34" charset="0"/>
              <a:ea typeface="Open Sans" panose="020B0606030504020204" pitchFamily="34" charset="0"/>
            </a:endParaRPr>
          </a:p>
        </p:txBody>
      </p:sp>
      <p:sp>
        <p:nvSpPr>
          <p:cNvPr id="201" name="Google Shape;201;p8"/>
          <p:cNvSpPr/>
          <p:nvPr/>
        </p:nvSpPr>
        <p:spPr>
          <a:xfrm>
            <a:off x="15629952" y="3280320"/>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txBody>
          <a:bodyPr/>
          <a:lstStyle/>
          <a:p>
            <a:endParaRPr lang="pt-PT"/>
          </a:p>
        </p:txBody>
      </p:sp>
      <p:sp>
        <p:nvSpPr>
          <p:cNvPr id="204" name="Google Shape;204;p8"/>
          <p:cNvSpPr txBox="1"/>
          <p:nvPr/>
        </p:nvSpPr>
        <p:spPr>
          <a:xfrm>
            <a:off x="810200" y="541377"/>
            <a:ext cx="16667600" cy="677108"/>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l-GR" sz="4400" b="1" i="0" u="none" strike="noStrike" cap="none" dirty="0">
                <a:solidFill>
                  <a:srgbClr val="FAF4F0"/>
                </a:solidFill>
                <a:latin typeface="Arimo"/>
                <a:ea typeface="Arimo"/>
                <a:cs typeface="Arimo"/>
                <a:sym typeface="Arimo"/>
              </a:rPr>
              <a:t>Πράξη.1: Αγαπητό ημερολόγιο... σήμερα νιώθω Ανθεκτικός!</a:t>
            </a:r>
            <a:endParaRPr lang="pt-PT" sz="4400" b="1" i="0" u="none" strike="noStrike" cap="none" dirty="0">
              <a:solidFill>
                <a:srgbClr val="FAF4F0"/>
              </a:solidFill>
              <a:latin typeface="Arimo"/>
              <a:ea typeface="Arimo"/>
              <a:cs typeface="Arimo"/>
              <a:sym typeface="Arimo"/>
            </a:endParaRPr>
          </a:p>
        </p:txBody>
      </p:sp>
      <p:pic>
        <p:nvPicPr>
          <p:cNvPr id="2" name="Graphic 1" descr="An open book">
            <a:extLst>
              <a:ext uri="{FF2B5EF4-FFF2-40B4-BE49-F238E27FC236}">
                <a16:creationId xmlns:a16="http://schemas.microsoft.com/office/drawing/2014/main" id="{F46BFCF8-DC68-BB7B-33B8-DD0FD0854F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2485" y="3811089"/>
            <a:ext cx="7903029" cy="7903029"/>
          </a:xfrm>
          <a:prstGeom prst="rect">
            <a:avLst/>
          </a:prstGeom>
        </p:spPr>
      </p:pic>
    </p:spTree>
    <p:extLst>
      <p:ext uri="{BB962C8B-B14F-4D97-AF65-F5344CB8AC3E}">
        <p14:creationId xmlns:p14="http://schemas.microsoft.com/office/powerpoint/2010/main" val="2081138726"/>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7"/>
        <p:cNvGrpSpPr/>
        <p:nvPr/>
      </p:nvGrpSpPr>
      <p:grpSpPr>
        <a:xfrm>
          <a:off x="0" y="0"/>
          <a:ext cx="0" cy="0"/>
          <a:chOff x="0" y="0"/>
          <a:chExt cx="0" cy="0"/>
        </a:xfrm>
      </p:grpSpPr>
      <p:sp>
        <p:nvSpPr>
          <p:cNvPr id="198" name="Google Shape;198;p8"/>
          <p:cNvSpPr/>
          <p:nvPr/>
        </p:nvSpPr>
        <p:spPr>
          <a:xfrm>
            <a:off x="298420" y="357715"/>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a:lstStyle/>
          <a:p>
            <a:endParaRPr lang="pt-PT"/>
          </a:p>
        </p:txBody>
      </p:sp>
      <p:sp>
        <p:nvSpPr>
          <p:cNvPr id="199" name="Google Shape;199;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200" name="Google Shape;200;p8"/>
          <p:cNvSpPr txBox="1"/>
          <p:nvPr/>
        </p:nvSpPr>
        <p:spPr>
          <a:xfrm>
            <a:off x="554310" y="1926031"/>
            <a:ext cx="17179380" cy="7401193"/>
          </a:xfrm>
          <a:prstGeom prst="rect">
            <a:avLst/>
          </a:prstGeom>
          <a:noFill/>
          <a:ln>
            <a:noFill/>
          </a:ln>
        </p:spPr>
        <p:txBody>
          <a:bodyPr spcFirstLastPara="1" wrap="square" lIns="0" tIns="0" rIns="0" bIns="0" anchor="t" anchorCtr="0">
            <a:spAutoFit/>
          </a:bodyPr>
          <a:lstStyle/>
          <a:p>
            <a:pPr marR="0" lvl="0" algn="l" rtl="0">
              <a:lnSpc>
                <a:spcPct val="167015"/>
              </a:lnSpc>
              <a:spcBef>
                <a:spcPts val="0"/>
              </a:spcBef>
              <a:spcAft>
                <a:spcPts val="0"/>
              </a:spcAft>
              <a:buClr>
                <a:srgbClr val="FFC000"/>
              </a:buClr>
            </a:pPr>
            <a:r>
              <a:rPr lang="el-GR" sz="3600" dirty="0">
                <a:effectLst/>
                <a:latin typeface="Open Sans" panose="020B0606030504020204" pitchFamily="34" charset="0"/>
                <a:ea typeface="Open Sans" panose="020B0606030504020204" pitchFamily="34" charset="0"/>
              </a:rPr>
              <a:t>Απαντήστε στις ακόλουθες ερωτήσεις:</a:t>
            </a:r>
            <a:endParaRPr lang="en-GB" sz="3600" dirty="0">
              <a:effectLst/>
              <a:latin typeface="Open Sans" panose="020B0606030504020204" pitchFamily="34" charset="0"/>
              <a:ea typeface="Open Sans" panose="020B0606030504020204" pitchFamily="34" charset="0"/>
            </a:endParaRPr>
          </a:p>
          <a:p>
            <a:pPr marL="857250" lvl="2" indent="-857250">
              <a:lnSpc>
                <a:spcPct val="167015"/>
              </a:lnSpc>
              <a:buClr>
                <a:srgbClr val="65BAAF"/>
              </a:buClr>
              <a:buFont typeface="+mj-lt"/>
              <a:buAutoNum type="arabicPeriod"/>
            </a:pPr>
            <a:r>
              <a:rPr lang="el-GR" sz="2800" dirty="0">
                <a:effectLst/>
                <a:latin typeface="Open Sans" panose="020B0606030504020204" pitchFamily="34" charset="0"/>
                <a:ea typeface="Open Sans" panose="020B0606030504020204" pitchFamily="34" charset="0"/>
              </a:rPr>
              <a:t>Πώς αισθανθήκατε σήμερα; Να είστε ειλικρινείς και να εξασκηθείτε στη συναισθηματική επικοινωνία. Οι κακές μέρες είναι εξίσου σημαντικές για την </a:t>
            </a:r>
            <a:r>
              <a:rPr lang="el-GR" sz="2800" dirty="0" err="1">
                <a:effectLst/>
                <a:latin typeface="Open Sans" panose="020B0606030504020204" pitchFamily="34" charset="0"/>
                <a:ea typeface="Open Sans" panose="020B0606030504020204" pitchFamily="34" charset="0"/>
              </a:rPr>
              <a:t>αυτοανάπτυξη</a:t>
            </a:r>
            <a:r>
              <a:rPr lang="el-GR" sz="2800" dirty="0">
                <a:effectLst/>
                <a:latin typeface="Open Sans" panose="020B0606030504020204" pitchFamily="34" charset="0"/>
                <a:ea typeface="Open Sans" panose="020B0606030504020204" pitchFamily="34" charset="0"/>
              </a:rPr>
              <a:t> με τις καλές, χρειάζονται μόνο ισορροπία. </a:t>
            </a:r>
          </a:p>
          <a:p>
            <a:pPr marL="857250" lvl="2" indent="-857250">
              <a:lnSpc>
                <a:spcPct val="167015"/>
              </a:lnSpc>
              <a:buClr>
                <a:srgbClr val="65BAAF"/>
              </a:buClr>
              <a:buFont typeface="+mj-lt"/>
              <a:buAutoNum type="arabicPeriod"/>
            </a:pPr>
            <a:r>
              <a:rPr lang="el-GR" sz="2800" dirty="0">
                <a:effectLst/>
                <a:latin typeface="Open Sans" panose="020B0606030504020204" pitchFamily="34" charset="0"/>
                <a:ea typeface="Open Sans" panose="020B0606030504020204" pitchFamily="34" charset="0"/>
              </a:rPr>
              <a:t>Γράψτε τουλάχιστον για τι είστε ευγνώμονες σήμερα. </a:t>
            </a:r>
          </a:p>
          <a:p>
            <a:pPr marL="857250" lvl="2" indent="-857250">
              <a:lnSpc>
                <a:spcPct val="167015"/>
              </a:lnSpc>
              <a:buClr>
                <a:srgbClr val="65BAAF"/>
              </a:buClr>
              <a:buFont typeface="+mj-lt"/>
              <a:buAutoNum type="arabicPeriod"/>
            </a:pPr>
            <a:r>
              <a:rPr lang="el-GR" sz="2800" dirty="0">
                <a:effectLst/>
                <a:latin typeface="Open Sans" panose="020B0606030504020204" pitchFamily="34" charset="0"/>
                <a:ea typeface="Open Sans" panose="020B0606030504020204" pitchFamily="34" charset="0"/>
              </a:rPr>
              <a:t>Ποια ήταν η καθημερινή σας πράξη καλοσύνης; Πώς σας κάνει να αισθάνεστε μετά; </a:t>
            </a:r>
          </a:p>
          <a:p>
            <a:pPr marL="857250" lvl="2" indent="-857250">
              <a:lnSpc>
                <a:spcPct val="167015"/>
              </a:lnSpc>
              <a:buClr>
                <a:srgbClr val="65BAAF"/>
              </a:buClr>
              <a:buFont typeface="+mj-lt"/>
              <a:buAutoNum type="arabicPeriod"/>
            </a:pPr>
            <a:r>
              <a:rPr lang="el-GR" sz="2800" dirty="0">
                <a:effectLst/>
                <a:latin typeface="Open Sans" panose="020B0606030504020204" pitchFamily="34" charset="0"/>
                <a:ea typeface="Open Sans" panose="020B0606030504020204" pitchFamily="34" charset="0"/>
              </a:rPr>
              <a:t>Αναφέρετε μια σωματική δραστηριότητα που κάνατε σήμερα (να πάτε για ψώνια, μια βόλτα στο πάρκο, να πάτε στον κήπο, όλα μετράνε) </a:t>
            </a:r>
          </a:p>
          <a:p>
            <a:pPr marL="857250" lvl="2" indent="-857250">
              <a:lnSpc>
                <a:spcPct val="167015"/>
              </a:lnSpc>
              <a:buClr>
                <a:srgbClr val="65BAAF"/>
              </a:buClr>
              <a:buFont typeface="+mj-lt"/>
              <a:buAutoNum type="arabicPeriod"/>
            </a:pPr>
            <a:r>
              <a:rPr lang="el-GR" sz="2800" dirty="0">
                <a:effectLst/>
                <a:latin typeface="Open Sans" panose="020B0606030504020204" pitchFamily="34" charset="0"/>
                <a:ea typeface="Open Sans" panose="020B0606030504020204" pitchFamily="34" charset="0"/>
              </a:rPr>
              <a:t>Θέστε έναν μικρό στόχο για αύριο και προσπαθήστε να τον πετύχετε- όσο μικρό ή μεγάλο θέλετε (στρώνετε το κρεβάτι, ξυπνάτε νωρίς, διαβάζετε 5 σελίδες ενός βιβλίου κ.λπ.)</a:t>
            </a:r>
            <a:endParaRPr sz="2800" dirty="0"/>
          </a:p>
        </p:txBody>
      </p:sp>
      <p:sp>
        <p:nvSpPr>
          <p:cNvPr id="204" name="Google Shape;204;p8"/>
          <p:cNvSpPr txBox="1"/>
          <p:nvPr/>
        </p:nvSpPr>
        <p:spPr>
          <a:xfrm>
            <a:off x="810200" y="541377"/>
            <a:ext cx="16667600" cy="677108"/>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l-GR" sz="4400" b="1" i="0" u="none" strike="noStrike" cap="none" dirty="0">
                <a:solidFill>
                  <a:srgbClr val="FAF4F0"/>
                </a:solidFill>
                <a:latin typeface="Arimo"/>
                <a:ea typeface="Arimo"/>
                <a:cs typeface="Arimo"/>
                <a:sym typeface="Arimo"/>
              </a:rPr>
              <a:t>Πράξη. 1: Αγαπητό ημερολόγιο... σήμερα νιώθω Ανθεκτικός!</a:t>
            </a:r>
            <a:endParaRPr lang="pt-PT" sz="4400" b="1" i="0" u="none" strike="noStrike" cap="none" dirty="0">
              <a:solidFill>
                <a:srgbClr val="FAF4F0"/>
              </a:solidFill>
              <a:latin typeface="Arimo"/>
              <a:ea typeface="Arimo"/>
              <a:cs typeface="Arimo"/>
              <a:sym typeface="Arimo"/>
            </a:endParaRPr>
          </a:p>
        </p:txBody>
      </p:sp>
    </p:spTree>
    <p:extLst>
      <p:ext uri="{BB962C8B-B14F-4D97-AF65-F5344CB8AC3E}">
        <p14:creationId xmlns:p14="http://schemas.microsoft.com/office/powerpoint/2010/main" val="2283084815"/>
      </p:ext>
    </p:extLst>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61"/>
        <p:cNvGrpSpPr/>
        <p:nvPr/>
      </p:nvGrpSpPr>
      <p:grpSpPr>
        <a:xfrm>
          <a:off x="0" y="0"/>
          <a:ext cx="0" cy="0"/>
          <a:chOff x="0" y="0"/>
          <a:chExt cx="0" cy="0"/>
        </a:xfrm>
      </p:grpSpPr>
      <p:sp>
        <p:nvSpPr>
          <p:cNvPr id="162" name="Google Shape;162;p5"/>
          <p:cNvSpPr/>
          <p:nvPr/>
        </p:nvSpPr>
        <p:spPr>
          <a:xfrm>
            <a:off x="3982512" y="1941358"/>
            <a:ext cx="10322976" cy="5446660"/>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solidFill>
              <a:srgbClr val="65BAAF"/>
            </a:solidFill>
          </a:ln>
        </p:spPr>
        <p:txBody>
          <a:bodyPr/>
          <a:lstStyle/>
          <a:p>
            <a:endParaRPr lang="pt-PT"/>
          </a:p>
        </p:txBody>
      </p:sp>
      <p:sp>
        <p:nvSpPr>
          <p:cNvPr id="163" name="Google Shape;163;p5"/>
          <p:cNvSpPr txBox="1"/>
          <p:nvPr/>
        </p:nvSpPr>
        <p:spPr>
          <a:xfrm>
            <a:off x="4150333" y="2293521"/>
            <a:ext cx="9928214" cy="45599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l-GR" sz="7408" b="1" i="0" u="none" strike="noStrike" cap="none" dirty="0">
                <a:solidFill>
                  <a:srgbClr val="FFFFFF"/>
                </a:solidFill>
                <a:latin typeface="Arimo"/>
                <a:ea typeface="Arimo"/>
                <a:cs typeface="Arimo"/>
                <a:sym typeface="Arimo"/>
              </a:rPr>
              <a:t>Βρείτε και δείξτε - τρόπους για να είστε πιο ανθεκτικοί στην κλιματική αλλαγή.</a:t>
            </a:r>
            <a:endParaRPr lang="pt-PT" sz="7408" b="1" i="0" u="none" strike="noStrike" cap="none" dirty="0">
              <a:solidFill>
                <a:srgbClr val="FFFFFF"/>
              </a:solidFill>
              <a:latin typeface="Arimo"/>
              <a:ea typeface="Arimo"/>
              <a:cs typeface="Arimo"/>
              <a:sym typeface="Arimo"/>
            </a:endParaRPr>
          </a:p>
        </p:txBody>
      </p:sp>
      <p:sp>
        <p:nvSpPr>
          <p:cNvPr id="164" name="Google Shape;164;p5"/>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pic>
        <p:nvPicPr>
          <p:cNvPr id="3" name="Graphic 2" descr="Magnifying glass with solid fill">
            <a:extLst>
              <a:ext uri="{FF2B5EF4-FFF2-40B4-BE49-F238E27FC236}">
                <a16:creationId xmlns:a16="http://schemas.microsoft.com/office/drawing/2014/main" id="{791202B1-CF2B-7202-3C90-F12FE3022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38792" y="432063"/>
            <a:ext cx="4534807" cy="4534807"/>
          </a:xfrm>
          <a:prstGeom prst="rect">
            <a:avLst/>
          </a:prstGeom>
        </p:spPr>
      </p:pic>
      <p:sp>
        <p:nvSpPr>
          <p:cNvPr id="6" name="Google Shape;96;p1">
            <a:extLst>
              <a:ext uri="{FF2B5EF4-FFF2-40B4-BE49-F238E27FC236}">
                <a16:creationId xmlns:a16="http://schemas.microsoft.com/office/drawing/2014/main" id="{E7F2C8B7-1039-8B6B-C597-DD9051AA1900}"/>
              </a:ext>
            </a:extLst>
          </p:cNvPr>
          <p:cNvSpPr/>
          <p:nvPr/>
        </p:nvSpPr>
        <p:spPr>
          <a:xfrm>
            <a:off x="391133" y="254191"/>
            <a:ext cx="2221438" cy="2293066"/>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5">
              <a:alphaModFix/>
            </a:blip>
            <a:stretch>
              <a:fillRect b="-672"/>
            </a:stretch>
          </a:blipFill>
          <a:ln>
            <a:noFill/>
          </a:ln>
        </p:spPr>
        <p:txBody>
          <a:bodyPr/>
          <a:lstStyle/>
          <a:p>
            <a:endParaRPr lang="pt-PT"/>
          </a:p>
        </p:txBody>
      </p:sp>
    </p:spTree>
    <p:extLst>
      <p:ext uri="{BB962C8B-B14F-4D97-AF65-F5344CB8AC3E}">
        <p14:creationId xmlns:p14="http://schemas.microsoft.com/office/powerpoint/2010/main" val="7484939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7"/>
        <p:cNvGrpSpPr/>
        <p:nvPr/>
      </p:nvGrpSpPr>
      <p:grpSpPr>
        <a:xfrm>
          <a:off x="0" y="0"/>
          <a:ext cx="0" cy="0"/>
          <a:chOff x="0" y="0"/>
          <a:chExt cx="0" cy="0"/>
        </a:xfrm>
      </p:grpSpPr>
      <p:sp>
        <p:nvSpPr>
          <p:cNvPr id="198" name="Google Shape;198;p8"/>
          <p:cNvSpPr/>
          <p:nvPr/>
        </p:nvSpPr>
        <p:spPr>
          <a:xfrm>
            <a:off x="298420" y="357714"/>
            <a:ext cx="17691160" cy="2239609"/>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a:lstStyle/>
          <a:p>
            <a:endParaRPr lang="pt-PT"/>
          </a:p>
        </p:txBody>
      </p:sp>
      <p:sp>
        <p:nvSpPr>
          <p:cNvPr id="199" name="Google Shape;199;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200" name="Google Shape;200;p8"/>
          <p:cNvSpPr txBox="1"/>
          <p:nvPr/>
        </p:nvSpPr>
        <p:spPr>
          <a:xfrm>
            <a:off x="554310" y="2900863"/>
            <a:ext cx="17179380" cy="7195816"/>
          </a:xfrm>
          <a:prstGeom prst="rect">
            <a:avLst/>
          </a:prstGeom>
          <a:noFill/>
          <a:ln>
            <a:noFill/>
          </a:ln>
        </p:spPr>
        <p:txBody>
          <a:bodyPr spcFirstLastPara="1" wrap="square" lIns="0" tIns="0" rIns="0" bIns="0" anchor="t" anchorCtr="0">
            <a:spAutoFit/>
          </a:bodyPr>
          <a:lstStyle/>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4000" dirty="0"/>
              <a:t>Εύρεση μικρών λύσεων για την οικοδόμηση ανθεκτικότητας έναντι της κλιματικής αλλαγής και τη βελτίωση της ευημερίας.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4000" dirty="0"/>
              <a:t>Οι συμμετέχοντες θα χωριστούν σε 4 ομάδες: 1) Καύσωνας- 2) Ψυχρά κύματα- 3) Πλημμύρες- 4) Πυρκαγιές.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4000" dirty="0"/>
              <a:t> Να ερευνήσουν και να σκεφτούν δημιουργικά μικρές συνήθειες που μπορούν να έχουν οι άνθρωποι για να ελαχιστοποιήσουν τις επιπτώσεις των προαναφερθέντων ακραίων φαινομένων.</a:t>
            </a:r>
            <a:endParaRPr lang="en-GB" sz="4000" dirty="0"/>
          </a:p>
        </p:txBody>
      </p:sp>
      <p:sp>
        <p:nvSpPr>
          <p:cNvPr id="204" name="Google Shape;204;p8"/>
          <p:cNvSpPr txBox="1"/>
          <p:nvPr/>
        </p:nvSpPr>
        <p:spPr>
          <a:xfrm>
            <a:off x="810200" y="541377"/>
            <a:ext cx="16667600" cy="27699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l-GR" sz="6000" b="1" i="0" u="none" strike="noStrike" cap="none" dirty="0">
                <a:solidFill>
                  <a:srgbClr val="FAF4F0"/>
                </a:solidFill>
                <a:latin typeface="Arimo"/>
                <a:ea typeface="Arimo"/>
                <a:cs typeface="Arimo"/>
                <a:sym typeface="Arimo"/>
              </a:rPr>
              <a:t>Πράξη 2</a:t>
            </a:r>
            <a:r>
              <a:rPr lang="pt-PT" sz="6000" b="1" i="0" u="none" strike="noStrike" cap="none" dirty="0">
                <a:solidFill>
                  <a:srgbClr val="FAF4F0"/>
                </a:solidFill>
                <a:latin typeface="Arimo"/>
                <a:ea typeface="Arimo"/>
                <a:cs typeface="Arimo"/>
                <a:sym typeface="Arimo"/>
              </a:rPr>
              <a:t>: </a:t>
            </a:r>
            <a:r>
              <a:rPr lang="el-GR" sz="6000" b="1" i="0" u="none" strike="noStrike" cap="none" dirty="0">
                <a:solidFill>
                  <a:srgbClr val="FFFFFF"/>
                </a:solidFill>
                <a:latin typeface="Arimo"/>
                <a:ea typeface="Arimo"/>
                <a:cs typeface="Arimo"/>
                <a:sym typeface="Arimo"/>
              </a:rPr>
              <a:t>Βρείτε και δείξτε - τρόπους για να είστε πιο ανθεκτικοί στην κλιματική αλλαγή.</a:t>
            </a:r>
            <a:endParaRPr lang="pt-PT" sz="6000" b="1" i="0" u="none" strike="noStrike" cap="none" dirty="0">
              <a:solidFill>
                <a:srgbClr val="FFFFFF"/>
              </a:solidFill>
              <a:latin typeface="Arimo"/>
              <a:ea typeface="Arimo"/>
              <a:cs typeface="Arimo"/>
              <a:sym typeface="Arimo"/>
            </a:endParaRPr>
          </a:p>
          <a:p>
            <a:pPr marL="0" marR="0" lvl="0" indent="0" rtl="0">
              <a:spcBef>
                <a:spcPts val="0"/>
              </a:spcBef>
              <a:spcAft>
                <a:spcPts val="0"/>
              </a:spcAft>
              <a:buNone/>
            </a:pPr>
            <a:endParaRPr lang="pt-PT" sz="6000" b="1" i="0" u="none" strike="noStrike" cap="none" dirty="0">
              <a:solidFill>
                <a:srgbClr val="FAF4F0"/>
              </a:solidFill>
              <a:latin typeface="Arimo"/>
              <a:ea typeface="Arimo"/>
              <a:cs typeface="Arimo"/>
              <a:sym typeface="Arimo"/>
            </a:endParaRPr>
          </a:p>
        </p:txBody>
      </p:sp>
    </p:spTree>
    <p:extLst>
      <p:ext uri="{BB962C8B-B14F-4D97-AF65-F5344CB8AC3E}">
        <p14:creationId xmlns:p14="http://schemas.microsoft.com/office/powerpoint/2010/main" val="2318669528"/>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61"/>
        <p:cNvGrpSpPr/>
        <p:nvPr/>
      </p:nvGrpSpPr>
      <p:grpSpPr>
        <a:xfrm>
          <a:off x="0" y="0"/>
          <a:ext cx="0" cy="0"/>
          <a:chOff x="0" y="0"/>
          <a:chExt cx="0" cy="0"/>
        </a:xfrm>
      </p:grpSpPr>
      <p:sp>
        <p:nvSpPr>
          <p:cNvPr id="162" name="Google Shape;162;p5"/>
          <p:cNvSpPr/>
          <p:nvPr/>
        </p:nvSpPr>
        <p:spPr>
          <a:xfrm>
            <a:off x="4797282" y="3403426"/>
            <a:ext cx="8693437" cy="348014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125F64"/>
          </a:solidFill>
          <a:ln>
            <a:noFill/>
          </a:ln>
        </p:spPr>
        <p:txBody>
          <a:bodyPr/>
          <a:lstStyle/>
          <a:p>
            <a:endParaRPr lang="pt-PT"/>
          </a:p>
        </p:txBody>
      </p:sp>
      <p:sp>
        <p:nvSpPr>
          <p:cNvPr id="163" name="Google Shape;163;p5"/>
          <p:cNvSpPr txBox="1"/>
          <p:nvPr/>
        </p:nvSpPr>
        <p:spPr>
          <a:xfrm>
            <a:off x="5311650" y="3813278"/>
            <a:ext cx="7664700" cy="227998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l-GR" sz="7408" b="1" i="0" u="none" strike="noStrike" cap="none" dirty="0">
                <a:solidFill>
                  <a:srgbClr val="FFFFFF"/>
                </a:solidFill>
                <a:latin typeface="Arimo"/>
                <a:ea typeface="Arimo"/>
                <a:cs typeface="Arimo"/>
                <a:sym typeface="Arimo"/>
              </a:rPr>
              <a:t>Ραμμένη ανθεκτικότητα</a:t>
            </a:r>
            <a:endParaRPr lang="pt-PT" sz="7408" b="1" i="0" u="none" strike="noStrike" cap="none" dirty="0">
              <a:solidFill>
                <a:srgbClr val="FFFFFF"/>
              </a:solidFill>
              <a:latin typeface="Arimo"/>
              <a:ea typeface="Arimo"/>
              <a:cs typeface="Arimo"/>
              <a:sym typeface="Arimo"/>
            </a:endParaRPr>
          </a:p>
        </p:txBody>
      </p:sp>
      <p:sp>
        <p:nvSpPr>
          <p:cNvPr id="164" name="Google Shape;164;p5"/>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pic>
        <p:nvPicPr>
          <p:cNvPr id="2" name="Picture 1" descr="A tree with leaves and text&#10;&#10;Description automatically generated">
            <a:extLst>
              <a:ext uri="{FF2B5EF4-FFF2-40B4-BE49-F238E27FC236}">
                <a16:creationId xmlns:a16="http://schemas.microsoft.com/office/drawing/2014/main" id="{085D5ADA-52D7-F2F0-F038-0E8A6D5EAC20}"/>
              </a:ext>
            </a:extLst>
          </p:cNvPr>
          <p:cNvPicPr>
            <a:picLocks noChangeAspect="1"/>
          </p:cNvPicPr>
          <p:nvPr/>
        </p:nvPicPr>
        <p:blipFill rotWithShape="1">
          <a:blip r:embed="rId3"/>
          <a:srcRect l="31500" r="50131" b="70623"/>
          <a:stretch/>
        </p:blipFill>
        <p:spPr>
          <a:xfrm>
            <a:off x="13464771" y="1286654"/>
            <a:ext cx="4823229" cy="7713691"/>
          </a:xfrm>
          <a:prstGeom prst="rect">
            <a:avLst/>
          </a:prstGeom>
        </p:spPr>
      </p:pic>
      <p:pic>
        <p:nvPicPr>
          <p:cNvPr id="4" name="Picture 3" descr="A tree with leaves and text&#10;&#10;Description automatically generated">
            <a:extLst>
              <a:ext uri="{FF2B5EF4-FFF2-40B4-BE49-F238E27FC236}">
                <a16:creationId xmlns:a16="http://schemas.microsoft.com/office/drawing/2014/main" id="{4E38A00D-0981-8579-47D1-63A58E85FAF6}"/>
              </a:ext>
            </a:extLst>
          </p:cNvPr>
          <p:cNvPicPr>
            <a:picLocks noChangeAspect="1"/>
          </p:cNvPicPr>
          <p:nvPr/>
        </p:nvPicPr>
        <p:blipFill rotWithShape="1">
          <a:blip r:embed="rId3"/>
          <a:srcRect l="49598" r="35162" b="70623"/>
          <a:stretch/>
        </p:blipFill>
        <p:spPr>
          <a:xfrm>
            <a:off x="0" y="1510550"/>
            <a:ext cx="3769300" cy="7265898"/>
          </a:xfrm>
          <a:prstGeom prst="rect">
            <a:avLst/>
          </a:prstGeom>
        </p:spPr>
      </p:pic>
      <p:sp>
        <p:nvSpPr>
          <p:cNvPr id="5" name="Google Shape;164;p5">
            <a:extLst>
              <a:ext uri="{FF2B5EF4-FFF2-40B4-BE49-F238E27FC236}">
                <a16:creationId xmlns:a16="http://schemas.microsoft.com/office/drawing/2014/main" id="{A072F911-F4D6-6B65-183E-B0D6E2E1AFCB}"/>
              </a:ext>
            </a:extLst>
          </p:cNvPr>
          <p:cNvSpPr/>
          <p:nvPr/>
        </p:nvSpPr>
        <p:spPr>
          <a:xfrm>
            <a:off x="0" y="2862"/>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Tree>
    <p:extLst>
      <p:ext uri="{BB962C8B-B14F-4D97-AF65-F5344CB8AC3E}">
        <p14:creationId xmlns:p14="http://schemas.microsoft.com/office/powerpoint/2010/main" val="30316367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61"/>
        <p:cNvGrpSpPr/>
        <p:nvPr/>
      </p:nvGrpSpPr>
      <p:grpSpPr>
        <a:xfrm>
          <a:off x="0" y="0"/>
          <a:ext cx="0" cy="0"/>
          <a:chOff x="0" y="0"/>
          <a:chExt cx="0" cy="0"/>
        </a:xfrm>
      </p:grpSpPr>
      <p:sp>
        <p:nvSpPr>
          <p:cNvPr id="5" name="Google Shape;200;p8">
            <a:extLst>
              <a:ext uri="{FF2B5EF4-FFF2-40B4-BE49-F238E27FC236}">
                <a16:creationId xmlns:a16="http://schemas.microsoft.com/office/drawing/2014/main" id="{2B63140E-CD7D-3B9C-E8B4-82F03435959F}"/>
              </a:ext>
            </a:extLst>
          </p:cNvPr>
          <p:cNvSpPr txBox="1"/>
          <p:nvPr/>
        </p:nvSpPr>
        <p:spPr>
          <a:xfrm>
            <a:off x="810200" y="2524396"/>
            <a:ext cx="6809800" cy="7312771"/>
          </a:xfrm>
          <a:prstGeom prst="rect">
            <a:avLst/>
          </a:prstGeom>
          <a:noFill/>
          <a:ln>
            <a:noFill/>
          </a:ln>
        </p:spPr>
        <p:txBody>
          <a:bodyPr spcFirstLastPara="1" wrap="square" lIns="0" tIns="0" rIns="0" bIns="0" anchor="t" anchorCtr="0">
            <a:spAutoFit/>
          </a:bodyPr>
          <a:lstStyle/>
          <a:p>
            <a:pPr marL="571500" indent="-571500" algn="ctr">
              <a:lnSpc>
                <a:spcPct val="120000"/>
              </a:lnSpc>
              <a:buClr>
                <a:srgbClr val="FFC000"/>
              </a:buClr>
              <a:buFont typeface="Wingdings" panose="05000000000000000000" pitchFamily="2" charset="2"/>
              <a:buChar char="v"/>
            </a:pPr>
            <a:r>
              <a:rPr lang="el-GR" sz="4400" b="1" dirty="0">
                <a:solidFill>
                  <a:srgbClr val="125F64"/>
                </a:solidFill>
                <a:latin typeface="Open Sans" panose="020B0606030504020204" pitchFamily="34" charset="0"/>
                <a:ea typeface="Open Sans" panose="020B0606030504020204" pitchFamily="34" charset="0"/>
                <a:cs typeface="Open Sans" panose="020B0606030504020204" pitchFamily="34" charset="0"/>
              </a:rPr>
              <a:t>Σχεδιάστε ένα δέντρο που τα στοιχεία του αντιπροσωπεύουν τις έννοιες ή τους ανθρώπους της ζωής σας, όπως αναφέρονται στην περιγραφή της εικόνας.</a:t>
            </a:r>
            <a:endParaRPr sz="44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C5743C7-9C9C-381D-0143-536B23766AB4}"/>
              </a:ext>
            </a:extLst>
          </p:cNvPr>
          <p:cNvPicPr>
            <a:picLocks noChangeAspect="1"/>
          </p:cNvPicPr>
          <p:nvPr/>
        </p:nvPicPr>
        <p:blipFill>
          <a:blip r:embed="rId3"/>
          <a:stretch>
            <a:fillRect/>
          </a:stretch>
        </p:blipFill>
        <p:spPr>
          <a:xfrm>
            <a:off x="7794171" y="429200"/>
            <a:ext cx="10145486" cy="9857800"/>
          </a:xfrm>
          <a:prstGeom prst="rect">
            <a:avLst/>
          </a:prstGeom>
        </p:spPr>
      </p:pic>
    </p:spTree>
    <p:extLst>
      <p:ext uri="{BB962C8B-B14F-4D97-AF65-F5344CB8AC3E}">
        <p14:creationId xmlns:p14="http://schemas.microsoft.com/office/powerpoint/2010/main" val="16140167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11"/>
        <p:cNvGrpSpPr/>
        <p:nvPr/>
      </p:nvGrpSpPr>
      <p:grpSpPr>
        <a:xfrm>
          <a:off x="0" y="0"/>
          <a:ext cx="0" cy="0"/>
          <a:chOff x="0" y="0"/>
          <a:chExt cx="0" cy="0"/>
        </a:xfrm>
      </p:grpSpPr>
      <p:sp>
        <p:nvSpPr>
          <p:cNvPr id="112" name="Google Shape;112;p2"/>
          <p:cNvSpPr/>
          <p:nvPr/>
        </p:nvSpPr>
        <p:spPr>
          <a:xfrm>
            <a:off x="0" y="0"/>
            <a:ext cx="18288000" cy="10286998"/>
          </a:xfrm>
          <a:custGeom>
            <a:avLst/>
            <a:gdLst/>
            <a:ahLst/>
            <a:cxnLst/>
            <a:rect l="l" t="t" r="r" b="b"/>
            <a:pathLst>
              <a:path w="18288000" h="10286998" extrusionOk="0">
                <a:moveTo>
                  <a:pt x="0" y="0"/>
                </a:moveTo>
                <a:lnTo>
                  <a:pt x="18288000" y="0"/>
                </a:lnTo>
                <a:lnTo>
                  <a:pt x="18288000" y="10286998"/>
                </a:lnTo>
                <a:lnTo>
                  <a:pt x="0" y="10286998"/>
                </a:lnTo>
                <a:lnTo>
                  <a:pt x="0" y="0"/>
                </a:lnTo>
                <a:close/>
              </a:path>
            </a:pathLst>
          </a:custGeom>
          <a:blipFill rotWithShape="1">
            <a:blip r:embed="rId3">
              <a:alphaModFix/>
            </a:blip>
            <a:stretch>
              <a:fillRect t="-38885" b="-38883"/>
            </a:stretch>
          </a:blipFill>
          <a:ln>
            <a:noFill/>
          </a:ln>
        </p:spPr>
        <p:txBody>
          <a:bodyPr/>
          <a:lstStyle/>
          <a:p>
            <a:endParaRPr lang="pt-PT"/>
          </a:p>
        </p:txBody>
      </p:sp>
      <p:sp>
        <p:nvSpPr>
          <p:cNvPr id="113" name="Google Shape;113;p2"/>
          <p:cNvSpPr/>
          <p:nvPr/>
        </p:nvSpPr>
        <p:spPr>
          <a:xfrm>
            <a:off x="964434" y="494424"/>
            <a:ext cx="1700071" cy="1634310"/>
          </a:xfrm>
          <a:custGeom>
            <a:avLst/>
            <a:gdLst/>
            <a:ahLst/>
            <a:cxnLst/>
            <a:rect l="l" t="t" r="r" b="b"/>
            <a:pathLst>
              <a:path w="1700071" h="1634310" extrusionOk="0">
                <a:moveTo>
                  <a:pt x="0" y="0"/>
                </a:moveTo>
                <a:lnTo>
                  <a:pt x="1700071" y="0"/>
                </a:lnTo>
                <a:lnTo>
                  <a:pt x="1700071" y="1634310"/>
                </a:lnTo>
                <a:lnTo>
                  <a:pt x="0" y="1634310"/>
                </a:lnTo>
                <a:lnTo>
                  <a:pt x="0" y="0"/>
                </a:lnTo>
                <a:close/>
              </a:path>
            </a:pathLst>
          </a:custGeom>
          <a:blipFill rotWithShape="1">
            <a:blip r:embed="rId4">
              <a:alphaModFix/>
            </a:blip>
            <a:stretch>
              <a:fillRect/>
            </a:stretch>
          </a:blipFill>
          <a:ln>
            <a:noFill/>
          </a:ln>
        </p:spPr>
        <p:txBody>
          <a:bodyPr/>
          <a:lstStyle/>
          <a:p>
            <a:endParaRPr lang="pt-PT"/>
          </a:p>
        </p:txBody>
      </p:sp>
      <p:sp>
        <p:nvSpPr>
          <p:cNvPr id="114" name="Google Shape;114;p2"/>
          <p:cNvSpPr/>
          <p:nvPr/>
        </p:nvSpPr>
        <p:spPr>
          <a:xfrm>
            <a:off x="3324824" y="6013634"/>
            <a:ext cx="1091547" cy="1046537"/>
          </a:xfrm>
          <a:custGeom>
            <a:avLst/>
            <a:gdLst/>
            <a:ahLst/>
            <a:cxnLst/>
            <a:rect l="l" t="t" r="r" b="b"/>
            <a:pathLst>
              <a:path w="1091547" h="1046537" extrusionOk="0">
                <a:moveTo>
                  <a:pt x="0" y="0"/>
                </a:moveTo>
                <a:lnTo>
                  <a:pt x="1091546" y="0"/>
                </a:lnTo>
                <a:lnTo>
                  <a:pt x="1091546" y="1046536"/>
                </a:lnTo>
                <a:lnTo>
                  <a:pt x="0" y="1046536"/>
                </a:lnTo>
                <a:lnTo>
                  <a:pt x="0" y="0"/>
                </a:lnTo>
                <a:close/>
              </a:path>
            </a:pathLst>
          </a:custGeom>
          <a:blipFill rotWithShape="1">
            <a:blip r:embed="rId5">
              <a:alphaModFix/>
            </a:blip>
            <a:stretch>
              <a:fillRect b="-445"/>
            </a:stretch>
          </a:blipFill>
          <a:ln>
            <a:noFill/>
          </a:ln>
        </p:spPr>
        <p:txBody>
          <a:bodyPr/>
          <a:lstStyle/>
          <a:p>
            <a:endParaRPr lang="pt-PT"/>
          </a:p>
        </p:txBody>
      </p:sp>
      <p:sp>
        <p:nvSpPr>
          <p:cNvPr id="115" name="Google Shape;115;p2"/>
          <p:cNvSpPr/>
          <p:nvPr/>
        </p:nvSpPr>
        <p:spPr>
          <a:xfrm>
            <a:off x="5054171" y="6013634"/>
            <a:ext cx="1091546" cy="1077186"/>
          </a:xfrm>
          <a:custGeom>
            <a:avLst/>
            <a:gdLst/>
            <a:ahLst/>
            <a:cxnLst/>
            <a:rect l="l" t="t" r="r" b="b"/>
            <a:pathLst>
              <a:path w="1091546" h="1077186" extrusionOk="0">
                <a:moveTo>
                  <a:pt x="0" y="0"/>
                </a:moveTo>
                <a:lnTo>
                  <a:pt x="1091545" y="0"/>
                </a:lnTo>
                <a:lnTo>
                  <a:pt x="1091545" y="1077186"/>
                </a:lnTo>
                <a:lnTo>
                  <a:pt x="0" y="1077186"/>
                </a:lnTo>
                <a:lnTo>
                  <a:pt x="0" y="0"/>
                </a:lnTo>
                <a:close/>
              </a:path>
            </a:pathLst>
          </a:custGeom>
          <a:blipFill rotWithShape="1">
            <a:blip r:embed="rId6">
              <a:alphaModFix/>
            </a:blip>
            <a:stretch>
              <a:fillRect r="-101"/>
            </a:stretch>
          </a:blipFill>
          <a:ln>
            <a:noFill/>
          </a:ln>
        </p:spPr>
        <p:txBody>
          <a:bodyPr/>
          <a:lstStyle/>
          <a:p>
            <a:endParaRPr lang="pt-PT"/>
          </a:p>
        </p:txBody>
      </p:sp>
      <p:sp>
        <p:nvSpPr>
          <p:cNvPr id="116" name="Google Shape;116;p2"/>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2"/>
            </a:stretch>
          </a:blipFill>
          <a:ln>
            <a:noFill/>
          </a:ln>
        </p:spPr>
        <p:txBody>
          <a:bodyPr/>
          <a:lstStyle/>
          <a:p>
            <a:endParaRPr lang="pt-PT"/>
          </a:p>
        </p:txBody>
      </p:sp>
      <p:sp>
        <p:nvSpPr>
          <p:cNvPr id="117" name="Google Shape;117;p2"/>
          <p:cNvSpPr/>
          <p:nvPr/>
        </p:nvSpPr>
        <p:spPr>
          <a:xfrm>
            <a:off x="10197199" y="6027996"/>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8">
              <a:alphaModFix/>
            </a:blip>
            <a:stretch>
              <a:fillRect r="-101"/>
            </a:stretch>
          </a:blipFill>
          <a:ln>
            <a:noFill/>
          </a:ln>
        </p:spPr>
        <p:txBody>
          <a:bodyPr/>
          <a:lstStyle/>
          <a:p>
            <a:endParaRPr lang="pt-PT"/>
          </a:p>
        </p:txBody>
      </p:sp>
      <p:sp>
        <p:nvSpPr>
          <p:cNvPr id="118" name="Google Shape;118;p2"/>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txBody>
          <a:bodyPr/>
          <a:lstStyle/>
          <a:p>
            <a:endParaRPr lang="pt-PT"/>
          </a:p>
        </p:txBody>
      </p:sp>
      <p:sp>
        <p:nvSpPr>
          <p:cNvPr id="119" name="Google Shape;119;p2"/>
          <p:cNvSpPr/>
          <p:nvPr/>
        </p:nvSpPr>
        <p:spPr>
          <a:xfrm>
            <a:off x="11926546" y="6013634"/>
            <a:ext cx="1091548" cy="1091550"/>
          </a:xfrm>
          <a:custGeom>
            <a:avLst/>
            <a:gdLst/>
            <a:ahLst/>
            <a:cxnLst/>
            <a:rect l="l" t="t" r="r" b="b"/>
            <a:pathLst>
              <a:path w="1091548" h="1091550" extrusionOk="0">
                <a:moveTo>
                  <a:pt x="0" y="0"/>
                </a:moveTo>
                <a:lnTo>
                  <a:pt x="1091549" y="0"/>
                </a:lnTo>
                <a:lnTo>
                  <a:pt x="1091549" y="1091550"/>
                </a:lnTo>
                <a:lnTo>
                  <a:pt x="0" y="1091550"/>
                </a:lnTo>
                <a:lnTo>
                  <a:pt x="0" y="0"/>
                </a:lnTo>
                <a:close/>
              </a:path>
            </a:pathLst>
          </a:custGeom>
          <a:blipFill rotWithShape="1">
            <a:blip r:embed="rId10">
              <a:alphaModFix/>
            </a:blip>
            <a:stretch>
              <a:fillRect/>
            </a:stretch>
          </a:blipFill>
          <a:ln>
            <a:noFill/>
          </a:ln>
        </p:spPr>
        <p:txBody>
          <a:bodyPr/>
          <a:lstStyle/>
          <a:p>
            <a:endParaRPr lang="pt-PT"/>
          </a:p>
        </p:txBody>
      </p:sp>
      <p:sp>
        <p:nvSpPr>
          <p:cNvPr id="120" name="Google Shape;120;p2"/>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txBody>
          <a:bodyPr/>
          <a:lstStyle/>
          <a:p>
            <a:endParaRPr lang="pt-PT"/>
          </a:p>
        </p:txBody>
      </p:sp>
      <p:sp>
        <p:nvSpPr>
          <p:cNvPr id="121" name="Google Shape;121;p2"/>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txBody>
          <a:bodyPr/>
          <a:lstStyle/>
          <a:p>
            <a:endParaRPr lang="pt-PT"/>
          </a:p>
        </p:txBody>
      </p:sp>
      <p:sp>
        <p:nvSpPr>
          <p:cNvPr id="122" name="Google Shape;122;p2"/>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3" name="Google Shape;123;p2"/>
          <p:cNvSpPr txBox="1"/>
          <p:nvPr/>
        </p:nvSpPr>
        <p:spPr>
          <a:xfrm>
            <a:off x="4416371" y="1389280"/>
            <a:ext cx="9266700" cy="443198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ΕΝΟΤΗΤΑ 6</a:t>
            </a:r>
            <a:endParaRPr lang="en-US" sz="6000" b="1" i="0" u="none" strike="noStrike" cap="none" dirty="0">
              <a:solidFill>
                <a:srgbClr val="0A5B61"/>
              </a:solidFill>
              <a:latin typeface="Open Sans"/>
              <a:ea typeface="Open Sans"/>
              <a:cs typeface="Open Sans"/>
              <a:sym typeface="Open Sans"/>
            </a:endParaRPr>
          </a:p>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Ανθεκτικότητα και προσαρμογή στην αλλαγή</a:t>
            </a:r>
            <a:endParaRPr lang="en-US" sz="6000" b="1" i="0" u="none" strike="noStrike" cap="none" dirty="0">
              <a:solidFill>
                <a:srgbClr val="0A5B61"/>
              </a:solidFill>
              <a:latin typeface="Open Sans"/>
              <a:ea typeface="Open Sans"/>
              <a:cs typeface="Open Sans"/>
              <a:sym typeface="Open Sans"/>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46"/>
        <p:cNvGrpSpPr/>
        <p:nvPr/>
      </p:nvGrpSpPr>
      <p:grpSpPr>
        <a:xfrm>
          <a:off x="0" y="0"/>
          <a:ext cx="0" cy="0"/>
          <a:chOff x="0" y="0"/>
          <a:chExt cx="0" cy="0"/>
        </a:xfrm>
      </p:grpSpPr>
      <p:sp>
        <p:nvSpPr>
          <p:cNvPr id="147" name="Google Shape;147;p4"/>
          <p:cNvSpPr txBox="1"/>
          <p:nvPr/>
        </p:nvSpPr>
        <p:spPr>
          <a:xfrm>
            <a:off x="9106696" y="7322667"/>
            <a:ext cx="8994000" cy="17173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lang="en-GB" sz="1800" b="0" i="0" u="none" strike="noStrike" cap="none" dirty="0">
              <a:solidFill>
                <a:schemeClr val="dk1"/>
              </a:solidFill>
              <a:latin typeface="Calibri"/>
              <a:ea typeface="Calibri"/>
              <a:cs typeface="Calibri"/>
              <a:sym typeface="Calibri"/>
            </a:endParaRPr>
          </a:p>
          <a:p>
            <a:pPr marL="765810" marR="0" lvl="1" indent="-382904"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Πώς να οικοδομήσετε την ανθεκτικότητα θετικά</a:t>
            </a:r>
            <a:endParaRPr lang="en-GB" sz="3600" b="0" i="0" u="none" strike="noStrike" cap="none" dirty="0">
              <a:solidFill>
                <a:srgbClr val="000000"/>
              </a:solidFill>
              <a:latin typeface="Open Sans"/>
              <a:ea typeface="Open Sans"/>
              <a:cs typeface="Open Sans"/>
              <a:sym typeface="Open Sans"/>
            </a:endParaRPr>
          </a:p>
        </p:txBody>
      </p:sp>
      <p:sp>
        <p:nvSpPr>
          <p:cNvPr id="148" name="Google Shape;148;p4"/>
          <p:cNvSpPr/>
          <p:nvPr/>
        </p:nvSpPr>
        <p:spPr>
          <a:xfrm>
            <a:off x="341772" y="375712"/>
            <a:ext cx="6602825" cy="4262438"/>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txBody>
          <a:bodyPr/>
          <a:lstStyle/>
          <a:p>
            <a:endParaRPr lang="pt-PT"/>
          </a:p>
        </p:txBody>
      </p:sp>
      <p:sp>
        <p:nvSpPr>
          <p:cNvPr id="149" name="Google Shape;149;p4"/>
          <p:cNvSpPr txBox="1"/>
          <p:nvPr/>
        </p:nvSpPr>
        <p:spPr>
          <a:xfrm>
            <a:off x="1266814" y="1623808"/>
            <a:ext cx="4752750"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5400" b="1" i="0" u="none" strike="noStrike" cap="none" dirty="0">
                <a:solidFill>
                  <a:srgbClr val="FFFFFF"/>
                </a:solidFill>
                <a:latin typeface="Arimo"/>
                <a:ea typeface="Arimo"/>
                <a:cs typeface="Arimo"/>
                <a:sym typeface="Arimo"/>
              </a:rPr>
              <a:t>Τι θα μάθουμε;</a:t>
            </a:r>
            <a:endParaRPr dirty="0"/>
          </a:p>
        </p:txBody>
      </p:sp>
      <p:sp>
        <p:nvSpPr>
          <p:cNvPr id="150" name="Google Shape;150;p4"/>
          <p:cNvSpPr/>
          <p:nvPr/>
        </p:nvSpPr>
        <p:spPr>
          <a:xfrm>
            <a:off x="0" y="9911288"/>
            <a:ext cx="18288000" cy="504254"/>
          </a:xfrm>
          <a:custGeom>
            <a:avLst/>
            <a:gdLst/>
            <a:ahLst/>
            <a:cxnLst/>
            <a:rect l="l" t="t" r="r" b="b"/>
            <a:pathLst>
              <a:path w="24384000" h="672338" extrusionOk="0">
                <a:moveTo>
                  <a:pt x="0" y="0"/>
                </a:moveTo>
                <a:lnTo>
                  <a:pt x="24384000" y="0"/>
                </a:lnTo>
                <a:lnTo>
                  <a:pt x="24384000" y="672338"/>
                </a:lnTo>
                <a:lnTo>
                  <a:pt x="0" y="672338"/>
                </a:lnTo>
                <a:close/>
              </a:path>
            </a:pathLst>
          </a:custGeom>
          <a:solidFill>
            <a:srgbClr val="FFC000"/>
          </a:solidFill>
          <a:ln>
            <a:noFill/>
          </a:ln>
        </p:spPr>
        <p:txBody>
          <a:bodyPr/>
          <a:lstStyle/>
          <a:p>
            <a:endParaRPr lang="pt-PT"/>
          </a:p>
        </p:txBody>
      </p:sp>
      <p:sp>
        <p:nvSpPr>
          <p:cNvPr id="151" name="Google Shape;151;p4"/>
          <p:cNvSpPr/>
          <p:nvPr/>
        </p:nvSpPr>
        <p:spPr>
          <a:xfrm>
            <a:off x="6639723" y="4346648"/>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txBody>
          <a:bodyPr/>
          <a:lstStyle/>
          <a:p>
            <a:endParaRPr lang="pt-PT"/>
          </a:p>
        </p:txBody>
      </p:sp>
      <p:sp>
        <p:nvSpPr>
          <p:cNvPr id="152" name="Google Shape;152;p4"/>
          <p:cNvSpPr txBox="1"/>
          <p:nvPr/>
        </p:nvSpPr>
        <p:spPr>
          <a:xfrm>
            <a:off x="9106696" y="3538849"/>
            <a:ext cx="8221350" cy="1329595"/>
          </a:xfrm>
          <a:prstGeom prst="rect">
            <a:avLst/>
          </a:prstGeom>
          <a:noFill/>
          <a:ln>
            <a:noFill/>
          </a:ln>
        </p:spPr>
        <p:txBody>
          <a:bodyPr spcFirstLastPara="1" wrap="square" lIns="0" tIns="0" rIns="0" bIns="0" anchor="t" anchorCtr="0">
            <a:spAutoFit/>
          </a:bodyPr>
          <a:lstStyle/>
          <a:p>
            <a:pPr marL="765810" lvl="1" indent="-382904">
              <a:lnSpc>
                <a:spcPct val="120000"/>
              </a:lnSpc>
              <a:buSzPts val="3600"/>
              <a:buFont typeface="Arial"/>
              <a:buChar char="•"/>
            </a:pPr>
            <a:r>
              <a:rPr lang="el-GR" sz="3600" dirty="0">
                <a:latin typeface="Open Sans"/>
                <a:ea typeface="Open Sans"/>
                <a:cs typeface="Open Sans"/>
              </a:rPr>
              <a:t>Την διαφορά μεταξύ ανθεκτικότητας και προσαρμογής</a:t>
            </a:r>
            <a:endParaRPr sz="3600" dirty="0">
              <a:latin typeface="Open Sans"/>
              <a:ea typeface="Open Sans"/>
              <a:cs typeface="Open Sans"/>
            </a:endParaRPr>
          </a:p>
        </p:txBody>
      </p:sp>
      <p:sp>
        <p:nvSpPr>
          <p:cNvPr id="153" name="Google Shape;153;p4"/>
          <p:cNvSpPr txBox="1"/>
          <p:nvPr/>
        </p:nvSpPr>
        <p:spPr>
          <a:xfrm>
            <a:off x="9106696" y="5181983"/>
            <a:ext cx="8077731" cy="1994392"/>
          </a:xfrm>
          <a:prstGeom prst="rect">
            <a:avLst/>
          </a:prstGeom>
          <a:noFill/>
          <a:ln>
            <a:noFill/>
          </a:ln>
        </p:spPr>
        <p:txBody>
          <a:bodyPr spcFirstLastPara="1" wrap="square" lIns="0" tIns="0" rIns="0" bIns="0" anchor="t" anchorCtr="0">
            <a:spAutoFit/>
          </a:bodyPr>
          <a:lstStyle/>
          <a:p>
            <a:pPr marL="765810" marR="0" lvl="1" indent="-382904" algn="l" rtl="0">
              <a:lnSpc>
                <a:spcPct val="120000"/>
              </a:lnSpc>
              <a:spcBef>
                <a:spcPts val="0"/>
              </a:spcBef>
              <a:spcAft>
                <a:spcPts val="0"/>
              </a:spcAft>
              <a:buClr>
                <a:srgbClr val="000000"/>
              </a:buClr>
              <a:buSzPts val="3600"/>
              <a:buFont typeface="Arial"/>
              <a:buChar char="•"/>
            </a:pPr>
            <a:r>
              <a:rPr lang="el-GR" sz="3600" dirty="0">
                <a:latin typeface="Open Sans"/>
                <a:ea typeface="Open Sans"/>
                <a:cs typeface="Open Sans"/>
                <a:sym typeface="Open Sans"/>
              </a:rPr>
              <a:t>Πως ορίζουμε την επιτυχημένη γήρανση και τη σημασία της ανθεκτικότητας</a:t>
            </a:r>
            <a:endParaRPr lang="en-GB" sz="3600" dirty="0">
              <a:latin typeface="Open Sans"/>
              <a:ea typeface="Open Sans"/>
              <a:cs typeface="Open Sans"/>
              <a:sym typeface="Open San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97"/>
        <p:cNvGrpSpPr/>
        <p:nvPr/>
      </p:nvGrpSpPr>
      <p:grpSpPr>
        <a:xfrm>
          <a:off x="0" y="0"/>
          <a:ext cx="0" cy="0"/>
          <a:chOff x="0" y="0"/>
          <a:chExt cx="0" cy="0"/>
        </a:xfrm>
      </p:grpSpPr>
      <p:sp>
        <p:nvSpPr>
          <p:cNvPr id="4" name="Google Shape;148;p4">
            <a:extLst>
              <a:ext uri="{FF2B5EF4-FFF2-40B4-BE49-F238E27FC236}">
                <a16:creationId xmlns:a16="http://schemas.microsoft.com/office/drawing/2014/main" id="{D87B6C95-C6BA-854C-05F3-18AB6F2157F6}"/>
              </a:ext>
            </a:extLst>
          </p:cNvPr>
          <p:cNvSpPr/>
          <p:nvPr/>
        </p:nvSpPr>
        <p:spPr>
          <a:xfrm>
            <a:off x="345989" y="3453129"/>
            <a:ext cx="5758249" cy="3380742"/>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txBody>
          <a:bodyPr/>
          <a:lstStyle/>
          <a:p>
            <a:endParaRPr lang="pt-PT"/>
          </a:p>
        </p:txBody>
      </p:sp>
      <p:sp>
        <p:nvSpPr>
          <p:cNvPr id="5" name="Google Shape;149;p4">
            <a:extLst>
              <a:ext uri="{FF2B5EF4-FFF2-40B4-BE49-F238E27FC236}">
                <a16:creationId xmlns:a16="http://schemas.microsoft.com/office/drawing/2014/main" id="{7910C52C-ED58-1049-D576-258EC738C8E0}"/>
              </a:ext>
            </a:extLst>
          </p:cNvPr>
          <p:cNvSpPr txBox="1"/>
          <p:nvPr/>
        </p:nvSpPr>
        <p:spPr>
          <a:xfrm>
            <a:off x="345990" y="3793764"/>
            <a:ext cx="5758248"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4000" b="1" i="0" u="none" strike="noStrike" cap="none" dirty="0">
                <a:solidFill>
                  <a:srgbClr val="FFFFFF"/>
                </a:solidFill>
                <a:latin typeface="Arimo"/>
                <a:ea typeface="Arimo"/>
                <a:cs typeface="Arimo"/>
                <a:sym typeface="Arimo"/>
              </a:rPr>
              <a:t>Γνωρίζετε τη διαφορά μεταξύ Ανθεκτικότητας και Προσαρμογής;</a:t>
            </a:r>
            <a:endParaRPr lang="en-US" sz="1050" dirty="0"/>
          </a:p>
        </p:txBody>
      </p:sp>
      <p:pic>
        <p:nvPicPr>
          <p:cNvPr id="6" name="Picture 5">
            <a:extLst>
              <a:ext uri="{FF2B5EF4-FFF2-40B4-BE49-F238E27FC236}">
                <a16:creationId xmlns:a16="http://schemas.microsoft.com/office/drawing/2014/main" id="{A24EF160-95B8-4DC0-BEA5-C73F835FE6F2}"/>
              </a:ext>
            </a:extLst>
          </p:cNvPr>
          <p:cNvPicPr>
            <a:picLocks noChangeAspect="1"/>
          </p:cNvPicPr>
          <p:nvPr/>
        </p:nvPicPr>
        <p:blipFill>
          <a:blip r:embed="rId3"/>
          <a:stretch>
            <a:fillRect/>
          </a:stretch>
        </p:blipFill>
        <p:spPr>
          <a:xfrm>
            <a:off x="7266857" y="4474"/>
            <a:ext cx="10285714" cy="10282526"/>
          </a:xfrm>
          <a:prstGeom prst="rect">
            <a:avLst/>
          </a:prstGeom>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97"/>
        <p:cNvGrpSpPr/>
        <p:nvPr/>
      </p:nvGrpSpPr>
      <p:grpSpPr>
        <a:xfrm>
          <a:off x="0" y="0"/>
          <a:ext cx="0" cy="0"/>
          <a:chOff x="0" y="0"/>
          <a:chExt cx="0" cy="0"/>
        </a:xfrm>
      </p:grpSpPr>
      <p:sp>
        <p:nvSpPr>
          <p:cNvPr id="2" name="Google Shape;198;p8">
            <a:extLst>
              <a:ext uri="{FF2B5EF4-FFF2-40B4-BE49-F238E27FC236}">
                <a16:creationId xmlns:a16="http://schemas.microsoft.com/office/drawing/2014/main" id="{AF336257-44CD-C2E4-796E-15233A69CC64}"/>
              </a:ext>
            </a:extLst>
          </p:cNvPr>
          <p:cNvSpPr/>
          <p:nvPr/>
        </p:nvSpPr>
        <p:spPr>
          <a:xfrm>
            <a:off x="298420" y="301444"/>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a:lstStyle/>
          <a:p>
            <a:endParaRPr lang="pt-PT"/>
          </a:p>
        </p:txBody>
      </p:sp>
      <p:sp>
        <p:nvSpPr>
          <p:cNvPr id="6" name="Google Shape;204;p8">
            <a:extLst>
              <a:ext uri="{FF2B5EF4-FFF2-40B4-BE49-F238E27FC236}">
                <a16:creationId xmlns:a16="http://schemas.microsoft.com/office/drawing/2014/main" id="{1D2ED711-E579-F837-6371-6A273F173923}"/>
              </a:ext>
            </a:extLst>
          </p:cNvPr>
          <p:cNvSpPr txBox="1"/>
          <p:nvPr/>
        </p:nvSpPr>
        <p:spPr>
          <a:xfrm>
            <a:off x="3318163" y="541377"/>
            <a:ext cx="12545614" cy="81253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l-GR" sz="4400" b="1" i="0" u="none" strike="noStrike" cap="none" dirty="0">
                <a:solidFill>
                  <a:srgbClr val="000000"/>
                </a:solidFill>
                <a:latin typeface="Open Sans"/>
                <a:ea typeface="Open Sans"/>
                <a:cs typeface="Open Sans"/>
                <a:sym typeface="Open Sans"/>
              </a:rPr>
              <a:t>Ηλικιωμένοι και κλιματική ανθεκτικότητα</a:t>
            </a:r>
            <a:endParaRPr lang="en-US" sz="1050" dirty="0"/>
          </a:p>
        </p:txBody>
      </p:sp>
      <p:sp>
        <p:nvSpPr>
          <p:cNvPr id="7" name="Google Shape;199;p8">
            <a:extLst>
              <a:ext uri="{FF2B5EF4-FFF2-40B4-BE49-F238E27FC236}">
                <a16:creationId xmlns:a16="http://schemas.microsoft.com/office/drawing/2014/main" id="{1F8CF26E-1F6A-D219-3654-CA568F777978}"/>
              </a:ext>
            </a:extLst>
          </p:cNvPr>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9" name="Google Shape;200;p8">
            <a:extLst>
              <a:ext uri="{FF2B5EF4-FFF2-40B4-BE49-F238E27FC236}">
                <a16:creationId xmlns:a16="http://schemas.microsoft.com/office/drawing/2014/main" id="{C6D91F8E-17EA-9153-F01D-ECF0FB6FA4BB}"/>
              </a:ext>
            </a:extLst>
          </p:cNvPr>
          <p:cNvSpPr txBox="1"/>
          <p:nvPr/>
        </p:nvSpPr>
        <p:spPr>
          <a:xfrm>
            <a:off x="810199" y="2524396"/>
            <a:ext cx="15972557" cy="5448158"/>
          </a:xfrm>
          <a:prstGeom prst="rect">
            <a:avLst/>
          </a:prstGeom>
          <a:noFill/>
          <a:ln>
            <a:noFill/>
          </a:ln>
        </p:spPr>
        <p:txBody>
          <a:bodyPr spcFirstLastPara="1" wrap="square" lIns="0" tIns="0" rIns="0" bIns="0" anchor="t" anchorCtr="0">
            <a:spAutoFit/>
          </a:bodyPr>
          <a:lstStyle/>
          <a:p>
            <a:pPr marR="0" lvl="0" algn="l" rtl="0">
              <a:lnSpc>
                <a:spcPct val="167015"/>
              </a:lnSpc>
              <a:spcBef>
                <a:spcPts val="0"/>
              </a:spcBef>
              <a:spcAft>
                <a:spcPts val="0"/>
              </a:spcAft>
              <a:buClr>
                <a:srgbClr val="FFC000"/>
              </a:buClr>
            </a:pPr>
            <a:r>
              <a:rPr lang="el-GR" sz="3600" dirty="0">
                <a:effectLst/>
                <a:latin typeface="Open Sans" panose="020B0606030504020204" pitchFamily="34" charset="0"/>
                <a:ea typeface="Open Sans" panose="020B0606030504020204" pitchFamily="34" charset="0"/>
              </a:rPr>
              <a:t>Καθώς γερνάμε, γινόμαστε πιο ευάλωτοι στην κλιματική αλλαγή για διάφορους λόγους</a:t>
            </a:r>
            <a:r>
              <a:rPr lang="en-GB" sz="3600" dirty="0">
                <a:effectLst/>
                <a:latin typeface="Open Sans" panose="020B0606030504020204" pitchFamily="34" charset="0"/>
                <a:ea typeface="Open Sans" panose="020B0606030504020204" pitchFamily="34" charset="0"/>
              </a:rPr>
              <a:t>: </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2800" dirty="0">
                <a:latin typeface="Open Sans" panose="020B0606030504020204" pitchFamily="34" charset="0"/>
                <a:ea typeface="Open Sans" panose="020B0606030504020204" pitchFamily="34" charset="0"/>
              </a:rPr>
              <a:t>Χρόνιες ασθένειες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2800" dirty="0">
                <a:latin typeface="Open Sans" panose="020B0606030504020204" pitchFamily="34" charset="0"/>
                <a:ea typeface="Open Sans" panose="020B0606030504020204" pitchFamily="34" charset="0"/>
              </a:rPr>
              <a:t>Προκλήσεις κινητικότητας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2800" dirty="0">
                <a:latin typeface="Open Sans" panose="020B0606030504020204" pitchFamily="34" charset="0"/>
                <a:ea typeface="Open Sans" panose="020B0606030504020204" pitchFamily="34" charset="0"/>
              </a:rPr>
              <a:t>Χαμηλότερη αντίδραση του ανοσοποιητικού συστήματος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2800" dirty="0">
                <a:latin typeface="Open Sans" panose="020B0606030504020204" pitchFamily="34" charset="0"/>
                <a:ea typeface="Open Sans" panose="020B0606030504020204" pitchFamily="34" charset="0"/>
              </a:rPr>
              <a:t>Χαμηλότερη οικονομική δύναμη και λιγότερη πρόσβαση σε υπηρεσίες και υποδομές</a:t>
            </a:r>
          </a:p>
          <a:p>
            <a:pPr marL="571500" marR="0" lvl="0" indent="-571500" algn="l" rtl="0">
              <a:lnSpc>
                <a:spcPct val="167015"/>
              </a:lnSpc>
              <a:spcBef>
                <a:spcPts val="0"/>
              </a:spcBef>
              <a:spcAft>
                <a:spcPts val="0"/>
              </a:spcAft>
              <a:buClr>
                <a:srgbClr val="FFC000"/>
              </a:buClr>
              <a:buFont typeface="Wingdings" panose="05000000000000000000" pitchFamily="2" charset="2"/>
              <a:buChar char="v"/>
            </a:pPr>
            <a:r>
              <a:rPr lang="el-GR" sz="2800" dirty="0">
                <a:latin typeface="Open Sans" panose="020B0606030504020204" pitchFamily="34" charset="0"/>
                <a:ea typeface="Open Sans" panose="020B0606030504020204" pitchFamily="34" charset="0"/>
              </a:rPr>
              <a:t>Γνωστικές και αισθητηριακές προκλήσεις (π.χ. απώλεια ακοής)</a:t>
            </a:r>
            <a:endParaRPr lang="en-GB" sz="2800" dirty="0">
              <a:effectLst/>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1566000864"/>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97"/>
        <p:cNvGrpSpPr/>
        <p:nvPr/>
      </p:nvGrpSpPr>
      <p:grpSpPr>
        <a:xfrm>
          <a:off x="0" y="0"/>
          <a:ext cx="0" cy="0"/>
          <a:chOff x="0" y="0"/>
          <a:chExt cx="0" cy="0"/>
        </a:xfrm>
      </p:grpSpPr>
      <p:sp>
        <p:nvSpPr>
          <p:cNvPr id="2" name="Google Shape;198;p8">
            <a:extLst>
              <a:ext uri="{FF2B5EF4-FFF2-40B4-BE49-F238E27FC236}">
                <a16:creationId xmlns:a16="http://schemas.microsoft.com/office/drawing/2014/main" id="{AF336257-44CD-C2E4-796E-15233A69CC64}"/>
              </a:ext>
            </a:extLst>
          </p:cNvPr>
          <p:cNvSpPr/>
          <p:nvPr/>
        </p:nvSpPr>
        <p:spPr>
          <a:xfrm>
            <a:off x="298420" y="301444"/>
            <a:ext cx="17691160"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txBody>
          <a:bodyPr/>
          <a:lstStyle/>
          <a:p>
            <a:endParaRPr lang="pt-PT"/>
          </a:p>
        </p:txBody>
      </p:sp>
      <p:sp>
        <p:nvSpPr>
          <p:cNvPr id="6" name="Google Shape;204;p8">
            <a:extLst>
              <a:ext uri="{FF2B5EF4-FFF2-40B4-BE49-F238E27FC236}">
                <a16:creationId xmlns:a16="http://schemas.microsoft.com/office/drawing/2014/main" id="{1D2ED711-E579-F837-6371-6A273F173923}"/>
              </a:ext>
            </a:extLst>
          </p:cNvPr>
          <p:cNvSpPr txBox="1"/>
          <p:nvPr/>
        </p:nvSpPr>
        <p:spPr>
          <a:xfrm>
            <a:off x="3318163" y="541377"/>
            <a:ext cx="11651673" cy="738664"/>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l-GR" sz="4000" b="1" i="0" u="none" strike="noStrike" cap="none" dirty="0">
                <a:solidFill>
                  <a:srgbClr val="000000"/>
                </a:solidFill>
                <a:latin typeface="Open Sans"/>
                <a:ea typeface="Open Sans"/>
                <a:cs typeface="Open Sans"/>
                <a:sym typeface="Open Sans"/>
              </a:rPr>
              <a:t>Ηλικιωμένοι και κλιματική ανθεκτικότητα</a:t>
            </a:r>
            <a:endParaRPr lang="en-US" sz="1000" dirty="0"/>
          </a:p>
        </p:txBody>
      </p:sp>
      <p:sp>
        <p:nvSpPr>
          <p:cNvPr id="7" name="Google Shape;199;p8">
            <a:extLst>
              <a:ext uri="{FF2B5EF4-FFF2-40B4-BE49-F238E27FC236}">
                <a16:creationId xmlns:a16="http://schemas.microsoft.com/office/drawing/2014/main" id="{1F8CF26E-1F6A-D219-3654-CA568F777978}"/>
              </a:ext>
            </a:extLst>
          </p:cNvPr>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9" name="Google Shape;200;p8">
            <a:extLst>
              <a:ext uri="{FF2B5EF4-FFF2-40B4-BE49-F238E27FC236}">
                <a16:creationId xmlns:a16="http://schemas.microsoft.com/office/drawing/2014/main" id="{C6D91F8E-17EA-9153-F01D-ECF0FB6FA4BB}"/>
              </a:ext>
            </a:extLst>
          </p:cNvPr>
          <p:cNvSpPr txBox="1"/>
          <p:nvPr/>
        </p:nvSpPr>
        <p:spPr>
          <a:xfrm>
            <a:off x="810199" y="2524396"/>
            <a:ext cx="15972557" cy="2158668"/>
          </a:xfrm>
          <a:prstGeom prst="rect">
            <a:avLst/>
          </a:prstGeom>
          <a:noFill/>
          <a:ln>
            <a:noFill/>
          </a:ln>
        </p:spPr>
        <p:txBody>
          <a:bodyPr spcFirstLastPara="1" wrap="square" lIns="0" tIns="0" rIns="0" bIns="0" anchor="t" anchorCtr="0">
            <a:spAutoFit/>
          </a:bodyPr>
          <a:lstStyle/>
          <a:p>
            <a:pPr>
              <a:lnSpc>
                <a:spcPct val="167015"/>
              </a:lnSpc>
              <a:buClr>
                <a:srgbClr val="FFC000"/>
              </a:buClr>
            </a:pPr>
            <a:r>
              <a:rPr lang="el-GR" sz="2800" dirty="0"/>
              <a:t>Καθώς το προσδόκιμο ζωής αυξήθηκε, οι προκλήσεις που σχετίζονται με τη γήρανση έγιναν πιο εμφανείς, γεγονός που οδήγησε σε μια αλλαγή παραδείγματος προς την ανάγκη προώθησης της ενεργού και επιτυχημένης γήρανσης.</a:t>
            </a:r>
            <a:endParaRPr lang="en-GB" sz="2000" dirty="0"/>
          </a:p>
        </p:txBody>
      </p:sp>
      <p:cxnSp>
        <p:nvCxnSpPr>
          <p:cNvPr id="4" name="Straight Connector 3">
            <a:extLst>
              <a:ext uri="{FF2B5EF4-FFF2-40B4-BE49-F238E27FC236}">
                <a16:creationId xmlns:a16="http://schemas.microsoft.com/office/drawing/2014/main" id="{66539C8D-0FB6-29E3-8691-CD9F566A0C63}"/>
              </a:ext>
            </a:extLst>
          </p:cNvPr>
          <p:cNvCxnSpPr>
            <a:cxnSpLocks/>
          </p:cNvCxnSpPr>
          <p:nvPr/>
        </p:nvCxnSpPr>
        <p:spPr>
          <a:xfrm>
            <a:off x="10068741" y="3963508"/>
            <a:ext cx="2672862" cy="0"/>
          </a:xfrm>
          <a:prstGeom prst="line">
            <a:avLst/>
          </a:prstGeom>
          <a:ln w="76200">
            <a:solidFill>
              <a:srgbClr val="9DD3CD"/>
            </a:solidFill>
          </a:ln>
        </p:spPr>
        <p:style>
          <a:lnRef idx="1">
            <a:schemeClr val="accent1"/>
          </a:lnRef>
          <a:fillRef idx="0">
            <a:schemeClr val="accent1"/>
          </a:fillRef>
          <a:effectRef idx="0">
            <a:schemeClr val="accent1"/>
          </a:effectRef>
          <a:fontRef idx="minor">
            <a:schemeClr val="tx1"/>
          </a:fontRef>
        </p:style>
      </p:cxnSp>
      <p:sp>
        <p:nvSpPr>
          <p:cNvPr id="18" name="Google Shape;148;p4">
            <a:extLst>
              <a:ext uri="{FF2B5EF4-FFF2-40B4-BE49-F238E27FC236}">
                <a16:creationId xmlns:a16="http://schemas.microsoft.com/office/drawing/2014/main" id="{4094628D-BB2A-B76D-83F7-03CAD3137D26}"/>
              </a:ext>
            </a:extLst>
          </p:cNvPr>
          <p:cNvSpPr/>
          <p:nvPr/>
        </p:nvSpPr>
        <p:spPr>
          <a:xfrm>
            <a:off x="2032028" y="5135512"/>
            <a:ext cx="5758249" cy="3380742"/>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9DD3CD"/>
          </a:solidFill>
          <a:ln>
            <a:solidFill>
              <a:srgbClr val="9DD3CD"/>
            </a:solidFill>
          </a:ln>
        </p:spPr>
        <p:txBody>
          <a:bodyPr/>
          <a:lstStyle/>
          <a:p>
            <a:endParaRPr lang="pt-PT"/>
          </a:p>
        </p:txBody>
      </p:sp>
      <p:sp>
        <p:nvSpPr>
          <p:cNvPr id="19" name="Google Shape;149;p4">
            <a:extLst>
              <a:ext uri="{FF2B5EF4-FFF2-40B4-BE49-F238E27FC236}">
                <a16:creationId xmlns:a16="http://schemas.microsoft.com/office/drawing/2014/main" id="{8616ECCF-8C83-A940-5710-CD1EBA651FA6}"/>
              </a:ext>
            </a:extLst>
          </p:cNvPr>
          <p:cNvSpPr txBox="1"/>
          <p:nvPr/>
        </p:nvSpPr>
        <p:spPr>
          <a:xfrm>
            <a:off x="2032029" y="5496288"/>
            <a:ext cx="5758248" cy="265919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2400" b="1" dirty="0">
                <a:solidFill>
                  <a:srgbClr val="FFFFFF"/>
                </a:solidFill>
                <a:latin typeface="Arimo"/>
                <a:ea typeface="Arimo"/>
                <a:cs typeface="Arimo"/>
              </a:rPr>
              <a:t>Η επιτυχής γήρανση συνδυάζει τη μακροζωία με την ποιότητα ζωής! Αποτελείται από τρεις κύριους τομείς: Η Γήρανση είναι μια διαδικασία που περιλαμβάνει </a:t>
            </a:r>
          </a:p>
          <a:p>
            <a:pPr marL="0" marR="0" lvl="0" indent="0" algn="ctr" rtl="0">
              <a:lnSpc>
                <a:spcPct val="120000"/>
              </a:lnSpc>
              <a:spcBef>
                <a:spcPts val="0"/>
              </a:spcBef>
              <a:spcAft>
                <a:spcPts val="0"/>
              </a:spcAft>
              <a:buNone/>
            </a:pPr>
            <a:r>
              <a:rPr lang="el-GR" sz="2400" b="1" dirty="0">
                <a:solidFill>
                  <a:srgbClr val="FFFFFF"/>
                </a:solidFill>
                <a:latin typeface="Arimo"/>
                <a:ea typeface="Arimo"/>
                <a:cs typeface="Arimo"/>
              </a:rPr>
              <a:t>Ελέγξτε τους!</a:t>
            </a:r>
            <a:endParaRPr lang="en-US" sz="2400" b="1" dirty="0">
              <a:solidFill>
                <a:srgbClr val="FFFFFF"/>
              </a:solidFill>
              <a:latin typeface="Arimo"/>
              <a:ea typeface="Arimo"/>
              <a:cs typeface="Arimo"/>
            </a:endParaRPr>
          </a:p>
        </p:txBody>
      </p:sp>
      <p:pic>
        <p:nvPicPr>
          <p:cNvPr id="21" name="Graphic 20" descr="Right pointing backhand index with solid fill">
            <a:extLst>
              <a:ext uri="{FF2B5EF4-FFF2-40B4-BE49-F238E27FC236}">
                <a16:creationId xmlns:a16="http://schemas.microsoft.com/office/drawing/2014/main" id="{010C1D79-47FB-0808-E81B-013546A77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1396" y="7692435"/>
            <a:ext cx="513471" cy="513471"/>
          </a:xfrm>
          <a:prstGeom prst="rect">
            <a:avLst/>
          </a:prstGeom>
        </p:spPr>
      </p:pic>
      <p:pic>
        <p:nvPicPr>
          <p:cNvPr id="5" name="Picture 4">
            <a:extLst>
              <a:ext uri="{FF2B5EF4-FFF2-40B4-BE49-F238E27FC236}">
                <a16:creationId xmlns:a16="http://schemas.microsoft.com/office/drawing/2014/main" id="{24C22D5D-7089-7DC1-CCB9-F88472C15DCD}"/>
              </a:ext>
            </a:extLst>
          </p:cNvPr>
          <p:cNvPicPr>
            <a:picLocks noChangeAspect="1"/>
          </p:cNvPicPr>
          <p:nvPr/>
        </p:nvPicPr>
        <p:blipFill>
          <a:blip r:embed="rId5"/>
          <a:stretch>
            <a:fillRect/>
          </a:stretch>
        </p:blipFill>
        <p:spPr>
          <a:xfrm>
            <a:off x="9207974" y="4126976"/>
            <a:ext cx="5508325" cy="5397814"/>
          </a:xfrm>
          <a:prstGeom prst="rect">
            <a:avLst/>
          </a:prstGeom>
        </p:spPr>
      </p:pic>
    </p:spTree>
    <p:extLst>
      <p:ext uri="{BB962C8B-B14F-4D97-AF65-F5344CB8AC3E}">
        <p14:creationId xmlns:p14="http://schemas.microsoft.com/office/powerpoint/2010/main" val="1121810340"/>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F0"/>
        </a:solidFill>
        <a:effectLst/>
      </p:bgPr>
    </p:bg>
    <p:spTree>
      <p:nvGrpSpPr>
        <p:cNvPr id="1" name="Shape 197"/>
        <p:cNvGrpSpPr/>
        <p:nvPr/>
      </p:nvGrpSpPr>
      <p:grpSpPr>
        <a:xfrm>
          <a:off x="0" y="0"/>
          <a:ext cx="0" cy="0"/>
          <a:chOff x="0" y="0"/>
          <a:chExt cx="0" cy="0"/>
        </a:xfrm>
      </p:grpSpPr>
      <p:sp>
        <p:nvSpPr>
          <p:cNvPr id="4" name="Google Shape;148;p4">
            <a:extLst>
              <a:ext uri="{FF2B5EF4-FFF2-40B4-BE49-F238E27FC236}">
                <a16:creationId xmlns:a16="http://schemas.microsoft.com/office/drawing/2014/main" id="{D87B6C95-C6BA-854C-05F3-18AB6F2157F6}"/>
              </a:ext>
            </a:extLst>
          </p:cNvPr>
          <p:cNvSpPr/>
          <p:nvPr/>
        </p:nvSpPr>
        <p:spPr>
          <a:xfrm>
            <a:off x="345989" y="1010158"/>
            <a:ext cx="6336165" cy="8266684"/>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FAF4F0"/>
          </a:solidFill>
          <a:ln w="76200">
            <a:solidFill>
              <a:srgbClr val="B7DCD2"/>
            </a:solidFill>
          </a:ln>
        </p:spPr>
        <p:txBody>
          <a:bodyPr/>
          <a:lstStyle/>
          <a:p>
            <a:endParaRPr lang="pt-PT">
              <a:solidFill>
                <a:srgbClr val="FAF4F0"/>
              </a:solidFill>
            </a:endParaRPr>
          </a:p>
        </p:txBody>
      </p:sp>
      <p:sp>
        <p:nvSpPr>
          <p:cNvPr id="5" name="Google Shape;149;p4">
            <a:extLst>
              <a:ext uri="{FF2B5EF4-FFF2-40B4-BE49-F238E27FC236}">
                <a16:creationId xmlns:a16="http://schemas.microsoft.com/office/drawing/2014/main" id="{7910C52C-ED58-1049-D576-258EC738C8E0}"/>
              </a:ext>
            </a:extLst>
          </p:cNvPr>
          <p:cNvSpPr txBox="1"/>
          <p:nvPr/>
        </p:nvSpPr>
        <p:spPr>
          <a:xfrm>
            <a:off x="345989" y="1191329"/>
            <a:ext cx="5758248" cy="7755969"/>
          </a:xfrm>
          <a:prstGeom prst="rect">
            <a:avLst/>
          </a:prstGeom>
          <a:noFill/>
          <a:ln>
            <a:noFill/>
          </a:ln>
        </p:spPr>
        <p:txBody>
          <a:bodyPr spcFirstLastPara="1" wrap="square" lIns="0" tIns="0" rIns="0" bIns="0" anchor="t" anchorCtr="0">
            <a:spAutoFit/>
          </a:bodyPr>
          <a:lstStyle/>
          <a:p>
            <a:pPr marR="0" lvl="0" algn="ctr" rtl="0">
              <a:lnSpc>
                <a:spcPct val="120000"/>
              </a:lnSpc>
              <a:spcBef>
                <a:spcPts val="0"/>
              </a:spcBef>
              <a:spcAft>
                <a:spcPts val="0"/>
              </a:spcAft>
              <a:buClr>
                <a:srgbClr val="FFC000"/>
              </a:buClr>
            </a:pPr>
            <a:r>
              <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rPr>
              <a:t>Η ανθεκτικότητα αποτελεί βασικό πυλώνα της επιτυχημένης γήρανσης, καθώς προσδιορίζει την ικανότητα να ανακάμπτει κανείς από ένα </a:t>
            </a:r>
            <a:r>
              <a:rPr lang="el-GR" sz="2000" b="1" dirty="0" err="1">
                <a:solidFill>
                  <a:srgbClr val="125F64"/>
                </a:solidFill>
                <a:latin typeface="Open Sans" panose="020B0606030504020204" pitchFamily="34" charset="0"/>
                <a:ea typeface="Open Sans" panose="020B0606030504020204" pitchFamily="34" charset="0"/>
                <a:cs typeface="Open Sans" panose="020B0606030504020204" pitchFamily="34" charset="0"/>
              </a:rPr>
              <a:t>στρεσογόνο</a:t>
            </a:r>
            <a:r>
              <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rPr>
              <a:t> γεγονός ή μια αντιξοότητα στη ζωή.</a:t>
            </a:r>
          </a:p>
          <a:p>
            <a:pPr marR="0" lvl="0" algn="ctr" rtl="0">
              <a:lnSpc>
                <a:spcPct val="120000"/>
              </a:lnSpc>
              <a:spcBef>
                <a:spcPts val="0"/>
              </a:spcBef>
              <a:spcAft>
                <a:spcPts val="0"/>
              </a:spcAft>
              <a:buClr>
                <a:srgbClr val="FFC000"/>
              </a:buClr>
            </a:pPr>
            <a:endPar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a:p>
            <a:pPr marR="0" lvl="0" algn="ctr" rtl="0">
              <a:lnSpc>
                <a:spcPct val="120000"/>
              </a:lnSpc>
              <a:spcBef>
                <a:spcPts val="0"/>
              </a:spcBef>
              <a:spcAft>
                <a:spcPts val="0"/>
              </a:spcAft>
              <a:buClr>
                <a:srgbClr val="FFC000"/>
              </a:buClr>
            </a:pPr>
            <a:endPar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a:p>
            <a:pPr marR="0" lvl="0" algn="ctr" rtl="0">
              <a:lnSpc>
                <a:spcPct val="120000"/>
              </a:lnSpc>
              <a:spcBef>
                <a:spcPts val="0"/>
              </a:spcBef>
              <a:spcAft>
                <a:spcPts val="0"/>
              </a:spcAft>
              <a:buClr>
                <a:srgbClr val="FFC000"/>
              </a:buClr>
            </a:pPr>
            <a:r>
              <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rPr>
              <a:t>Τα ιδιαίτερα ανθεκτικά άτομα έχουν χαμηλότερη θνησιμότητα, κατάθλιψη και κινδύνους ψυχικής υγείας, καρδιακές παθήσεις, αντοχή στο στρες και κινητικότητα. Φαίνεται επίσης να έχουν μια πιο θετική, ελπιδοφόρα και ευγνώμων προοπτική για τη ζωή, καθώς και μια καλύτερη αυτοαντίληψη για την επιτυχή γήρανση.</a:t>
            </a:r>
          </a:p>
          <a:p>
            <a:pPr marR="0" lvl="0" algn="ctr" rtl="0">
              <a:lnSpc>
                <a:spcPct val="120000"/>
              </a:lnSpc>
              <a:spcBef>
                <a:spcPts val="0"/>
              </a:spcBef>
              <a:spcAft>
                <a:spcPts val="0"/>
              </a:spcAft>
              <a:buClr>
                <a:srgbClr val="FFC000"/>
              </a:buClr>
            </a:pPr>
            <a:endPar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a:p>
            <a:pPr marR="0" lvl="0" algn="ctr" rtl="0">
              <a:lnSpc>
                <a:spcPct val="120000"/>
              </a:lnSpc>
              <a:spcBef>
                <a:spcPts val="0"/>
              </a:spcBef>
              <a:spcAft>
                <a:spcPts val="0"/>
              </a:spcAft>
              <a:buClr>
                <a:srgbClr val="FFC000"/>
              </a:buClr>
            </a:pPr>
            <a:endPar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a:p>
            <a:pPr marR="0" lvl="0" algn="ctr" rtl="0">
              <a:lnSpc>
                <a:spcPct val="120000"/>
              </a:lnSpc>
              <a:spcBef>
                <a:spcPts val="0"/>
              </a:spcBef>
              <a:spcAft>
                <a:spcPts val="0"/>
              </a:spcAft>
              <a:buClr>
                <a:srgbClr val="FFC000"/>
              </a:buClr>
            </a:pPr>
            <a:r>
              <a:rPr lang="el-GR" sz="2000" b="1" dirty="0">
                <a:solidFill>
                  <a:srgbClr val="125F64"/>
                </a:solidFill>
                <a:latin typeface="Open Sans" panose="020B0606030504020204" pitchFamily="34" charset="0"/>
                <a:ea typeface="Open Sans" panose="020B0606030504020204" pitchFamily="34" charset="0"/>
                <a:cs typeface="Open Sans" panose="020B0606030504020204" pitchFamily="34" charset="0"/>
              </a:rPr>
              <a:t> Η ανθεκτικότητα είναι πολυδιάστατη και περιλαμβάνει ψυχικές, κοινωνικές και σωματικές συνιστώσες, όπως βλέπετε</a:t>
            </a:r>
            <a:endParaRPr lang="en-US" sz="400"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descr="Right pointing backhand index with solid fill">
            <a:extLst>
              <a:ext uri="{FF2B5EF4-FFF2-40B4-BE49-F238E27FC236}">
                <a16:creationId xmlns:a16="http://schemas.microsoft.com/office/drawing/2014/main" id="{23D6C284-F45F-7AC1-9C8B-6431ECB08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6705" y="8397214"/>
            <a:ext cx="513471" cy="513471"/>
          </a:xfrm>
          <a:prstGeom prst="rect">
            <a:avLst/>
          </a:prstGeom>
        </p:spPr>
      </p:pic>
      <p:pic>
        <p:nvPicPr>
          <p:cNvPr id="7" name="Picture 6">
            <a:extLst>
              <a:ext uri="{FF2B5EF4-FFF2-40B4-BE49-F238E27FC236}">
                <a16:creationId xmlns:a16="http://schemas.microsoft.com/office/drawing/2014/main" id="{5DE8352C-0ADB-21D4-0F50-5B874C94DA58}"/>
              </a:ext>
            </a:extLst>
          </p:cNvPr>
          <p:cNvPicPr>
            <a:picLocks noChangeAspect="1"/>
          </p:cNvPicPr>
          <p:nvPr/>
        </p:nvPicPr>
        <p:blipFill>
          <a:blip r:embed="rId5"/>
          <a:stretch>
            <a:fillRect/>
          </a:stretch>
        </p:blipFill>
        <p:spPr>
          <a:xfrm>
            <a:off x="7806749" y="185903"/>
            <a:ext cx="9915194" cy="9915194"/>
          </a:xfrm>
          <a:prstGeom prst="rect">
            <a:avLst/>
          </a:prstGeom>
        </p:spPr>
      </p:pic>
    </p:spTree>
    <p:extLst>
      <p:ext uri="{BB962C8B-B14F-4D97-AF65-F5344CB8AC3E}">
        <p14:creationId xmlns:p14="http://schemas.microsoft.com/office/powerpoint/2010/main" val="2916073360"/>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17"/>
          <p:cNvSpPr/>
          <p:nvPr/>
        </p:nvSpPr>
        <p:spPr>
          <a:xfrm>
            <a:off x="10885101" y="2491350"/>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3">
              <a:alphaModFix/>
            </a:blip>
            <a:stretch>
              <a:fillRect l="-17942" r="-179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17"/>
          <p:cNvSpPr txBox="1"/>
          <p:nvPr/>
        </p:nvSpPr>
        <p:spPr>
          <a:xfrm>
            <a:off x="1196806" y="847139"/>
            <a:ext cx="6995336" cy="94179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l-GR" sz="6000" b="1" i="0" u="none" strike="noStrike" cap="none" dirty="0">
                <a:solidFill>
                  <a:srgbClr val="125F64"/>
                </a:solidFill>
                <a:latin typeface="Open Sans" panose="020B0606030504020204" pitchFamily="34" charset="0"/>
                <a:ea typeface="Open Sans" panose="020B0606030504020204" pitchFamily="34" charset="0"/>
                <a:cs typeface="Open Sans" panose="020B0606030504020204" pitchFamily="34" charset="0"/>
                <a:sym typeface="Arial"/>
              </a:rPr>
              <a:t>Προβληματισμός</a:t>
            </a:r>
            <a:endParaRPr b="1" dirty="0">
              <a:solidFill>
                <a:srgbClr val="125F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6" name="Google Shape;286;p17"/>
          <p:cNvSpPr txBox="1"/>
          <p:nvPr/>
        </p:nvSpPr>
        <p:spPr>
          <a:xfrm>
            <a:off x="1026685" y="1871543"/>
            <a:ext cx="9430500" cy="7911205"/>
          </a:xfrm>
          <a:prstGeom prst="rect">
            <a:avLst/>
          </a:prstGeom>
          <a:noFill/>
          <a:ln>
            <a:noFill/>
          </a:ln>
        </p:spPr>
        <p:txBody>
          <a:bodyPr spcFirstLastPara="1" wrap="square" lIns="0" tIns="0" rIns="0" bIns="0" anchor="t" anchorCtr="0">
            <a:spAutoFit/>
          </a:bodyPr>
          <a:lstStyle/>
          <a:p>
            <a:pPr marL="759465" marR="0" lvl="1" indent="-457200" algn="l" rtl="0">
              <a:lnSpc>
                <a:spcPct val="204000"/>
              </a:lnSpc>
              <a:spcBef>
                <a:spcPts val="0"/>
              </a:spcBef>
              <a:spcAft>
                <a:spcPts val="0"/>
              </a:spcAft>
              <a:buClr>
                <a:srgbClr val="FFC000"/>
              </a:buClr>
              <a:buSzPts val="2800"/>
              <a:buFont typeface="Wingdings" panose="05000000000000000000" pitchFamily="2" charset="2"/>
              <a:buChar char="v"/>
            </a:pPr>
            <a:r>
              <a:rPr lang="el-GR" sz="2800" dirty="0">
                <a:latin typeface="Open Sans"/>
                <a:ea typeface="Open Sans"/>
                <a:cs typeface="Open Sans"/>
              </a:rPr>
              <a:t>Νιώθετε ποτέ άγχος και απελπισία; Μπορείτε να μοιραστείτε τις κύριες ανησυχίες και προβληματισμούς σας;</a:t>
            </a:r>
          </a:p>
          <a:p>
            <a:pPr marL="759465" marR="0" lvl="1" indent="-457200" algn="l" rtl="0">
              <a:lnSpc>
                <a:spcPct val="204000"/>
              </a:lnSpc>
              <a:spcBef>
                <a:spcPts val="0"/>
              </a:spcBef>
              <a:spcAft>
                <a:spcPts val="0"/>
              </a:spcAft>
              <a:buClr>
                <a:srgbClr val="FFC000"/>
              </a:buClr>
              <a:buSzPts val="2800"/>
              <a:buFont typeface="Wingdings" panose="05000000000000000000" pitchFamily="2" charset="2"/>
              <a:buChar char="v"/>
            </a:pPr>
            <a:r>
              <a:rPr lang="el-GR" sz="2800" dirty="0">
                <a:latin typeface="Open Sans"/>
                <a:ea typeface="Open Sans"/>
                <a:cs typeface="Open Sans"/>
              </a:rPr>
              <a:t>Ποιες είναι οι διαφυγές σας όταν αισθάνεστε αγχωμένοι ή/και καταβεβλημένοι; </a:t>
            </a:r>
          </a:p>
          <a:p>
            <a:pPr marL="759465" marR="0" lvl="1" indent="-457200" algn="l" rtl="0">
              <a:lnSpc>
                <a:spcPct val="204000"/>
              </a:lnSpc>
              <a:spcBef>
                <a:spcPts val="0"/>
              </a:spcBef>
              <a:spcAft>
                <a:spcPts val="0"/>
              </a:spcAft>
              <a:buClr>
                <a:srgbClr val="FFC000"/>
              </a:buClr>
              <a:buSzPts val="2800"/>
              <a:buFont typeface="Wingdings" panose="05000000000000000000" pitchFamily="2" charset="2"/>
              <a:buChar char="v"/>
            </a:pPr>
            <a:r>
              <a:rPr lang="el-GR" sz="2800" dirty="0">
                <a:latin typeface="Open Sans"/>
                <a:ea typeface="Open Sans"/>
                <a:cs typeface="Open Sans"/>
              </a:rPr>
              <a:t>Μπορείτε να σκεφτείτε κάποιο χόμπι/δραστηριότητα που θα μπορούσε να σας βοηθήσει; (μπορεί να το ασκείτε ή να μην το κάνετε, μπορεί απλώς να έχετε ενδιαφέρον γι' αυτό)</a:t>
            </a:r>
            <a:endParaRPr lang="en-GB" dirty="0"/>
          </a:p>
        </p:txBody>
      </p:sp>
      <p:sp>
        <p:nvSpPr>
          <p:cNvPr id="2" name="Google Shape;199;p8">
            <a:extLst>
              <a:ext uri="{FF2B5EF4-FFF2-40B4-BE49-F238E27FC236}">
                <a16:creationId xmlns:a16="http://schemas.microsoft.com/office/drawing/2014/main" id="{089B9B99-7B93-884F-40D6-C47859648500}"/>
              </a:ext>
            </a:extLst>
          </p:cNvPr>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sp>
        <p:nvSpPr>
          <p:cNvPr id="3" name="Google Shape;94;p1">
            <a:extLst>
              <a:ext uri="{FF2B5EF4-FFF2-40B4-BE49-F238E27FC236}">
                <a16:creationId xmlns:a16="http://schemas.microsoft.com/office/drawing/2014/main" id="{BF8DB459-6FBF-0A2D-0C26-D555AA721B28}"/>
              </a:ext>
            </a:extLst>
          </p:cNvPr>
          <p:cNvSpPr/>
          <p:nvPr/>
        </p:nvSpPr>
        <p:spPr>
          <a:xfrm>
            <a:off x="16509135" y="222585"/>
            <a:ext cx="1504359" cy="1566350"/>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4">
              <a:alphaModFix/>
            </a:blip>
            <a:stretch>
              <a:fillRect b="-445"/>
            </a:stretch>
          </a:blipFill>
          <a:ln>
            <a:noFill/>
          </a:ln>
        </p:spPr>
        <p:txBody>
          <a:bodyPr/>
          <a:lstStyle/>
          <a:p>
            <a:endParaRPr lang="pt-PT"/>
          </a:p>
        </p:txBody>
      </p:sp>
    </p:spTree>
    <p:extLst>
      <p:ext uri="{BB962C8B-B14F-4D97-AF65-F5344CB8AC3E}">
        <p14:creationId xmlns:p14="http://schemas.microsoft.com/office/powerpoint/2010/main" val="119918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61"/>
        <p:cNvGrpSpPr/>
        <p:nvPr/>
      </p:nvGrpSpPr>
      <p:grpSpPr>
        <a:xfrm>
          <a:off x="0" y="0"/>
          <a:ext cx="0" cy="0"/>
          <a:chOff x="0" y="0"/>
          <a:chExt cx="0" cy="0"/>
        </a:xfrm>
      </p:grpSpPr>
      <p:sp>
        <p:nvSpPr>
          <p:cNvPr id="164" name="Google Shape;164;p5"/>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txBody>
          <a:bodyPr/>
          <a:lstStyle/>
          <a:p>
            <a:endParaRPr lang="pt-PT"/>
          </a:p>
        </p:txBody>
      </p:sp>
      <p:pic>
        <p:nvPicPr>
          <p:cNvPr id="5" name="Graphic 4" descr="An open book">
            <a:extLst>
              <a:ext uri="{FF2B5EF4-FFF2-40B4-BE49-F238E27FC236}">
                <a16:creationId xmlns:a16="http://schemas.microsoft.com/office/drawing/2014/main" id="{80685B3A-E948-0FD1-434B-005DD3696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057" y="-4178357"/>
            <a:ext cx="19235057" cy="19235057"/>
          </a:xfrm>
          <a:prstGeom prst="rect">
            <a:avLst/>
          </a:prstGeom>
        </p:spPr>
      </p:pic>
      <p:sp>
        <p:nvSpPr>
          <p:cNvPr id="163" name="Google Shape;163;p5"/>
          <p:cNvSpPr txBox="1"/>
          <p:nvPr/>
        </p:nvSpPr>
        <p:spPr>
          <a:xfrm>
            <a:off x="2503137" y="1694200"/>
            <a:ext cx="4452836" cy="415498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l-GR" sz="5400" b="1" i="0" u="none" strike="noStrike" cap="none" dirty="0">
                <a:solidFill>
                  <a:srgbClr val="125F64"/>
                </a:solidFill>
                <a:latin typeface="Arimo"/>
                <a:ea typeface="Arimo"/>
                <a:cs typeface="Arimo"/>
                <a:sym typeface="Arimo"/>
              </a:rPr>
              <a:t>Αγαπητό ημερολόγιο... σήμερα αισθάνομαι Ανθεκτικός!</a:t>
            </a:r>
            <a:endParaRPr lang="pt-PT" sz="5400" b="1" i="0" u="none" strike="noStrike" cap="none" dirty="0">
              <a:solidFill>
                <a:srgbClr val="125F64"/>
              </a:solidFill>
              <a:latin typeface="Arimo"/>
              <a:ea typeface="Arimo"/>
              <a:cs typeface="Arimo"/>
              <a:sym typeface="Arimo"/>
            </a:endParaRPr>
          </a:p>
        </p:txBody>
      </p:sp>
    </p:spTree>
    <p:extLst>
      <p:ext uri="{BB962C8B-B14F-4D97-AF65-F5344CB8AC3E}">
        <p14:creationId xmlns:p14="http://schemas.microsoft.com/office/powerpoint/2010/main" val="3263100496"/>
      </p:ext>
    </p:extLst>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742</Words>
  <Application>Microsoft Office PowerPoint</Application>
  <PresentationFormat>Custom</PresentationFormat>
  <Paragraphs>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Arimo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Vasiliki Vogiatzi</cp:lastModifiedBy>
  <cp:revision>6</cp:revision>
  <dcterms:created xsi:type="dcterms:W3CDTF">2006-08-16T00:00:00Z</dcterms:created>
  <dcterms:modified xsi:type="dcterms:W3CDTF">2024-03-08T16:24:32Z</dcterms:modified>
</cp:coreProperties>
</file>