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Arimo" panose="020B060402020202020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ZioPchvEUAjz98rZjjgYDLcIx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87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3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27" name="Google Shape;227;p3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28" name="Google Shape;228;p3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3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3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31" name="Google Shape;231;p3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3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51" name="Google Shape;251;p4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52" name="Google Shape;252;p4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4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4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55" name="Google Shape;255;p4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85" name="Google Shape;285;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86" name="Google Shape;286;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89" name="Google Shape;289;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05" name="Google Shape;305;p4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06" name="Google Shape;306;p4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4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4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09" name="Google Shape;309;p4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33" name="Google Shape;333;p4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34" name="Google Shape;334;p4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4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4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37" name="Google Shape;337;p4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05" name="Google Shape;105;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06" name="Google Shape;106;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09" name="Google Shape;109;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25" name="Google Shape;125;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26" name="Google Shape;126;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29" name="Google Shape;129;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40" name="Google Shape;140;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41" name="Google Shape;141;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44" name="Google Shape;144;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55" name="Google Shape;155;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56" name="Google Shape;156;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59" name="Google Shape;159;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68" name="Google Shape;168;p3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69" name="Google Shape;169;p3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3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3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72" name="Google Shape;172;p3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3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92" name="Google Shape;192;p3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93" name="Google Shape;193;p3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3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5" name="Google Shape;195;p3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96" name="Google Shape;196;p3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07" name="Google Shape;207;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08" name="Google Shape;208;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11" name="Google Shape;211;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a:spLocks noGrp="1"/>
          </p:cNvSpPr>
          <p:nvPr>
            <p:ph type="pic" idx="2"/>
          </p:nvPr>
        </p:nvSpPr>
        <p:spPr>
          <a:xfrm>
            <a:off x="1792288" y="612775"/>
            <a:ext cx="5486400" cy="4114800"/>
          </a:xfrm>
          <a:prstGeom prst="rect">
            <a:avLst/>
          </a:prstGeom>
          <a:noFill/>
          <a:ln>
            <a:noFill/>
          </a:ln>
        </p:spPr>
      </p:sp>
      <p:sp>
        <p:nvSpPr>
          <p:cNvPr id="68" name="Google Shape;68;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world.350.org/philippines/page/4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15.xml"/><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sanguineseas/7160390269"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creativecommons.org/licenses/by-nc/3.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pngall.com/environment-png/download/11235"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91"/>
        <p:cNvGrpSpPr/>
        <p:nvPr/>
      </p:nvGrpSpPr>
      <p:grpSpPr>
        <a:xfrm>
          <a:off x="0" y="0"/>
          <a:ext cx="0" cy="0"/>
          <a:chOff x="0" y="0"/>
          <a:chExt cx="0" cy="0"/>
        </a:xfrm>
      </p:grpSpPr>
      <p:sp>
        <p:nvSpPr>
          <p:cNvPr id="92" name="Google Shape;92;p1"/>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8884" b="-3888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964434" y="494424"/>
            <a:ext cx="1700044" cy="1634138"/>
          </a:xfrm>
          <a:custGeom>
            <a:avLst/>
            <a:gdLst/>
            <a:ahLst/>
            <a:cxnLst/>
            <a:rect l="l" t="t" r="r" b="b"/>
            <a:pathLst>
              <a:path w="1700044" h="1634138" extrusionOk="0">
                <a:moveTo>
                  <a:pt x="0" y="0"/>
                </a:moveTo>
                <a:lnTo>
                  <a:pt x="1700044" y="0"/>
                </a:lnTo>
                <a:lnTo>
                  <a:pt x="1700044" y="1634138"/>
                </a:lnTo>
                <a:lnTo>
                  <a:pt x="0" y="163413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3324824" y="6013634"/>
            <a:ext cx="1091547" cy="1046535"/>
          </a:xfrm>
          <a:custGeom>
            <a:avLst/>
            <a:gdLst/>
            <a:ahLst/>
            <a:cxnLst/>
            <a:rect l="l" t="t" r="r" b="b"/>
            <a:pathLst>
              <a:path w="1091547" h="1046535" extrusionOk="0">
                <a:moveTo>
                  <a:pt x="0" y="0"/>
                </a:moveTo>
                <a:lnTo>
                  <a:pt x="1091546" y="0"/>
                </a:lnTo>
                <a:lnTo>
                  <a:pt x="1091546" y="1046534"/>
                </a:lnTo>
                <a:lnTo>
                  <a:pt x="0" y="1046534"/>
                </a:lnTo>
                <a:lnTo>
                  <a:pt x="0" y="0"/>
                </a:lnTo>
                <a:close/>
              </a:path>
            </a:pathLst>
          </a:custGeom>
          <a:blipFill rotWithShape="1">
            <a:blip r:embed="rId5">
              <a:alphaModFix/>
            </a:blip>
            <a:stretch>
              <a:fillRect b="-44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497904" y="6013634"/>
            <a:ext cx="1046535" cy="1046535"/>
          </a:xfrm>
          <a:custGeom>
            <a:avLst/>
            <a:gdLst/>
            <a:ahLst/>
            <a:cxnLst/>
            <a:rect l="l" t="t" r="r" b="b"/>
            <a:pathLst>
              <a:path w="1046535" h="1046535" extrusionOk="0">
                <a:moveTo>
                  <a:pt x="0" y="0"/>
                </a:moveTo>
                <a:lnTo>
                  <a:pt x="1046534" y="0"/>
                </a:lnTo>
                <a:lnTo>
                  <a:pt x="1046534" y="1046534"/>
                </a:lnTo>
                <a:lnTo>
                  <a:pt x="0" y="1046534"/>
                </a:lnTo>
                <a:lnTo>
                  <a:pt x="0" y="0"/>
                </a:lnTo>
                <a:close/>
              </a:path>
            </a:pathLst>
          </a:custGeom>
          <a:blipFill rotWithShape="1">
            <a:blip r:embed="rId6">
              <a:alphaModFix/>
            </a:blip>
            <a:stretch>
              <a:fillRect b="-67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10197199" y="6027996"/>
            <a:ext cx="1091547" cy="1077184"/>
          </a:xfrm>
          <a:custGeom>
            <a:avLst/>
            <a:gdLst/>
            <a:ahLst/>
            <a:cxnLst/>
            <a:rect l="l" t="t" r="r" b="b"/>
            <a:pathLst>
              <a:path w="1091547" h="1077184" extrusionOk="0">
                <a:moveTo>
                  <a:pt x="0" y="0"/>
                </a:moveTo>
                <a:lnTo>
                  <a:pt x="1091547" y="0"/>
                </a:lnTo>
                <a:lnTo>
                  <a:pt x="1091547" y="1077184"/>
                </a:lnTo>
                <a:lnTo>
                  <a:pt x="0" y="1077184"/>
                </a:lnTo>
                <a:lnTo>
                  <a:pt x="0" y="0"/>
                </a:lnTo>
                <a:close/>
              </a:path>
            </a:pathLst>
          </a:custGeom>
          <a:blipFill rotWithShape="1">
            <a:blip r:embed="rId7">
              <a:alphaModFix/>
            </a:blip>
            <a:stretch>
              <a:fillRect r="-9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6761012"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11926546" y="6013634"/>
            <a:ext cx="1091547" cy="1091547"/>
          </a:xfrm>
          <a:custGeom>
            <a:avLst/>
            <a:gdLst/>
            <a:ahLst/>
            <a:cxnLst/>
            <a:rect l="l" t="t" r="r" b="b"/>
            <a:pathLst>
              <a:path w="1091547" h="1091547" extrusionOk="0">
                <a:moveTo>
                  <a:pt x="0" y="0"/>
                </a:moveTo>
                <a:lnTo>
                  <a:pt x="1091548" y="0"/>
                </a:lnTo>
                <a:lnTo>
                  <a:pt x="1091548" y="1091546"/>
                </a:lnTo>
                <a:lnTo>
                  <a:pt x="0" y="1091546"/>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13655893"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5267325" y="1250878"/>
            <a:ext cx="7753350" cy="4057650"/>
          </a:xfrm>
          <a:custGeom>
            <a:avLst/>
            <a:gdLst/>
            <a:ahLst/>
            <a:cxnLst/>
            <a:rect l="l" t="t" r="r" b="b"/>
            <a:pathLst>
              <a:path w="7753350" h="4057650" extrusionOk="0">
                <a:moveTo>
                  <a:pt x="0" y="0"/>
                </a:moveTo>
                <a:lnTo>
                  <a:pt x="7753350" y="0"/>
                </a:lnTo>
                <a:lnTo>
                  <a:pt x="7753350" y="4057650"/>
                </a:lnTo>
                <a:lnTo>
                  <a:pt x="0" y="4057650"/>
                </a:lnTo>
                <a:lnTo>
                  <a:pt x="0" y="0"/>
                </a:lnTo>
                <a:close/>
              </a:path>
            </a:pathLst>
          </a:custGeom>
          <a:blipFill rotWithShape="1">
            <a:blip r:embed="rId11">
              <a:alphaModFix/>
            </a:blip>
            <a:stretch>
              <a:fillRect b="-19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964434" y="9014337"/>
            <a:ext cx="3552069" cy="745800"/>
          </a:xfrm>
          <a:custGeom>
            <a:avLst/>
            <a:gdLst/>
            <a:ahLst/>
            <a:cxnLst/>
            <a:rect l="l" t="t" r="r" b="b"/>
            <a:pathLst>
              <a:path w="3552069" h="745800" extrusionOk="0">
                <a:moveTo>
                  <a:pt x="0" y="0"/>
                </a:moveTo>
                <a:lnTo>
                  <a:pt x="3552069" y="0"/>
                </a:lnTo>
                <a:lnTo>
                  <a:pt x="3552069" y="745800"/>
                </a:lnTo>
                <a:lnTo>
                  <a:pt x="0" y="74580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1"/>
          <p:cNvSpPr txBox="1"/>
          <p:nvPr/>
        </p:nvSpPr>
        <p:spPr>
          <a:xfrm>
            <a:off x="5014197" y="8869414"/>
            <a:ext cx="9060600" cy="1026475"/>
          </a:xfrm>
          <a:prstGeom prst="rect">
            <a:avLst/>
          </a:prstGeom>
          <a:noFill/>
          <a:ln>
            <a:noFill/>
          </a:ln>
        </p:spPr>
        <p:txBody>
          <a:bodyPr spcFirstLastPara="1" wrap="square" lIns="0" tIns="0" rIns="0" bIns="0" anchor="t" anchorCtr="0">
            <a:spAutoFit/>
          </a:bodyPr>
          <a:lstStyle/>
          <a:p>
            <a:pPr marL="0" marR="0" lvl="0" indent="0" algn="l" rtl="0">
              <a:lnSpc>
                <a:spcPct val="119936"/>
              </a:lnSpc>
              <a:spcBef>
                <a:spcPts val="0"/>
              </a:spcBef>
              <a:spcAft>
                <a:spcPts val="0"/>
              </a:spcAft>
              <a:buClr>
                <a:srgbClr val="000000"/>
              </a:buClr>
              <a:buSzPts val="1575"/>
              <a:buFont typeface="Arial"/>
              <a:buNone/>
            </a:pPr>
            <a:r>
              <a:rPr lang="en-US" sz="1575" b="0" i="0" u="none" strike="noStrike" cap="none">
                <a:solidFill>
                  <a:srgbClr val="404040"/>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2022-1-ES01-KA220-ADU-000085390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20"/>
        <p:cNvGrpSpPr/>
        <p:nvPr/>
      </p:nvGrpSpPr>
      <p:grpSpPr>
        <a:xfrm>
          <a:off x="0" y="0"/>
          <a:ext cx="0" cy="0"/>
          <a:chOff x="0" y="0"/>
          <a:chExt cx="0" cy="0"/>
        </a:xfrm>
      </p:grpSpPr>
      <p:sp>
        <p:nvSpPr>
          <p:cNvPr id="221" name="Google Shape;221;p37"/>
          <p:cNvSpPr/>
          <p:nvPr/>
        </p:nvSpPr>
        <p:spPr>
          <a:xfrm rot="-3804574">
            <a:off x="9363027" y="-6481733"/>
            <a:ext cx="11728294" cy="14053511"/>
          </a:xfrm>
          <a:custGeom>
            <a:avLst/>
            <a:gdLst/>
            <a:ahLst/>
            <a:cxnLst/>
            <a:rect l="l" t="t" r="r" b="b"/>
            <a:pathLst>
              <a:path w="11728294" h="14053511" extrusionOk="0">
                <a:moveTo>
                  <a:pt x="0" y="0"/>
                </a:moveTo>
                <a:lnTo>
                  <a:pt x="11728294" y="0"/>
                </a:lnTo>
                <a:lnTo>
                  <a:pt x="11728294" y="14053511"/>
                </a:lnTo>
                <a:lnTo>
                  <a:pt x="0" y="1405351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37"/>
          <p:cNvSpPr/>
          <p:nvPr/>
        </p:nvSpPr>
        <p:spPr>
          <a:xfrm>
            <a:off x="-1026671" y="1976772"/>
            <a:ext cx="10780403" cy="5194049"/>
          </a:xfrm>
          <a:custGeom>
            <a:avLst/>
            <a:gdLst/>
            <a:ahLst/>
            <a:cxnLst/>
            <a:rect l="l" t="t" r="r" b="b"/>
            <a:pathLst>
              <a:path w="10780403" h="3751665" extrusionOk="0">
                <a:moveTo>
                  <a:pt x="0" y="0"/>
                </a:moveTo>
                <a:lnTo>
                  <a:pt x="10780402" y="0"/>
                </a:lnTo>
                <a:lnTo>
                  <a:pt x="10780402" y="3751665"/>
                </a:lnTo>
                <a:lnTo>
                  <a:pt x="0" y="375166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37"/>
          <p:cNvSpPr txBox="1"/>
          <p:nvPr/>
        </p:nvSpPr>
        <p:spPr>
          <a:xfrm>
            <a:off x="2503869" y="3158419"/>
            <a:ext cx="7249863" cy="3572901"/>
          </a:xfrm>
          <a:prstGeom prst="rect">
            <a:avLst/>
          </a:prstGeom>
          <a:noFill/>
          <a:ln>
            <a:noFill/>
          </a:ln>
        </p:spPr>
        <p:txBody>
          <a:bodyPr spcFirstLastPara="1" wrap="square" lIns="0" tIns="0" rIns="0" bIns="0" anchor="t" anchorCtr="0">
            <a:spAutoFit/>
          </a:bodyPr>
          <a:lstStyle/>
          <a:p>
            <a:pPr marL="0" marR="0" lvl="0" indent="0" algn="l" rtl="0">
              <a:lnSpc>
                <a:spcPct val="119987"/>
              </a:lnSpc>
              <a:spcBef>
                <a:spcPts val="0"/>
              </a:spcBef>
              <a:spcAft>
                <a:spcPts val="0"/>
              </a:spcAft>
              <a:buClr>
                <a:srgbClr val="000000"/>
              </a:buClr>
              <a:buSzPts val="6449"/>
              <a:buFont typeface="Arial"/>
              <a:buNone/>
            </a:pPr>
            <a:r>
              <a:rPr lang="el-GR" sz="6449" b="1" i="0" u="none" strike="noStrike" cap="none" dirty="0">
                <a:solidFill>
                  <a:srgbClr val="FFFFFF"/>
                </a:solidFill>
                <a:latin typeface="Arimo"/>
                <a:ea typeface="Arimo"/>
                <a:cs typeface="Arimo"/>
                <a:sym typeface="Arimo"/>
              </a:rPr>
              <a:t>Τι είναι οι οργανώσεις βάσης</a:t>
            </a:r>
            <a:r>
              <a:rPr lang="en-US" sz="6449" b="1" i="0" u="none" strike="noStrike" cap="none" dirty="0">
                <a:solidFill>
                  <a:srgbClr val="FFFFFF"/>
                </a:solidFill>
                <a:latin typeface="Arimo"/>
                <a:ea typeface="Arimo"/>
                <a:cs typeface="Arimo"/>
                <a:sym typeface="Arimo"/>
              </a:rPr>
              <a:t>?</a:t>
            </a:r>
            <a:endParaRPr sz="1400" b="0" i="0" u="none" strike="noStrike" cap="none" dirty="0">
              <a:solidFill>
                <a:srgbClr val="000000"/>
              </a:solidFill>
              <a:latin typeface="Arial"/>
              <a:ea typeface="Arial"/>
              <a:cs typeface="Arial"/>
              <a:sym typeface="Arial"/>
            </a:endParaRPr>
          </a:p>
        </p:txBody>
      </p:sp>
      <p:pic>
        <p:nvPicPr>
          <p:cNvPr id="224" name="Google Shape;224;p37" descr="A group of people holding a globe and a water drop&#10;&#10;Description automatically generated"/>
          <p:cNvPicPr preferRelativeResize="0"/>
          <p:nvPr/>
        </p:nvPicPr>
        <p:blipFill rotWithShape="1">
          <a:blip r:embed="rId5">
            <a:alphaModFix/>
          </a:blip>
          <a:srcRect/>
          <a:stretch/>
        </p:blipFill>
        <p:spPr>
          <a:xfrm>
            <a:off x="11872687" y="856342"/>
            <a:ext cx="5412448" cy="3935623"/>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232"/>
        <p:cNvGrpSpPr/>
        <p:nvPr/>
      </p:nvGrpSpPr>
      <p:grpSpPr>
        <a:xfrm>
          <a:off x="0" y="0"/>
          <a:ext cx="0" cy="0"/>
          <a:chOff x="0" y="0"/>
          <a:chExt cx="0" cy="0"/>
        </a:xfrm>
      </p:grpSpPr>
      <p:sp>
        <p:nvSpPr>
          <p:cNvPr id="233" name="Google Shape;233;p38"/>
          <p:cNvSpPr/>
          <p:nvPr/>
        </p:nvSpPr>
        <p:spPr>
          <a:xfrm>
            <a:off x="298420" y="437360"/>
            <a:ext cx="17691160" cy="1384654"/>
          </a:xfrm>
          <a:custGeom>
            <a:avLst/>
            <a:gdLst/>
            <a:ahLst/>
            <a:cxnLst/>
            <a:rect l="l" t="t" r="r" b="b"/>
            <a:pathLst>
              <a:path w="8803767" h="2675095" extrusionOk="0">
                <a:moveTo>
                  <a:pt x="0" y="0"/>
                </a:moveTo>
                <a:lnTo>
                  <a:pt x="8803767" y="0"/>
                </a:lnTo>
                <a:lnTo>
                  <a:pt x="8803767" y="2675095"/>
                </a:lnTo>
                <a:lnTo>
                  <a:pt x="0" y="2675095"/>
                </a:lnTo>
                <a:close/>
              </a:path>
            </a:pathLst>
          </a:custGeom>
          <a:solidFill>
            <a:srgbClr val="65BA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38"/>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38"/>
          <p:cNvSpPr txBox="1"/>
          <p:nvPr/>
        </p:nvSpPr>
        <p:spPr>
          <a:xfrm>
            <a:off x="688280" y="2412072"/>
            <a:ext cx="10802680" cy="7401513"/>
          </a:xfrm>
          <a:prstGeom prst="rect">
            <a:avLst/>
          </a:prstGeom>
          <a:noFill/>
          <a:ln>
            <a:noFill/>
          </a:ln>
        </p:spPr>
        <p:txBody>
          <a:bodyPr spcFirstLastPara="1" wrap="square" lIns="0" tIns="0" rIns="0" bIns="0" anchor="t" anchorCtr="0">
            <a:spAutoFit/>
          </a:bodyPr>
          <a:lstStyle/>
          <a:p>
            <a:pPr marL="571500" marR="0" lvl="0" indent="-571500" algn="l" rtl="0">
              <a:lnSpc>
                <a:spcPct val="167015"/>
              </a:lnSpc>
              <a:spcBef>
                <a:spcPts val="0"/>
              </a:spcBef>
              <a:spcAft>
                <a:spcPts val="0"/>
              </a:spcAft>
              <a:buClr>
                <a:srgbClr val="FFC000"/>
              </a:buClr>
              <a:buSzPts val="3600"/>
              <a:buFont typeface="Noto Sans Symbols"/>
              <a:buChar char="❖"/>
            </a:pPr>
            <a:r>
              <a:rPr lang="el-GR" sz="3600" b="0" i="0" u="none" strike="noStrike" cap="none" dirty="0">
                <a:solidFill>
                  <a:srgbClr val="000000"/>
                </a:solidFill>
                <a:latin typeface="Open Sans"/>
                <a:ea typeface="Open Sans"/>
                <a:cs typeface="Open Sans"/>
                <a:sym typeface="Open Sans"/>
              </a:rPr>
              <a:t>Κινήσεις που οργανώνονται από μια ομάδα ατόμων σε έναν καθορισμένο τόπο που εργάζονται για έναν κοινό στόχο. </a:t>
            </a:r>
          </a:p>
          <a:p>
            <a:pPr marL="571500" marR="0" lvl="0" indent="-571500" algn="l" rtl="0">
              <a:lnSpc>
                <a:spcPct val="167015"/>
              </a:lnSpc>
              <a:spcBef>
                <a:spcPts val="0"/>
              </a:spcBef>
              <a:spcAft>
                <a:spcPts val="0"/>
              </a:spcAft>
              <a:buClr>
                <a:srgbClr val="FFC000"/>
              </a:buClr>
              <a:buSzPts val="3600"/>
              <a:buFont typeface="Noto Sans Symbols"/>
              <a:buChar char="❖"/>
            </a:pPr>
            <a:r>
              <a:rPr lang="el-GR" sz="3600" b="0" i="0" u="none" strike="noStrike" cap="none" dirty="0">
                <a:solidFill>
                  <a:srgbClr val="000000"/>
                </a:solidFill>
                <a:latin typeface="Open Sans"/>
                <a:ea typeface="Open Sans"/>
                <a:cs typeface="Open Sans"/>
                <a:sym typeface="Open Sans"/>
              </a:rPr>
              <a:t>Στόχος είναι να επιφέρουν κοινωνική και πολιτική αλλαγή στο τοπικό τους περιβάλλον.</a:t>
            </a:r>
          </a:p>
          <a:p>
            <a:pPr marL="571500" marR="0" lvl="0" indent="-571500" algn="l" rtl="0">
              <a:lnSpc>
                <a:spcPct val="167015"/>
              </a:lnSpc>
              <a:spcBef>
                <a:spcPts val="0"/>
              </a:spcBef>
              <a:spcAft>
                <a:spcPts val="0"/>
              </a:spcAft>
              <a:buClr>
                <a:srgbClr val="FFC000"/>
              </a:buClr>
              <a:buSzPts val="3600"/>
              <a:buFont typeface="Noto Sans Symbols"/>
              <a:buChar char="❖"/>
            </a:pPr>
            <a:r>
              <a:rPr lang="el-GR" sz="3600" b="0" i="0" u="none" strike="noStrike" cap="none" dirty="0">
                <a:solidFill>
                  <a:srgbClr val="000000"/>
                </a:solidFill>
                <a:latin typeface="Open Sans"/>
                <a:ea typeface="Open Sans"/>
                <a:cs typeface="Open Sans"/>
                <a:sym typeface="Open Sans"/>
              </a:rPr>
              <a:t>Χρησιμοποιούν στρατηγική "από κάτω προς τα πάνω" - επικεντρώνονται στη </a:t>
            </a:r>
            <a:r>
              <a:rPr lang="el-GR" sz="3600" b="0" i="0" u="none" strike="noStrike" cap="none" dirty="0" err="1">
                <a:solidFill>
                  <a:srgbClr val="000000"/>
                </a:solidFill>
                <a:latin typeface="Open Sans"/>
                <a:ea typeface="Open Sans"/>
                <a:cs typeface="Open Sans"/>
                <a:sym typeface="Open Sans"/>
              </a:rPr>
              <a:t>μικροκλίμακα</a:t>
            </a:r>
            <a:r>
              <a:rPr lang="el-GR" sz="3600" b="0" i="0" u="none" strike="noStrike" cap="none" dirty="0">
                <a:solidFill>
                  <a:srgbClr val="000000"/>
                </a:solidFill>
                <a:latin typeface="Open Sans"/>
                <a:ea typeface="Open Sans"/>
                <a:cs typeface="Open Sans"/>
                <a:sym typeface="Open Sans"/>
              </a:rPr>
              <a:t> για να επιτύχουν μια μακροσκοπική αλλαγή</a:t>
            </a:r>
            <a:endParaRPr dirty="0"/>
          </a:p>
        </p:txBody>
      </p:sp>
      <p:sp>
        <p:nvSpPr>
          <p:cNvPr id="236" name="Google Shape;236;p38"/>
          <p:cNvSpPr txBox="1"/>
          <p:nvPr/>
        </p:nvSpPr>
        <p:spPr>
          <a:xfrm>
            <a:off x="1151860" y="541377"/>
            <a:ext cx="15984280" cy="101733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Clr>
                <a:srgbClr val="000000"/>
              </a:buClr>
              <a:buSzPts val="5509"/>
              <a:buFont typeface="Arial"/>
              <a:buNone/>
            </a:pPr>
            <a:r>
              <a:rPr lang="el-GR" sz="5509" b="1" i="0" u="none" strike="noStrike" cap="none" dirty="0">
                <a:solidFill>
                  <a:srgbClr val="000000"/>
                </a:solidFill>
                <a:latin typeface="Open Sans"/>
                <a:ea typeface="Open Sans"/>
                <a:cs typeface="Open Sans"/>
                <a:sym typeface="Open Sans"/>
              </a:rPr>
              <a:t>Οργανώσεις βάσης</a:t>
            </a:r>
            <a:endParaRPr sz="1400" b="0" i="0" u="none" strike="noStrike" cap="none" dirty="0">
              <a:solidFill>
                <a:srgbClr val="000000"/>
              </a:solidFill>
              <a:latin typeface="Arial"/>
              <a:ea typeface="Arial"/>
              <a:cs typeface="Arial"/>
              <a:sym typeface="Arial"/>
            </a:endParaRPr>
          </a:p>
        </p:txBody>
      </p:sp>
      <p:pic>
        <p:nvPicPr>
          <p:cNvPr id="237" name="Google Shape;237;p38" descr="A group of people holding signs&#10;&#10;Description automatically generated"/>
          <p:cNvPicPr preferRelativeResize="0"/>
          <p:nvPr/>
        </p:nvPicPr>
        <p:blipFill rotWithShape="1">
          <a:blip r:embed="rId3">
            <a:alphaModFix/>
          </a:blip>
          <a:srcRect/>
          <a:stretch/>
        </p:blipFill>
        <p:spPr>
          <a:xfrm>
            <a:off x="12298764" y="5347767"/>
            <a:ext cx="5690816" cy="3792951"/>
          </a:xfrm>
          <a:prstGeom prst="rect">
            <a:avLst/>
          </a:prstGeom>
          <a:noFill/>
          <a:ln>
            <a:noFill/>
          </a:ln>
        </p:spPr>
      </p:pic>
      <p:sp>
        <p:nvSpPr>
          <p:cNvPr id="238" name="Google Shape;238;p38"/>
          <p:cNvSpPr txBox="1"/>
          <p:nvPr/>
        </p:nvSpPr>
        <p:spPr>
          <a:xfrm>
            <a:off x="14265924" y="9404025"/>
            <a:ext cx="402207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a:t>
            </a:r>
            <a:endParaRPr sz="900" b="0" i="0" u="none" strike="noStrike" cap="none">
              <a:solidFill>
                <a:srgbClr val="000000"/>
              </a:solidFill>
              <a:latin typeface="Arial"/>
              <a:ea typeface="Arial"/>
              <a:cs typeface="Arial"/>
              <a:sym typeface="Arial"/>
            </a:endParaRPr>
          </a:p>
        </p:txBody>
      </p:sp>
      <p:sp>
        <p:nvSpPr>
          <p:cNvPr id="239" name="Google Shape;239;p38"/>
          <p:cNvSpPr txBox="1"/>
          <p:nvPr/>
        </p:nvSpPr>
        <p:spPr>
          <a:xfrm>
            <a:off x="12718230" y="4908336"/>
            <a:ext cx="488149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Open Sans"/>
                <a:ea typeface="Open Sans"/>
                <a:cs typeface="Open Sans"/>
                <a:sym typeface="Open Sans"/>
              </a:rPr>
              <a:t>+350 is a climate Grassroot Movement </a:t>
            </a:r>
            <a:endParaRPr/>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p:nvPr/>
        </p:nvSpPr>
        <p:spPr>
          <a:xfrm>
            <a:off x="10885101" y="2491350"/>
            <a:ext cx="6737985" cy="6259244"/>
          </a:xfrm>
          <a:custGeom>
            <a:avLst/>
            <a:gdLst/>
            <a:ahLst/>
            <a:cxnLst/>
            <a:rect l="l" t="t" r="r" b="b"/>
            <a:pathLst>
              <a:path w="6488430" h="6027420" extrusionOk="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rotWithShape="1">
            <a:blip r:embed="rId3">
              <a:alphaModFix/>
            </a:blip>
            <a:stretch>
              <a:fillRect l="-17938" r="-1794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39"/>
          <p:cNvSpPr txBox="1"/>
          <p:nvPr/>
        </p:nvSpPr>
        <p:spPr>
          <a:xfrm>
            <a:off x="1026685" y="1114425"/>
            <a:ext cx="6995336" cy="941796"/>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Clr>
                <a:srgbClr val="000000"/>
              </a:buClr>
              <a:buSzPts val="6000"/>
              <a:buFont typeface="Arial"/>
              <a:buNone/>
            </a:pPr>
            <a:r>
              <a:rPr lang="el-GR" sz="6000" b="1" i="0" u="none" strike="noStrike" cap="none" dirty="0">
                <a:solidFill>
                  <a:srgbClr val="125F64"/>
                </a:solidFill>
                <a:latin typeface="Open Sans"/>
                <a:ea typeface="Open Sans"/>
                <a:cs typeface="Open Sans"/>
                <a:sym typeface="Open Sans"/>
              </a:rPr>
              <a:t>Προβληματισμός</a:t>
            </a:r>
            <a:endParaRPr sz="1400" b="1" i="0" u="none" strike="noStrike" cap="none" dirty="0">
              <a:solidFill>
                <a:srgbClr val="125F64"/>
              </a:solidFill>
              <a:latin typeface="Open Sans"/>
              <a:ea typeface="Open Sans"/>
              <a:cs typeface="Open Sans"/>
              <a:sym typeface="Open Sans"/>
            </a:endParaRPr>
          </a:p>
        </p:txBody>
      </p:sp>
      <p:sp>
        <p:nvSpPr>
          <p:cNvPr id="246" name="Google Shape;246;p39"/>
          <p:cNvSpPr txBox="1"/>
          <p:nvPr/>
        </p:nvSpPr>
        <p:spPr>
          <a:xfrm>
            <a:off x="1026685" y="3122377"/>
            <a:ext cx="9430500" cy="5713615"/>
          </a:xfrm>
          <a:prstGeom prst="rect">
            <a:avLst/>
          </a:prstGeom>
          <a:noFill/>
          <a:ln>
            <a:noFill/>
          </a:ln>
        </p:spPr>
        <p:txBody>
          <a:bodyPr spcFirstLastPara="1" wrap="square" lIns="0" tIns="0" rIns="0" bIns="0" anchor="t" anchorCtr="0">
            <a:spAutoFit/>
          </a:bodyPr>
          <a:lstStyle/>
          <a:p>
            <a:pPr marL="759465" marR="0" lvl="1" indent="-457200" algn="l" rtl="0">
              <a:lnSpc>
                <a:spcPct val="204000"/>
              </a:lnSpc>
              <a:spcBef>
                <a:spcPts val="0"/>
              </a:spcBef>
              <a:spcAft>
                <a:spcPts val="0"/>
              </a:spcAft>
              <a:buClr>
                <a:srgbClr val="FFC000"/>
              </a:buClr>
              <a:buSzPts val="2800"/>
              <a:buFont typeface="Noto Sans Symbols"/>
              <a:buChar char="❖"/>
            </a:pPr>
            <a:r>
              <a:rPr lang="el-GR" sz="2800" b="0" i="0" u="none" strike="noStrike" cap="none" dirty="0">
                <a:solidFill>
                  <a:srgbClr val="000000"/>
                </a:solidFill>
                <a:latin typeface="Open Sans"/>
                <a:ea typeface="Open Sans"/>
                <a:cs typeface="Open Sans"/>
                <a:sym typeface="Open Sans"/>
              </a:rPr>
              <a:t>Συμμετείχατε ποτέ σε προγράμματα περιβαλλοντικού εθελοντισμού; Γιατί; Αν ναι, τι μάθατε και τι αντίκτυπο είχε; Αν όχι, γιατί;</a:t>
            </a:r>
          </a:p>
          <a:p>
            <a:pPr marL="759465" marR="0" lvl="1" indent="-457200" algn="l" rtl="0">
              <a:lnSpc>
                <a:spcPct val="204000"/>
              </a:lnSpc>
              <a:spcBef>
                <a:spcPts val="0"/>
              </a:spcBef>
              <a:spcAft>
                <a:spcPts val="0"/>
              </a:spcAft>
              <a:buClr>
                <a:srgbClr val="FFC000"/>
              </a:buClr>
              <a:buSzPts val="2800"/>
              <a:buFont typeface="Noto Sans Symbols"/>
              <a:buChar char="❖"/>
            </a:pPr>
            <a:r>
              <a:rPr lang="el-GR" sz="2800" b="0" i="0" u="none" strike="noStrike" cap="none" dirty="0">
                <a:solidFill>
                  <a:srgbClr val="000000"/>
                </a:solidFill>
                <a:latin typeface="Open Sans"/>
                <a:ea typeface="Open Sans"/>
                <a:cs typeface="Open Sans"/>
                <a:sym typeface="Open Sans"/>
              </a:rPr>
              <a:t>Γνωρίζετε κάποια τοπική πράσινη πρωτοβουλία στην οποία θα μπορούσατε να συμμετάσχετε; Αν όχι, μπορείτε να βρείτε μια;</a:t>
            </a:r>
            <a:endParaRPr sz="1400" b="0" i="0" u="none" strike="noStrike" cap="none" dirty="0">
              <a:solidFill>
                <a:srgbClr val="000000"/>
              </a:solidFill>
              <a:latin typeface="Arial"/>
              <a:ea typeface="Arial"/>
              <a:cs typeface="Arial"/>
              <a:sym typeface="Arial"/>
            </a:endParaRPr>
          </a:p>
          <a:p>
            <a:pPr marL="604529" marR="0" lvl="1" indent="-124464" algn="l" rtl="0">
              <a:lnSpc>
                <a:spcPct val="204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247" name="Google Shape;247;p39"/>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39"/>
          <p:cNvSpPr/>
          <p:nvPr/>
        </p:nvSpPr>
        <p:spPr>
          <a:xfrm>
            <a:off x="16509135" y="222585"/>
            <a:ext cx="1504359" cy="1566350"/>
          </a:xfrm>
          <a:custGeom>
            <a:avLst/>
            <a:gdLst/>
            <a:ahLst/>
            <a:cxnLst/>
            <a:rect l="l" t="t" r="r" b="b"/>
            <a:pathLst>
              <a:path w="1091547" h="1046535" extrusionOk="0">
                <a:moveTo>
                  <a:pt x="0" y="0"/>
                </a:moveTo>
                <a:lnTo>
                  <a:pt x="1091546" y="0"/>
                </a:lnTo>
                <a:lnTo>
                  <a:pt x="1091546" y="1046534"/>
                </a:lnTo>
                <a:lnTo>
                  <a:pt x="0" y="1046534"/>
                </a:lnTo>
                <a:lnTo>
                  <a:pt x="0" y="0"/>
                </a:lnTo>
                <a:close/>
              </a:path>
            </a:pathLst>
          </a:custGeom>
          <a:blipFill rotWithShape="1">
            <a:blip r:embed="rId4">
              <a:alphaModFix/>
            </a:blip>
            <a:stretch>
              <a:fillRect b="-44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256"/>
        <p:cNvGrpSpPr/>
        <p:nvPr/>
      </p:nvGrpSpPr>
      <p:grpSpPr>
        <a:xfrm>
          <a:off x="0" y="0"/>
          <a:ext cx="0" cy="0"/>
          <a:chOff x="0" y="0"/>
          <a:chExt cx="0" cy="0"/>
        </a:xfrm>
      </p:grpSpPr>
      <p:sp>
        <p:nvSpPr>
          <p:cNvPr id="257" name="Google Shape;257;p40"/>
          <p:cNvSpPr/>
          <p:nvPr/>
        </p:nvSpPr>
        <p:spPr>
          <a:xfrm>
            <a:off x="4797282" y="3403426"/>
            <a:ext cx="8693437" cy="3480148"/>
          </a:xfrm>
          <a:custGeom>
            <a:avLst/>
            <a:gdLst/>
            <a:ahLst/>
            <a:cxnLst/>
            <a:rect l="l" t="t" r="r" b="b"/>
            <a:pathLst>
              <a:path w="8803767" h="3995420" extrusionOk="0">
                <a:moveTo>
                  <a:pt x="0" y="0"/>
                </a:moveTo>
                <a:lnTo>
                  <a:pt x="8803767" y="0"/>
                </a:lnTo>
                <a:lnTo>
                  <a:pt x="8803767" y="3995420"/>
                </a:lnTo>
                <a:lnTo>
                  <a:pt x="0" y="3995420"/>
                </a:lnTo>
                <a:close/>
              </a:path>
            </a:pathLst>
          </a:custGeom>
          <a:solidFill>
            <a:srgbClr val="125F6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40"/>
          <p:cNvSpPr txBox="1"/>
          <p:nvPr/>
        </p:nvSpPr>
        <p:spPr>
          <a:xfrm>
            <a:off x="5290639" y="3329389"/>
            <a:ext cx="7664700" cy="36969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7408"/>
              <a:buFont typeface="Arial"/>
              <a:buNone/>
            </a:pPr>
            <a:r>
              <a:rPr lang="el-GR" sz="7408" b="1" i="0" u="none" strike="noStrike" cap="none" dirty="0">
                <a:solidFill>
                  <a:srgbClr val="FFFFFF"/>
                </a:solidFill>
                <a:latin typeface="Arimo"/>
                <a:ea typeface="Arimo"/>
                <a:cs typeface="Arimo"/>
                <a:sym typeface="Arimo"/>
              </a:rPr>
              <a:t>Να συνεργαστούμε πράσινα</a:t>
            </a:r>
            <a:r>
              <a:rPr lang="en-US" sz="7408" b="1" i="0" u="none" strike="noStrike" cap="none" dirty="0">
                <a:solidFill>
                  <a:srgbClr val="FFFFFF"/>
                </a:solidFill>
                <a:latin typeface="Arimo"/>
                <a:ea typeface="Arimo"/>
                <a:cs typeface="Arimo"/>
                <a:sym typeface="Arimo"/>
              </a:rPr>
              <a:t>?</a:t>
            </a:r>
            <a:endParaRPr sz="7408" b="1" i="0" u="none" strike="noStrike" cap="none" dirty="0">
              <a:solidFill>
                <a:srgbClr val="FFFFFF"/>
              </a:solidFill>
              <a:latin typeface="Arimo"/>
              <a:ea typeface="Arimo"/>
              <a:cs typeface="Arimo"/>
              <a:sym typeface="Arimo"/>
            </a:endParaRPr>
          </a:p>
        </p:txBody>
      </p:sp>
      <p:sp>
        <p:nvSpPr>
          <p:cNvPr id="259" name="Google Shape;259;p40"/>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60" name="Google Shape;260;p40" descr="Comment Add with solid fill"/>
          <p:cNvPicPr preferRelativeResize="0"/>
          <p:nvPr/>
        </p:nvPicPr>
        <p:blipFill rotWithShape="1">
          <a:blip r:embed="rId3">
            <a:alphaModFix/>
          </a:blip>
          <a:srcRect/>
          <a:stretch/>
        </p:blipFill>
        <p:spPr>
          <a:xfrm>
            <a:off x="1948375" y="1492934"/>
            <a:ext cx="2032782" cy="2032782"/>
          </a:xfrm>
          <a:prstGeom prst="rect">
            <a:avLst/>
          </a:prstGeom>
          <a:noFill/>
          <a:ln>
            <a:noFill/>
          </a:ln>
        </p:spPr>
      </p:pic>
      <p:pic>
        <p:nvPicPr>
          <p:cNvPr id="261" name="Google Shape;261;p40" descr="Comment Like with solid fill"/>
          <p:cNvPicPr preferRelativeResize="0"/>
          <p:nvPr/>
        </p:nvPicPr>
        <p:blipFill rotWithShape="1">
          <a:blip r:embed="rId4">
            <a:alphaModFix/>
          </a:blip>
          <a:srcRect/>
          <a:stretch/>
        </p:blipFill>
        <p:spPr>
          <a:xfrm flipH="1">
            <a:off x="14607739" y="6562580"/>
            <a:ext cx="1832319" cy="1832319"/>
          </a:xfrm>
          <a:prstGeom prst="rect">
            <a:avLst/>
          </a:prstGeom>
          <a:noFill/>
          <a:ln>
            <a:noFill/>
          </a:ln>
        </p:spPr>
      </p:pic>
      <p:pic>
        <p:nvPicPr>
          <p:cNvPr id="262" name="Google Shape;262;p40" descr="Comment Heart with solid fill"/>
          <p:cNvPicPr preferRelativeResize="0"/>
          <p:nvPr/>
        </p:nvPicPr>
        <p:blipFill rotWithShape="1">
          <a:blip r:embed="rId5">
            <a:alphaModFix/>
          </a:blip>
          <a:srcRect/>
          <a:stretch/>
        </p:blipFill>
        <p:spPr>
          <a:xfrm flipH="1">
            <a:off x="14461588" y="1889988"/>
            <a:ext cx="1878037" cy="1878037"/>
          </a:xfrm>
          <a:prstGeom prst="rect">
            <a:avLst/>
          </a:prstGeom>
          <a:noFill/>
          <a:ln>
            <a:noFill/>
          </a:ln>
        </p:spPr>
      </p:pic>
      <p:sp>
        <p:nvSpPr>
          <p:cNvPr id="263" name="Google Shape;263;p40" descr="Subtitles with solid fill"/>
          <p:cNvSpPr/>
          <p:nvPr/>
        </p:nvSpPr>
        <p:spPr>
          <a:xfrm>
            <a:off x="14190785" y="4185912"/>
            <a:ext cx="1333114" cy="1359186"/>
          </a:xfrm>
          <a:custGeom>
            <a:avLst/>
            <a:gdLst/>
            <a:ahLst/>
            <a:cxnLst/>
            <a:rect l="l" t="t" r="r" b="b"/>
            <a:pathLst>
              <a:path w="647701" h="590550" extrusionOk="0">
                <a:moveTo>
                  <a:pt x="32386" y="0"/>
                </a:moveTo>
                <a:cubicBezTo>
                  <a:pt x="14395" y="105"/>
                  <a:pt x="-104" y="14774"/>
                  <a:pt x="1" y="32765"/>
                </a:cubicBezTo>
                <a:cubicBezTo>
                  <a:pt x="1" y="32765"/>
                  <a:pt x="1" y="32766"/>
                  <a:pt x="1" y="32766"/>
                </a:cubicBezTo>
                <a:lnTo>
                  <a:pt x="1" y="427863"/>
                </a:lnTo>
                <a:cubicBezTo>
                  <a:pt x="821" y="444887"/>
                  <a:pt x="15286" y="458024"/>
                  <a:pt x="32310" y="457204"/>
                </a:cubicBezTo>
                <a:cubicBezTo>
                  <a:pt x="32335" y="457203"/>
                  <a:pt x="32361" y="457201"/>
                  <a:pt x="32386" y="457200"/>
                </a:cubicBezTo>
                <a:lnTo>
                  <a:pt x="133351" y="457200"/>
                </a:lnTo>
                <a:lnTo>
                  <a:pt x="133351" y="590550"/>
                </a:lnTo>
                <a:lnTo>
                  <a:pt x="259081" y="457200"/>
                </a:lnTo>
                <a:lnTo>
                  <a:pt x="616649" y="457200"/>
                </a:lnTo>
                <a:cubicBezTo>
                  <a:pt x="633693" y="457306"/>
                  <a:pt x="647595" y="443575"/>
                  <a:pt x="647701" y="426530"/>
                </a:cubicBezTo>
                <a:cubicBezTo>
                  <a:pt x="647701" y="426530"/>
                  <a:pt x="647701" y="426530"/>
                  <a:pt x="647701" y="426530"/>
                </a:cubicBezTo>
                <a:lnTo>
                  <a:pt x="647701" y="32766"/>
                </a:lnTo>
                <a:lnTo>
                  <a:pt x="647701" y="32766"/>
                </a:lnTo>
                <a:cubicBezTo>
                  <a:pt x="647806" y="14775"/>
                  <a:pt x="633307" y="106"/>
                  <a:pt x="615317" y="0"/>
                </a:cubicBezTo>
                <a:cubicBezTo>
                  <a:pt x="615317" y="0"/>
                  <a:pt x="615316" y="0"/>
                  <a:pt x="615316" y="0"/>
                </a:cubicBezTo>
                <a:close/>
                <a:moveTo>
                  <a:pt x="581026" y="285750"/>
                </a:moveTo>
                <a:lnTo>
                  <a:pt x="466726" y="285750"/>
                </a:lnTo>
                <a:lnTo>
                  <a:pt x="466726" y="247650"/>
                </a:lnTo>
                <a:lnTo>
                  <a:pt x="581026" y="247650"/>
                </a:lnTo>
                <a:close/>
                <a:moveTo>
                  <a:pt x="400051" y="323850"/>
                </a:moveTo>
                <a:lnTo>
                  <a:pt x="581026" y="323850"/>
                </a:lnTo>
                <a:lnTo>
                  <a:pt x="581026" y="361950"/>
                </a:lnTo>
                <a:lnTo>
                  <a:pt x="400051" y="361950"/>
                </a:lnTo>
                <a:close/>
                <a:moveTo>
                  <a:pt x="257176" y="323850"/>
                </a:moveTo>
                <a:lnTo>
                  <a:pt x="361951" y="323850"/>
                </a:lnTo>
                <a:lnTo>
                  <a:pt x="361951" y="361950"/>
                </a:lnTo>
                <a:lnTo>
                  <a:pt x="257176" y="361950"/>
                </a:lnTo>
                <a:close/>
                <a:moveTo>
                  <a:pt x="228601" y="247650"/>
                </a:moveTo>
                <a:lnTo>
                  <a:pt x="419101" y="247650"/>
                </a:lnTo>
                <a:lnTo>
                  <a:pt x="419101" y="285750"/>
                </a:lnTo>
                <a:lnTo>
                  <a:pt x="228601" y="285750"/>
                </a:lnTo>
                <a:close/>
                <a:moveTo>
                  <a:pt x="114301" y="323850"/>
                </a:moveTo>
                <a:lnTo>
                  <a:pt x="219076" y="323850"/>
                </a:lnTo>
                <a:lnTo>
                  <a:pt x="219076" y="361950"/>
                </a:lnTo>
                <a:lnTo>
                  <a:pt x="114301" y="361950"/>
                </a:lnTo>
                <a:close/>
                <a:moveTo>
                  <a:pt x="66676" y="247650"/>
                </a:moveTo>
                <a:lnTo>
                  <a:pt x="190501" y="247650"/>
                </a:lnTo>
                <a:lnTo>
                  <a:pt x="190501" y="285750"/>
                </a:lnTo>
                <a:lnTo>
                  <a:pt x="66676" y="285750"/>
                </a:lnTo>
                <a:close/>
              </a:path>
            </a:pathLst>
          </a:custGeom>
          <a:solidFill>
            <a:srgbClr val="125F6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64" name="Google Shape;264;p40" descr="Comment Add with solid fill"/>
          <p:cNvPicPr preferRelativeResize="0"/>
          <p:nvPr/>
        </p:nvPicPr>
        <p:blipFill rotWithShape="1">
          <a:blip r:embed="rId3">
            <a:alphaModFix/>
          </a:blip>
          <a:srcRect/>
          <a:stretch/>
        </p:blipFill>
        <p:spPr>
          <a:xfrm flipH="1">
            <a:off x="10411951" y="7377765"/>
            <a:ext cx="1485897" cy="1485897"/>
          </a:xfrm>
          <a:prstGeom prst="rect">
            <a:avLst/>
          </a:prstGeom>
          <a:noFill/>
          <a:ln>
            <a:noFill/>
          </a:ln>
        </p:spPr>
      </p:pic>
      <p:pic>
        <p:nvPicPr>
          <p:cNvPr id="265" name="Google Shape;265;p40" descr="Comment Heart with solid fill"/>
          <p:cNvPicPr preferRelativeResize="0"/>
          <p:nvPr/>
        </p:nvPicPr>
        <p:blipFill rotWithShape="1">
          <a:blip r:embed="rId6">
            <a:alphaModFix/>
          </a:blip>
          <a:srcRect/>
          <a:stretch/>
        </p:blipFill>
        <p:spPr>
          <a:xfrm flipH="1">
            <a:off x="12976350" y="384075"/>
            <a:ext cx="1345882" cy="1345882"/>
          </a:xfrm>
          <a:prstGeom prst="rect">
            <a:avLst/>
          </a:prstGeom>
          <a:noFill/>
          <a:ln>
            <a:noFill/>
          </a:ln>
        </p:spPr>
      </p:pic>
      <p:sp>
        <p:nvSpPr>
          <p:cNvPr id="266" name="Google Shape;266;p40" descr="Subtitles with solid fill"/>
          <p:cNvSpPr/>
          <p:nvPr/>
        </p:nvSpPr>
        <p:spPr>
          <a:xfrm flipH="1">
            <a:off x="6880272" y="1208636"/>
            <a:ext cx="1333114" cy="1359186"/>
          </a:xfrm>
          <a:custGeom>
            <a:avLst/>
            <a:gdLst/>
            <a:ahLst/>
            <a:cxnLst/>
            <a:rect l="l" t="t" r="r" b="b"/>
            <a:pathLst>
              <a:path w="647701" h="590550" extrusionOk="0">
                <a:moveTo>
                  <a:pt x="32386" y="0"/>
                </a:moveTo>
                <a:cubicBezTo>
                  <a:pt x="14395" y="105"/>
                  <a:pt x="-104" y="14774"/>
                  <a:pt x="1" y="32765"/>
                </a:cubicBezTo>
                <a:cubicBezTo>
                  <a:pt x="1" y="32765"/>
                  <a:pt x="1" y="32766"/>
                  <a:pt x="1" y="32766"/>
                </a:cubicBezTo>
                <a:lnTo>
                  <a:pt x="1" y="427863"/>
                </a:lnTo>
                <a:cubicBezTo>
                  <a:pt x="821" y="444887"/>
                  <a:pt x="15286" y="458024"/>
                  <a:pt x="32310" y="457204"/>
                </a:cubicBezTo>
                <a:cubicBezTo>
                  <a:pt x="32335" y="457203"/>
                  <a:pt x="32361" y="457201"/>
                  <a:pt x="32386" y="457200"/>
                </a:cubicBezTo>
                <a:lnTo>
                  <a:pt x="133351" y="457200"/>
                </a:lnTo>
                <a:lnTo>
                  <a:pt x="133351" y="590550"/>
                </a:lnTo>
                <a:lnTo>
                  <a:pt x="259081" y="457200"/>
                </a:lnTo>
                <a:lnTo>
                  <a:pt x="616649" y="457200"/>
                </a:lnTo>
                <a:cubicBezTo>
                  <a:pt x="633693" y="457306"/>
                  <a:pt x="647595" y="443575"/>
                  <a:pt x="647701" y="426530"/>
                </a:cubicBezTo>
                <a:cubicBezTo>
                  <a:pt x="647701" y="426530"/>
                  <a:pt x="647701" y="426530"/>
                  <a:pt x="647701" y="426530"/>
                </a:cubicBezTo>
                <a:lnTo>
                  <a:pt x="647701" y="32766"/>
                </a:lnTo>
                <a:lnTo>
                  <a:pt x="647701" y="32766"/>
                </a:lnTo>
                <a:cubicBezTo>
                  <a:pt x="647806" y="14775"/>
                  <a:pt x="633307" y="106"/>
                  <a:pt x="615317" y="0"/>
                </a:cubicBezTo>
                <a:cubicBezTo>
                  <a:pt x="615317" y="0"/>
                  <a:pt x="615316" y="0"/>
                  <a:pt x="615316" y="0"/>
                </a:cubicBezTo>
                <a:close/>
                <a:moveTo>
                  <a:pt x="581026" y="285750"/>
                </a:moveTo>
                <a:lnTo>
                  <a:pt x="466726" y="285750"/>
                </a:lnTo>
                <a:lnTo>
                  <a:pt x="466726" y="247650"/>
                </a:lnTo>
                <a:lnTo>
                  <a:pt x="581026" y="247650"/>
                </a:lnTo>
                <a:close/>
                <a:moveTo>
                  <a:pt x="400051" y="323850"/>
                </a:moveTo>
                <a:lnTo>
                  <a:pt x="581026" y="323850"/>
                </a:lnTo>
                <a:lnTo>
                  <a:pt x="581026" y="361950"/>
                </a:lnTo>
                <a:lnTo>
                  <a:pt x="400051" y="361950"/>
                </a:lnTo>
                <a:close/>
                <a:moveTo>
                  <a:pt x="257176" y="323850"/>
                </a:moveTo>
                <a:lnTo>
                  <a:pt x="361951" y="323850"/>
                </a:lnTo>
                <a:lnTo>
                  <a:pt x="361951" y="361950"/>
                </a:lnTo>
                <a:lnTo>
                  <a:pt x="257176" y="361950"/>
                </a:lnTo>
                <a:close/>
                <a:moveTo>
                  <a:pt x="228601" y="247650"/>
                </a:moveTo>
                <a:lnTo>
                  <a:pt x="419101" y="247650"/>
                </a:lnTo>
                <a:lnTo>
                  <a:pt x="419101" y="285750"/>
                </a:lnTo>
                <a:lnTo>
                  <a:pt x="228601" y="285750"/>
                </a:lnTo>
                <a:close/>
                <a:moveTo>
                  <a:pt x="114301" y="323850"/>
                </a:moveTo>
                <a:lnTo>
                  <a:pt x="219076" y="323850"/>
                </a:lnTo>
                <a:lnTo>
                  <a:pt x="219076" y="361950"/>
                </a:lnTo>
                <a:lnTo>
                  <a:pt x="114301" y="361950"/>
                </a:lnTo>
                <a:close/>
                <a:moveTo>
                  <a:pt x="66676" y="247650"/>
                </a:moveTo>
                <a:lnTo>
                  <a:pt x="190501" y="247650"/>
                </a:lnTo>
                <a:lnTo>
                  <a:pt x="190501" y="285750"/>
                </a:lnTo>
                <a:lnTo>
                  <a:pt x="66676" y="285750"/>
                </a:lnTo>
                <a:close/>
              </a:path>
            </a:pathLst>
          </a:custGeom>
          <a:solidFill>
            <a:srgbClr val="9DD3C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67" name="Google Shape;267;p40" descr="Comment Like with solid fill"/>
          <p:cNvPicPr preferRelativeResize="0"/>
          <p:nvPr/>
        </p:nvPicPr>
        <p:blipFill rotWithShape="1">
          <a:blip r:embed="rId4">
            <a:alphaModFix/>
          </a:blip>
          <a:srcRect/>
          <a:stretch/>
        </p:blipFill>
        <p:spPr>
          <a:xfrm>
            <a:off x="2185588" y="4793337"/>
            <a:ext cx="2440745" cy="2440745"/>
          </a:xfrm>
          <a:prstGeom prst="rect">
            <a:avLst/>
          </a:prstGeom>
          <a:noFill/>
          <a:ln>
            <a:noFill/>
          </a:ln>
        </p:spPr>
      </p:pic>
      <p:pic>
        <p:nvPicPr>
          <p:cNvPr id="268" name="Google Shape;268;p40" descr="Comment Add with solid fill"/>
          <p:cNvPicPr preferRelativeResize="0"/>
          <p:nvPr/>
        </p:nvPicPr>
        <p:blipFill rotWithShape="1">
          <a:blip r:embed="rId7">
            <a:alphaModFix/>
          </a:blip>
          <a:srcRect/>
          <a:stretch/>
        </p:blipFill>
        <p:spPr>
          <a:xfrm>
            <a:off x="1554225" y="3685747"/>
            <a:ext cx="1227818" cy="1227818"/>
          </a:xfrm>
          <a:prstGeom prst="rect">
            <a:avLst/>
          </a:prstGeom>
          <a:noFill/>
          <a:ln>
            <a:noFill/>
          </a:ln>
        </p:spPr>
      </p:pic>
      <p:pic>
        <p:nvPicPr>
          <p:cNvPr id="269" name="Google Shape;269;p40" descr="Comment Add with solid fill"/>
          <p:cNvPicPr preferRelativeResize="0"/>
          <p:nvPr/>
        </p:nvPicPr>
        <p:blipFill rotWithShape="1">
          <a:blip r:embed="rId8">
            <a:alphaModFix/>
          </a:blip>
          <a:srcRect/>
          <a:stretch/>
        </p:blipFill>
        <p:spPr>
          <a:xfrm>
            <a:off x="11107204" y="1601551"/>
            <a:ext cx="1227818" cy="1227818"/>
          </a:xfrm>
          <a:prstGeom prst="rect">
            <a:avLst/>
          </a:prstGeom>
          <a:noFill/>
          <a:ln>
            <a:noFill/>
          </a:ln>
        </p:spPr>
      </p:pic>
      <p:pic>
        <p:nvPicPr>
          <p:cNvPr id="270" name="Google Shape;270;p40" descr="Comment Heart with solid fill"/>
          <p:cNvPicPr preferRelativeResize="0"/>
          <p:nvPr/>
        </p:nvPicPr>
        <p:blipFill rotWithShape="1">
          <a:blip r:embed="rId9">
            <a:alphaModFix/>
          </a:blip>
          <a:srcRect/>
          <a:stretch/>
        </p:blipFill>
        <p:spPr>
          <a:xfrm>
            <a:off x="4797282" y="7457631"/>
            <a:ext cx="1345882" cy="1345882"/>
          </a:xfrm>
          <a:prstGeom prst="rect">
            <a:avLst/>
          </a:prstGeom>
          <a:noFill/>
          <a:ln>
            <a:noFill/>
          </a:ln>
        </p:spPr>
      </p:pic>
      <p:pic>
        <p:nvPicPr>
          <p:cNvPr id="271" name="Google Shape;271;p40" descr="Comment Heart with solid fill"/>
          <p:cNvPicPr preferRelativeResize="0"/>
          <p:nvPr/>
        </p:nvPicPr>
        <p:blipFill rotWithShape="1">
          <a:blip r:embed="rId6">
            <a:alphaModFix/>
          </a:blip>
          <a:srcRect/>
          <a:stretch/>
        </p:blipFill>
        <p:spPr>
          <a:xfrm>
            <a:off x="2334139" y="7234082"/>
            <a:ext cx="1878037" cy="1878037"/>
          </a:xfrm>
          <a:prstGeom prst="rect">
            <a:avLst/>
          </a:prstGeom>
          <a:noFill/>
          <a:ln>
            <a:noFill/>
          </a:ln>
        </p:spPr>
      </p:pic>
      <p:pic>
        <p:nvPicPr>
          <p:cNvPr id="272" name="Google Shape;272;p40" descr="Comment Add with solid fill"/>
          <p:cNvPicPr preferRelativeResize="0"/>
          <p:nvPr/>
        </p:nvPicPr>
        <p:blipFill rotWithShape="1">
          <a:blip r:embed="rId8">
            <a:alphaModFix/>
          </a:blip>
          <a:srcRect/>
          <a:stretch/>
        </p:blipFill>
        <p:spPr>
          <a:xfrm flipH="1">
            <a:off x="5084562" y="1945338"/>
            <a:ext cx="1485897" cy="1485897"/>
          </a:xfrm>
          <a:prstGeom prst="rect">
            <a:avLst/>
          </a:prstGeom>
          <a:noFill/>
          <a:ln>
            <a:noFill/>
          </a:ln>
        </p:spPr>
      </p:pic>
      <p:sp>
        <p:nvSpPr>
          <p:cNvPr id="273" name="Google Shape;273;p40" descr="Subtitles with solid fill"/>
          <p:cNvSpPr/>
          <p:nvPr/>
        </p:nvSpPr>
        <p:spPr>
          <a:xfrm>
            <a:off x="7481235" y="7181873"/>
            <a:ext cx="1333114" cy="1359186"/>
          </a:xfrm>
          <a:custGeom>
            <a:avLst/>
            <a:gdLst/>
            <a:ahLst/>
            <a:cxnLst/>
            <a:rect l="l" t="t" r="r" b="b"/>
            <a:pathLst>
              <a:path w="647701" h="590550" extrusionOk="0">
                <a:moveTo>
                  <a:pt x="32386" y="0"/>
                </a:moveTo>
                <a:cubicBezTo>
                  <a:pt x="14395" y="105"/>
                  <a:pt x="-104" y="14774"/>
                  <a:pt x="1" y="32765"/>
                </a:cubicBezTo>
                <a:cubicBezTo>
                  <a:pt x="1" y="32765"/>
                  <a:pt x="1" y="32766"/>
                  <a:pt x="1" y="32766"/>
                </a:cubicBezTo>
                <a:lnTo>
                  <a:pt x="1" y="427863"/>
                </a:lnTo>
                <a:cubicBezTo>
                  <a:pt x="821" y="444887"/>
                  <a:pt x="15286" y="458024"/>
                  <a:pt x="32310" y="457204"/>
                </a:cubicBezTo>
                <a:cubicBezTo>
                  <a:pt x="32335" y="457203"/>
                  <a:pt x="32361" y="457201"/>
                  <a:pt x="32386" y="457200"/>
                </a:cubicBezTo>
                <a:lnTo>
                  <a:pt x="133351" y="457200"/>
                </a:lnTo>
                <a:lnTo>
                  <a:pt x="133351" y="590550"/>
                </a:lnTo>
                <a:lnTo>
                  <a:pt x="259081" y="457200"/>
                </a:lnTo>
                <a:lnTo>
                  <a:pt x="616649" y="457200"/>
                </a:lnTo>
                <a:cubicBezTo>
                  <a:pt x="633693" y="457306"/>
                  <a:pt x="647595" y="443575"/>
                  <a:pt x="647701" y="426530"/>
                </a:cubicBezTo>
                <a:cubicBezTo>
                  <a:pt x="647701" y="426530"/>
                  <a:pt x="647701" y="426530"/>
                  <a:pt x="647701" y="426530"/>
                </a:cubicBezTo>
                <a:lnTo>
                  <a:pt x="647701" y="32766"/>
                </a:lnTo>
                <a:lnTo>
                  <a:pt x="647701" y="32766"/>
                </a:lnTo>
                <a:cubicBezTo>
                  <a:pt x="647806" y="14775"/>
                  <a:pt x="633307" y="106"/>
                  <a:pt x="615317" y="0"/>
                </a:cubicBezTo>
                <a:cubicBezTo>
                  <a:pt x="615317" y="0"/>
                  <a:pt x="615316" y="0"/>
                  <a:pt x="615316" y="0"/>
                </a:cubicBezTo>
                <a:close/>
                <a:moveTo>
                  <a:pt x="581026" y="285750"/>
                </a:moveTo>
                <a:lnTo>
                  <a:pt x="466726" y="285750"/>
                </a:lnTo>
                <a:lnTo>
                  <a:pt x="466726" y="247650"/>
                </a:lnTo>
                <a:lnTo>
                  <a:pt x="581026" y="247650"/>
                </a:lnTo>
                <a:close/>
                <a:moveTo>
                  <a:pt x="400051" y="323850"/>
                </a:moveTo>
                <a:lnTo>
                  <a:pt x="581026" y="323850"/>
                </a:lnTo>
                <a:lnTo>
                  <a:pt x="581026" y="361950"/>
                </a:lnTo>
                <a:lnTo>
                  <a:pt x="400051" y="361950"/>
                </a:lnTo>
                <a:close/>
                <a:moveTo>
                  <a:pt x="257176" y="323850"/>
                </a:moveTo>
                <a:lnTo>
                  <a:pt x="361951" y="323850"/>
                </a:lnTo>
                <a:lnTo>
                  <a:pt x="361951" y="361950"/>
                </a:lnTo>
                <a:lnTo>
                  <a:pt x="257176" y="361950"/>
                </a:lnTo>
                <a:close/>
                <a:moveTo>
                  <a:pt x="228601" y="247650"/>
                </a:moveTo>
                <a:lnTo>
                  <a:pt x="419101" y="247650"/>
                </a:lnTo>
                <a:lnTo>
                  <a:pt x="419101" y="285750"/>
                </a:lnTo>
                <a:lnTo>
                  <a:pt x="228601" y="285750"/>
                </a:lnTo>
                <a:close/>
                <a:moveTo>
                  <a:pt x="114301" y="323850"/>
                </a:moveTo>
                <a:lnTo>
                  <a:pt x="219076" y="323850"/>
                </a:lnTo>
                <a:lnTo>
                  <a:pt x="219076" y="361950"/>
                </a:lnTo>
                <a:lnTo>
                  <a:pt x="114301" y="361950"/>
                </a:lnTo>
                <a:close/>
                <a:moveTo>
                  <a:pt x="66676" y="247650"/>
                </a:moveTo>
                <a:lnTo>
                  <a:pt x="190501" y="247650"/>
                </a:lnTo>
                <a:lnTo>
                  <a:pt x="190501" y="285750"/>
                </a:lnTo>
                <a:lnTo>
                  <a:pt x="66676" y="285750"/>
                </a:lnTo>
                <a:close/>
              </a:path>
            </a:pathLst>
          </a:custGeom>
          <a:solidFill>
            <a:srgbClr val="65BA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40" descr="Subtitles with solid fill"/>
          <p:cNvSpPr/>
          <p:nvPr/>
        </p:nvSpPr>
        <p:spPr>
          <a:xfrm>
            <a:off x="4266291" y="1053204"/>
            <a:ext cx="809988" cy="879460"/>
          </a:xfrm>
          <a:custGeom>
            <a:avLst/>
            <a:gdLst/>
            <a:ahLst/>
            <a:cxnLst/>
            <a:rect l="l" t="t" r="r" b="b"/>
            <a:pathLst>
              <a:path w="647701" h="590550" extrusionOk="0">
                <a:moveTo>
                  <a:pt x="32386" y="0"/>
                </a:moveTo>
                <a:cubicBezTo>
                  <a:pt x="14395" y="105"/>
                  <a:pt x="-104" y="14774"/>
                  <a:pt x="1" y="32765"/>
                </a:cubicBezTo>
                <a:cubicBezTo>
                  <a:pt x="1" y="32765"/>
                  <a:pt x="1" y="32766"/>
                  <a:pt x="1" y="32766"/>
                </a:cubicBezTo>
                <a:lnTo>
                  <a:pt x="1" y="427863"/>
                </a:lnTo>
                <a:cubicBezTo>
                  <a:pt x="821" y="444887"/>
                  <a:pt x="15286" y="458024"/>
                  <a:pt x="32310" y="457204"/>
                </a:cubicBezTo>
                <a:cubicBezTo>
                  <a:pt x="32335" y="457203"/>
                  <a:pt x="32361" y="457201"/>
                  <a:pt x="32386" y="457200"/>
                </a:cubicBezTo>
                <a:lnTo>
                  <a:pt x="133351" y="457200"/>
                </a:lnTo>
                <a:lnTo>
                  <a:pt x="133351" y="590550"/>
                </a:lnTo>
                <a:lnTo>
                  <a:pt x="259081" y="457200"/>
                </a:lnTo>
                <a:lnTo>
                  <a:pt x="616649" y="457200"/>
                </a:lnTo>
                <a:cubicBezTo>
                  <a:pt x="633693" y="457306"/>
                  <a:pt x="647595" y="443575"/>
                  <a:pt x="647701" y="426530"/>
                </a:cubicBezTo>
                <a:cubicBezTo>
                  <a:pt x="647701" y="426530"/>
                  <a:pt x="647701" y="426530"/>
                  <a:pt x="647701" y="426530"/>
                </a:cubicBezTo>
                <a:lnTo>
                  <a:pt x="647701" y="32766"/>
                </a:lnTo>
                <a:lnTo>
                  <a:pt x="647701" y="32766"/>
                </a:lnTo>
                <a:cubicBezTo>
                  <a:pt x="647806" y="14775"/>
                  <a:pt x="633307" y="106"/>
                  <a:pt x="615317" y="0"/>
                </a:cubicBezTo>
                <a:cubicBezTo>
                  <a:pt x="615317" y="0"/>
                  <a:pt x="615316" y="0"/>
                  <a:pt x="615316" y="0"/>
                </a:cubicBezTo>
                <a:close/>
                <a:moveTo>
                  <a:pt x="581026" y="285750"/>
                </a:moveTo>
                <a:lnTo>
                  <a:pt x="466726" y="285750"/>
                </a:lnTo>
                <a:lnTo>
                  <a:pt x="466726" y="247650"/>
                </a:lnTo>
                <a:lnTo>
                  <a:pt x="581026" y="247650"/>
                </a:lnTo>
                <a:close/>
                <a:moveTo>
                  <a:pt x="400051" y="323850"/>
                </a:moveTo>
                <a:lnTo>
                  <a:pt x="581026" y="323850"/>
                </a:lnTo>
                <a:lnTo>
                  <a:pt x="581026" y="361950"/>
                </a:lnTo>
                <a:lnTo>
                  <a:pt x="400051" y="361950"/>
                </a:lnTo>
                <a:close/>
                <a:moveTo>
                  <a:pt x="257176" y="323850"/>
                </a:moveTo>
                <a:lnTo>
                  <a:pt x="361951" y="323850"/>
                </a:lnTo>
                <a:lnTo>
                  <a:pt x="361951" y="361950"/>
                </a:lnTo>
                <a:lnTo>
                  <a:pt x="257176" y="361950"/>
                </a:lnTo>
                <a:close/>
                <a:moveTo>
                  <a:pt x="228601" y="247650"/>
                </a:moveTo>
                <a:lnTo>
                  <a:pt x="419101" y="247650"/>
                </a:lnTo>
                <a:lnTo>
                  <a:pt x="419101" y="285750"/>
                </a:lnTo>
                <a:lnTo>
                  <a:pt x="228601" y="285750"/>
                </a:lnTo>
                <a:close/>
                <a:moveTo>
                  <a:pt x="114301" y="323850"/>
                </a:moveTo>
                <a:lnTo>
                  <a:pt x="219076" y="323850"/>
                </a:lnTo>
                <a:lnTo>
                  <a:pt x="219076" y="361950"/>
                </a:lnTo>
                <a:lnTo>
                  <a:pt x="114301" y="361950"/>
                </a:lnTo>
                <a:close/>
                <a:moveTo>
                  <a:pt x="66676" y="247650"/>
                </a:moveTo>
                <a:lnTo>
                  <a:pt x="190501" y="247650"/>
                </a:lnTo>
                <a:lnTo>
                  <a:pt x="190501" y="285750"/>
                </a:lnTo>
                <a:lnTo>
                  <a:pt x="66676" y="285750"/>
                </a:lnTo>
                <a:close/>
              </a:path>
            </a:pathLst>
          </a:custGeom>
          <a:solidFill>
            <a:srgbClr val="65BA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75" name="Google Shape;275;p40" descr="Comment Heart with solid fill"/>
          <p:cNvPicPr preferRelativeResize="0"/>
          <p:nvPr/>
        </p:nvPicPr>
        <p:blipFill rotWithShape="1">
          <a:blip r:embed="rId9">
            <a:alphaModFix/>
          </a:blip>
          <a:srcRect/>
          <a:stretch/>
        </p:blipFill>
        <p:spPr>
          <a:xfrm flipH="1">
            <a:off x="13083136" y="6798853"/>
            <a:ext cx="1345882" cy="1345882"/>
          </a:xfrm>
          <a:prstGeom prst="rect">
            <a:avLst/>
          </a:prstGeom>
          <a:noFill/>
          <a:ln>
            <a:noFill/>
          </a:ln>
        </p:spPr>
      </p:pic>
      <p:pic>
        <p:nvPicPr>
          <p:cNvPr id="276" name="Google Shape;276;p40" descr="Comment Add with solid fill"/>
          <p:cNvPicPr preferRelativeResize="0"/>
          <p:nvPr/>
        </p:nvPicPr>
        <p:blipFill rotWithShape="1">
          <a:blip r:embed="rId3">
            <a:alphaModFix/>
          </a:blip>
          <a:srcRect/>
          <a:stretch/>
        </p:blipFill>
        <p:spPr>
          <a:xfrm>
            <a:off x="9384295" y="2063208"/>
            <a:ext cx="1292588" cy="1292588"/>
          </a:xfrm>
          <a:prstGeom prst="rect">
            <a:avLst/>
          </a:prstGeom>
          <a:noFill/>
          <a:ln>
            <a:noFill/>
          </a:ln>
        </p:spPr>
      </p:pic>
      <p:sp>
        <p:nvSpPr>
          <p:cNvPr id="277" name="Google Shape;277;p40" descr="Subtitles with solid fill"/>
          <p:cNvSpPr/>
          <p:nvPr/>
        </p:nvSpPr>
        <p:spPr>
          <a:xfrm>
            <a:off x="13070333" y="2444025"/>
            <a:ext cx="809988" cy="879460"/>
          </a:xfrm>
          <a:custGeom>
            <a:avLst/>
            <a:gdLst/>
            <a:ahLst/>
            <a:cxnLst/>
            <a:rect l="l" t="t" r="r" b="b"/>
            <a:pathLst>
              <a:path w="647701" h="590550" extrusionOk="0">
                <a:moveTo>
                  <a:pt x="32386" y="0"/>
                </a:moveTo>
                <a:cubicBezTo>
                  <a:pt x="14395" y="105"/>
                  <a:pt x="-104" y="14774"/>
                  <a:pt x="1" y="32765"/>
                </a:cubicBezTo>
                <a:cubicBezTo>
                  <a:pt x="1" y="32765"/>
                  <a:pt x="1" y="32766"/>
                  <a:pt x="1" y="32766"/>
                </a:cubicBezTo>
                <a:lnTo>
                  <a:pt x="1" y="427863"/>
                </a:lnTo>
                <a:cubicBezTo>
                  <a:pt x="821" y="444887"/>
                  <a:pt x="15286" y="458024"/>
                  <a:pt x="32310" y="457204"/>
                </a:cubicBezTo>
                <a:cubicBezTo>
                  <a:pt x="32335" y="457203"/>
                  <a:pt x="32361" y="457201"/>
                  <a:pt x="32386" y="457200"/>
                </a:cubicBezTo>
                <a:lnTo>
                  <a:pt x="133351" y="457200"/>
                </a:lnTo>
                <a:lnTo>
                  <a:pt x="133351" y="590550"/>
                </a:lnTo>
                <a:lnTo>
                  <a:pt x="259081" y="457200"/>
                </a:lnTo>
                <a:lnTo>
                  <a:pt x="616649" y="457200"/>
                </a:lnTo>
                <a:cubicBezTo>
                  <a:pt x="633693" y="457306"/>
                  <a:pt x="647595" y="443575"/>
                  <a:pt x="647701" y="426530"/>
                </a:cubicBezTo>
                <a:cubicBezTo>
                  <a:pt x="647701" y="426530"/>
                  <a:pt x="647701" y="426530"/>
                  <a:pt x="647701" y="426530"/>
                </a:cubicBezTo>
                <a:lnTo>
                  <a:pt x="647701" y="32766"/>
                </a:lnTo>
                <a:lnTo>
                  <a:pt x="647701" y="32766"/>
                </a:lnTo>
                <a:cubicBezTo>
                  <a:pt x="647806" y="14775"/>
                  <a:pt x="633307" y="106"/>
                  <a:pt x="615317" y="0"/>
                </a:cubicBezTo>
                <a:cubicBezTo>
                  <a:pt x="615317" y="0"/>
                  <a:pt x="615316" y="0"/>
                  <a:pt x="615316" y="0"/>
                </a:cubicBezTo>
                <a:close/>
                <a:moveTo>
                  <a:pt x="581026" y="285750"/>
                </a:moveTo>
                <a:lnTo>
                  <a:pt x="466726" y="285750"/>
                </a:lnTo>
                <a:lnTo>
                  <a:pt x="466726" y="247650"/>
                </a:lnTo>
                <a:lnTo>
                  <a:pt x="581026" y="247650"/>
                </a:lnTo>
                <a:close/>
                <a:moveTo>
                  <a:pt x="400051" y="323850"/>
                </a:moveTo>
                <a:lnTo>
                  <a:pt x="581026" y="323850"/>
                </a:lnTo>
                <a:lnTo>
                  <a:pt x="581026" y="361950"/>
                </a:lnTo>
                <a:lnTo>
                  <a:pt x="400051" y="361950"/>
                </a:lnTo>
                <a:close/>
                <a:moveTo>
                  <a:pt x="257176" y="323850"/>
                </a:moveTo>
                <a:lnTo>
                  <a:pt x="361951" y="323850"/>
                </a:lnTo>
                <a:lnTo>
                  <a:pt x="361951" y="361950"/>
                </a:lnTo>
                <a:lnTo>
                  <a:pt x="257176" y="361950"/>
                </a:lnTo>
                <a:close/>
                <a:moveTo>
                  <a:pt x="228601" y="247650"/>
                </a:moveTo>
                <a:lnTo>
                  <a:pt x="419101" y="247650"/>
                </a:lnTo>
                <a:lnTo>
                  <a:pt x="419101" y="285750"/>
                </a:lnTo>
                <a:lnTo>
                  <a:pt x="228601" y="285750"/>
                </a:lnTo>
                <a:close/>
                <a:moveTo>
                  <a:pt x="114301" y="323850"/>
                </a:moveTo>
                <a:lnTo>
                  <a:pt x="219076" y="323850"/>
                </a:lnTo>
                <a:lnTo>
                  <a:pt x="219076" y="361950"/>
                </a:lnTo>
                <a:lnTo>
                  <a:pt x="114301" y="361950"/>
                </a:lnTo>
                <a:close/>
                <a:moveTo>
                  <a:pt x="66676" y="247650"/>
                </a:moveTo>
                <a:lnTo>
                  <a:pt x="190501" y="247650"/>
                </a:lnTo>
                <a:lnTo>
                  <a:pt x="190501" y="285750"/>
                </a:lnTo>
                <a:lnTo>
                  <a:pt x="66676" y="285750"/>
                </a:lnTo>
                <a:close/>
              </a:path>
            </a:pathLst>
          </a:custGeom>
          <a:solidFill>
            <a:srgbClr val="65BA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78" name="Google Shape;278;p40" descr="Comment Add with solid fill"/>
          <p:cNvPicPr preferRelativeResize="0"/>
          <p:nvPr/>
        </p:nvPicPr>
        <p:blipFill rotWithShape="1">
          <a:blip r:embed="rId3">
            <a:alphaModFix/>
          </a:blip>
          <a:srcRect/>
          <a:stretch/>
        </p:blipFill>
        <p:spPr>
          <a:xfrm flipH="1">
            <a:off x="15505958" y="4954880"/>
            <a:ext cx="2032782" cy="2032782"/>
          </a:xfrm>
          <a:prstGeom prst="rect">
            <a:avLst/>
          </a:prstGeom>
          <a:noFill/>
          <a:ln>
            <a:noFill/>
          </a:ln>
        </p:spPr>
      </p:pic>
      <p:pic>
        <p:nvPicPr>
          <p:cNvPr id="279" name="Google Shape;279;p40" descr="Comment Add with solid fill"/>
          <p:cNvPicPr preferRelativeResize="0"/>
          <p:nvPr/>
        </p:nvPicPr>
        <p:blipFill rotWithShape="1">
          <a:blip r:embed="rId8">
            <a:alphaModFix/>
          </a:blip>
          <a:srcRect/>
          <a:stretch/>
        </p:blipFill>
        <p:spPr>
          <a:xfrm flipH="1">
            <a:off x="11936067" y="8188433"/>
            <a:ext cx="1485897" cy="1485897"/>
          </a:xfrm>
          <a:prstGeom prst="rect">
            <a:avLst/>
          </a:prstGeom>
          <a:noFill/>
          <a:ln>
            <a:noFill/>
          </a:ln>
        </p:spPr>
      </p:pic>
      <p:pic>
        <p:nvPicPr>
          <p:cNvPr id="280" name="Google Shape;280;p40" descr="Comment Heart with solid fill"/>
          <p:cNvPicPr preferRelativeResize="0"/>
          <p:nvPr/>
        </p:nvPicPr>
        <p:blipFill rotWithShape="1">
          <a:blip r:embed="rId9">
            <a:alphaModFix/>
          </a:blip>
          <a:srcRect/>
          <a:stretch/>
        </p:blipFill>
        <p:spPr>
          <a:xfrm flipH="1">
            <a:off x="8934768" y="453574"/>
            <a:ext cx="1581255" cy="1581255"/>
          </a:xfrm>
          <a:prstGeom prst="rect">
            <a:avLst/>
          </a:prstGeom>
          <a:noFill/>
          <a:ln>
            <a:noFill/>
          </a:ln>
        </p:spPr>
      </p:pic>
      <p:sp>
        <p:nvSpPr>
          <p:cNvPr id="281" name="Google Shape;281;p40" descr="Subtitles with solid fill"/>
          <p:cNvSpPr/>
          <p:nvPr/>
        </p:nvSpPr>
        <p:spPr>
          <a:xfrm flipH="1">
            <a:off x="3714402" y="3319051"/>
            <a:ext cx="705854" cy="778479"/>
          </a:xfrm>
          <a:custGeom>
            <a:avLst/>
            <a:gdLst/>
            <a:ahLst/>
            <a:cxnLst/>
            <a:rect l="l" t="t" r="r" b="b"/>
            <a:pathLst>
              <a:path w="647701" h="590550" extrusionOk="0">
                <a:moveTo>
                  <a:pt x="32386" y="0"/>
                </a:moveTo>
                <a:cubicBezTo>
                  <a:pt x="14395" y="105"/>
                  <a:pt x="-104" y="14774"/>
                  <a:pt x="1" y="32765"/>
                </a:cubicBezTo>
                <a:cubicBezTo>
                  <a:pt x="1" y="32765"/>
                  <a:pt x="1" y="32766"/>
                  <a:pt x="1" y="32766"/>
                </a:cubicBezTo>
                <a:lnTo>
                  <a:pt x="1" y="427863"/>
                </a:lnTo>
                <a:cubicBezTo>
                  <a:pt x="821" y="444887"/>
                  <a:pt x="15286" y="458024"/>
                  <a:pt x="32310" y="457204"/>
                </a:cubicBezTo>
                <a:cubicBezTo>
                  <a:pt x="32335" y="457203"/>
                  <a:pt x="32361" y="457201"/>
                  <a:pt x="32386" y="457200"/>
                </a:cubicBezTo>
                <a:lnTo>
                  <a:pt x="133351" y="457200"/>
                </a:lnTo>
                <a:lnTo>
                  <a:pt x="133351" y="590550"/>
                </a:lnTo>
                <a:lnTo>
                  <a:pt x="259081" y="457200"/>
                </a:lnTo>
                <a:lnTo>
                  <a:pt x="616649" y="457200"/>
                </a:lnTo>
                <a:cubicBezTo>
                  <a:pt x="633693" y="457306"/>
                  <a:pt x="647595" y="443575"/>
                  <a:pt x="647701" y="426530"/>
                </a:cubicBezTo>
                <a:cubicBezTo>
                  <a:pt x="647701" y="426530"/>
                  <a:pt x="647701" y="426530"/>
                  <a:pt x="647701" y="426530"/>
                </a:cubicBezTo>
                <a:lnTo>
                  <a:pt x="647701" y="32766"/>
                </a:lnTo>
                <a:lnTo>
                  <a:pt x="647701" y="32766"/>
                </a:lnTo>
                <a:cubicBezTo>
                  <a:pt x="647806" y="14775"/>
                  <a:pt x="633307" y="106"/>
                  <a:pt x="615317" y="0"/>
                </a:cubicBezTo>
                <a:cubicBezTo>
                  <a:pt x="615317" y="0"/>
                  <a:pt x="615316" y="0"/>
                  <a:pt x="615316" y="0"/>
                </a:cubicBezTo>
                <a:close/>
                <a:moveTo>
                  <a:pt x="581026" y="285750"/>
                </a:moveTo>
                <a:lnTo>
                  <a:pt x="466726" y="285750"/>
                </a:lnTo>
                <a:lnTo>
                  <a:pt x="466726" y="247650"/>
                </a:lnTo>
                <a:lnTo>
                  <a:pt x="581026" y="247650"/>
                </a:lnTo>
                <a:close/>
                <a:moveTo>
                  <a:pt x="400051" y="323850"/>
                </a:moveTo>
                <a:lnTo>
                  <a:pt x="581026" y="323850"/>
                </a:lnTo>
                <a:lnTo>
                  <a:pt x="581026" y="361950"/>
                </a:lnTo>
                <a:lnTo>
                  <a:pt x="400051" y="361950"/>
                </a:lnTo>
                <a:close/>
                <a:moveTo>
                  <a:pt x="257176" y="323850"/>
                </a:moveTo>
                <a:lnTo>
                  <a:pt x="361951" y="323850"/>
                </a:lnTo>
                <a:lnTo>
                  <a:pt x="361951" y="361950"/>
                </a:lnTo>
                <a:lnTo>
                  <a:pt x="257176" y="361950"/>
                </a:lnTo>
                <a:close/>
                <a:moveTo>
                  <a:pt x="228601" y="247650"/>
                </a:moveTo>
                <a:lnTo>
                  <a:pt x="419101" y="247650"/>
                </a:lnTo>
                <a:lnTo>
                  <a:pt x="419101" y="285750"/>
                </a:lnTo>
                <a:lnTo>
                  <a:pt x="228601" y="285750"/>
                </a:lnTo>
                <a:close/>
                <a:moveTo>
                  <a:pt x="114301" y="323850"/>
                </a:moveTo>
                <a:lnTo>
                  <a:pt x="219076" y="323850"/>
                </a:lnTo>
                <a:lnTo>
                  <a:pt x="219076" y="361950"/>
                </a:lnTo>
                <a:lnTo>
                  <a:pt x="114301" y="361950"/>
                </a:lnTo>
                <a:close/>
                <a:moveTo>
                  <a:pt x="66676" y="247650"/>
                </a:moveTo>
                <a:lnTo>
                  <a:pt x="190501" y="247650"/>
                </a:lnTo>
                <a:lnTo>
                  <a:pt x="190501" y="285750"/>
                </a:lnTo>
                <a:lnTo>
                  <a:pt x="66676" y="285750"/>
                </a:lnTo>
                <a:close/>
              </a:path>
            </a:pathLst>
          </a:custGeom>
          <a:solidFill>
            <a:srgbClr val="9DD3C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82" name="Google Shape;282;p40" descr="Comment Heart with solid fill"/>
          <p:cNvPicPr preferRelativeResize="0"/>
          <p:nvPr/>
        </p:nvPicPr>
        <p:blipFill rotWithShape="1">
          <a:blip r:embed="rId5">
            <a:alphaModFix/>
          </a:blip>
          <a:srcRect/>
          <a:stretch/>
        </p:blipFill>
        <p:spPr>
          <a:xfrm>
            <a:off x="279160" y="6013709"/>
            <a:ext cx="1878037" cy="1878037"/>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290"/>
        <p:cNvGrpSpPr/>
        <p:nvPr/>
      </p:nvGrpSpPr>
      <p:grpSpPr>
        <a:xfrm>
          <a:off x="0" y="0"/>
          <a:ext cx="0" cy="0"/>
          <a:chOff x="0" y="0"/>
          <a:chExt cx="0" cy="0"/>
        </a:xfrm>
      </p:grpSpPr>
      <p:sp>
        <p:nvSpPr>
          <p:cNvPr id="291" name="Google Shape;291;p6"/>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6"/>
          <p:cNvSpPr txBox="1"/>
          <p:nvPr/>
        </p:nvSpPr>
        <p:spPr>
          <a:xfrm>
            <a:off x="688280" y="2186989"/>
            <a:ext cx="10802680" cy="7401642"/>
          </a:xfrm>
          <a:prstGeom prst="rect">
            <a:avLst/>
          </a:prstGeom>
          <a:noFill/>
          <a:ln>
            <a:noFill/>
          </a:ln>
        </p:spPr>
        <p:txBody>
          <a:bodyPr spcFirstLastPara="1" wrap="square" lIns="0" tIns="0" rIns="0" bIns="0" anchor="t" anchorCtr="0">
            <a:spAutoFit/>
          </a:bodyPr>
          <a:lstStyle/>
          <a:p>
            <a:pPr marL="571500" marR="0" lvl="0" indent="-571500" algn="l" rtl="0">
              <a:lnSpc>
                <a:spcPct val="167015"/>
              </a:lnSpc>
              <a:spcBef>
                <a:spcPts val="0"/>
              </a:spcBef>
              <a:spcAft>
                <a:spcPts val="0"/>
              </a:spcAft>
              <a:buClr>
                <a:srgbClr val="FFC000"/>
              </a:buClr>
              <a:buSzPts val="3600"/>
              <a:buFont typeface="Noto Sans Symbols"/>
              <a:buChar char="❖"/>
            </a:pPr>
            <a:r>
              <a:rPr lang="el-GR" sz="3200" b="0" i="0" u="none" strike="noStrike" cap="none" dirty="0">
                <a:solidFill>
                  <a:srgbClr val="000000"/>
                </a:solidFill>
                <a:latin typeface="Open Sans"/>
                <a:ea typeface="Open Sans"/>
                <a:cs typeface="Open Sans"/>
                <a:sym typeface="Open Sans"/>
              </a:rPr>
              <a:t>4 Ομάδες →	</a:t>
            </a:r>
          </a:p>
          <a:p>
            <a:pPr marL="571500" marR="0" lvl="0" indent="-571500" algn="l" rtl="0">
              <a:lnSpc>
                <a:spcPct val="167015"/>
              </a:lnSpc>
              <a:spcBef>
                <a:spcPts val="0"/>
              </a:spcBef>
              <a:spcAft>
                <a:spcPts val="0"/>
              </a:spcAft>
              <a:buClr>
                <a:srgbClr val="FFC000"/>
              </a:buClr>
              <a:buSzPts val="3600"/>
              <a:buFont typeface="Noto Sans Symbols"/>
              <a:buChar char="❖"/>
            </a:pPr>
            <a:r>
              <a:rPr lang="el-GR" sz="3200" b="0" i="0" u="none" strike="noStrike" cap="none" dirty="0">
                <a:solidFill>
                  <a:srgbClr val="000000"/>
                </a:solidFill>
                <a:latin typeface="Open Sans"/>
                <a:ea typeface="Open Sans"/>
                <a:cs typeface="Open Sans"/>
                <a:sym typeface="Open Sans"/>
              </a:rPr>
              <a:t>Θέμα: καθιστώντας τους αστικούς χώρους πιο ανθεκτικούς στο κλίμα</a:t>
            </a:r>
          </a:p>
          <a:p>
            <a:pPr marL="571500" marR="0" lvl="0" indent="-571500" algn="l" rtl="0">
              <a:lnSpc>
                <a:spcPct val="167015"/>
              </a:lnSpc>
              <a:spcBef>
                <a:spcPts val="0"/>
              </a:spcBef>
              <a:spcAft>
                <a:spcPts val="0"/>
              </a:spcAft>
              <a:buClr>
                <a:srgbClr val="FFC000"/>
              </a:buClr>
              <a:buSzPts val="3600"/>
              <a:buFont typeface="Noto Sans Symbols"/>
              <a:buChar char="❖"/>
            </a:pPr>
            <a:r>
              <a:rPr lang="el-GR" sz="3200" b="0" i="0" u="none" strike="noStrike" cap="none" dirty="0">
                <a:solidFill>
                  <a:srgbClr val="000000"/>
                </a:solidFill>
                <a:latin typeface="Open Sans"/>
                <a:ea typeface="Open Sans"/>
                <a:cs typeface="Open Sans"/>
                <a:sym typeface="Open Sans"/>
              </a:rPr>
              <a:t>Στόχος της δραστηριότητας: Οι 4 ομάδες θα διεξάγουν μια συζήτηση εκφράζοντας τις απόψεις του συγκεκριμένου ενδιαφερόμενου φορέα. Στόχος είναι να κατανοήσουν το ρόλο των δεξιοτήτων συνεργασίας για την επίτευξη ενός επιτυχημένου αποτελέσματος.</a:t>
            </a:r>
            <a:endParaRPr sz="1200" dirty="0"/>
          </a:p>
        </p:txBody>
      </p:sp>
      <p:sp>
        <p:nvSpPr>
          <p:cNvPr id="293" name="Google Shape;293;p6"/>
          <p:cNvSpPr/>
          <p:nvPr/>
        </p:nvSpPr>
        <p:spPr>
          <a:xfrm>
            <a:off x="298420" y="437360"/>
            <a:ext cx="17691160" cy="1384654"/>
          </a:xfrm>
          <a:custGeom>
            <a:avLst/>
            <a:gdLst/>
            <a:ahLst/>
            <a:cxnLst/>
            <a:rect l="l" t="t" r="r" b="b"/>
            <a:pathLst>
              <a:path w="8803767" h="2675095" extrusionOk="0">
                <a:moveTo>
                  <a:pt x="0" y="0"/>
                </a:moveTo>
                <a:lnTo>
                  <a:pt x="8803767" y="0"/>
                </a:lnTo>
                <a:lnTo>
                  <a:pt x="8803767" y="2675095"/>
                </a:lnTo>
                <a:lnTo>
                  <a:pt x="0" y="2675095"/>
                </a:lnTo>
                <a:close/>
              </a:path>
            </a:pathLst>
          </a:custGeom>
          <a:solidFill>
            <a:srgbClr val="65BA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6"/>
          <p:cNvSpPr txBox="1"/>
          <p:nvPr/>
        </p:nvSpPr>
        <p:spPr>
          <a:xfrm>
            <a:off x="1151860" y="541377"/>
            <a:ext cx="15984280" cy="1275862"/>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Clr>
                <a:srgbClr val="000000"/>
              </a:buClr>
              <a:buSzPts val="5509"/>
              <a:buFont typeface="Arial"/>
              <a:buNone/>
            </a:pPr>
            <a:r>
              <a:rPr lang="el-GR" sz="5509" b="1" i="0" u="none" strike="noStrike" cap="none" dirty="0">
                <a:solidFill>
                  <a:srgbClr val="000000"/>
                </a:solidFill>
                <a:latin typeface="Open Sans"/>
                <a:ea typeface="Open Sans"/>
                <a:cs typeface="Open Sans"/>
                <a:sym typeface="Open Sans"/>
              </a:rPr>
              <a:t>Να συνεργαστούμε πράσινα?</a:t>
            </a:r>
            <a:endParaRPr dirty="0"/>
          </a:p>
          <a:p>
            <a:pPr marL="0" marR="0" lvl="0" indent="0" algn="ctr" rtl="0">
              <a:lnSpc>
                <a:spcPct val="120003"/>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95" name="Google Shape;295;p6" descr="Stamp outline"/>
          <p:cNvPicPr preferRelativeResize="0"/>
          <p:nvPr/>
        </p:nvPicPr>
        <p:blipFill rotWithShape="1">
          <a:blip r:embed="rId3">
            <a:alphaModFix/>
          </a:blip>
          <a:srcRect/>
          <a:stretch/>
        </p:blipFill>
        <p:spPr>
          <a:xfrm>
            <a:off x="14285155" y="3098416"/>
            <a:ext cx="2638278" cy="2638278"/>
          </a:xfrm>
          <a:prstGeom prst="rect">
            <a:avLst/>
          </a:prstGeom>
          <a:noFill/>
          <a:ln>
            <a:noFill/>
          </a:ln>
        </p:spPr>
      </p:pic>
      <p:sp>
        <p:nvSpPr>
          <p:cNvPr id="296" name="Google Shape;296;p6"/>
          <p:cNvSpPr txBox="1"/>
          <p:nvPr/>
        </p:nvSpPr>
        <p:spPr>
          <a:xfrm>
            <a:off x="12798962" y="4087935"/>
            <a:ext cx="1448972" cy="646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800" b="0" i="0" u="none" strike="noStrike" cap="none">
                <a:solidFill>
                  <a:srgbClr val="125F64"/>
                </a:solidFill>
                <a:latin typeface="Open Sans"/>
                <a:ea typeface="Open Sans"/>
                <a:cs typeface="Open Sans"/>
                <a:sym typeface="Open Sans"/>
              </a:rPr>
              <a:t>Env.</a:t>
            </a:r>
            <a:endParaRPr/>
          </a:p>
          <a:p>
            <a:pPr marL="0" marR="0" lvl="0" indent="0" algn="ctr" rtl="0">
              <a:lnSpc>
                <a:spcPct val="100000"/>
              </a:lnSpc>
              <a:spcBef>
                <a:spcPts val="0"/>
              </a:spcBef>
              <a:spcAft>
                <a:spcPts val="0"/>
              </a:spcAft>
              <a:buNone/>
            </a:pPr>
            <a:r>
              <a:rPr lang="en-US" sz="1800" b="0" i="0" u="none" strike="noStrike" cap="none">
                <a:solidFill>
                  <a:srgbClr val="125F64"/>
                </a:solidFill>
                <a:latin typeface="Open Sans"/>
                <a:ea typeface="Open Sans"/>
                <a:cs typeface="Open Sans"/>
                <a:sym typeface="Open Sans"/>
              </a:rPr>
              <a:t> NGO</a:t>
            </a:r>
            <a:endParaRPr/>
          </a:p>
        </p:txBody>
      </p:sp>
      <p:sp>
        <p:nvSpPr>
          <p:cNvPr id="297" name="Google Shape;297;p6"/>
          <p:cNvSpPr txBox="1"/>
          <p:nvPr/>
        </p:nvSpPr>
        <p:spPr>
          <a:xfrm>
            <a:off x="14842587" y="4087936"/>
            <a:ext cx="1523413" cy="646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l-GR" sz="1800" b="0" i="0" u="none" strike="noStrike" cap="none" dirty="0">
                <a:solidFill>
                  <a:srgbClr val="125F64"/>
                </a:solidFill>
                <a:latin typeface="Open Sans"/>
                <a:ea typeface="Open Sans"/>
                <a:cs typeface="Open Sans"/>
                <a:sym typeface="Open Sans"/>
              </a:rPr>
              <a:t>Τοπικός Δήμος</a:t>
            </a:r>
            <a:endParaRPr dirty="0"/>
          </a:p>
        </p:txBody>
      </p:sp>
      <p:pic>
        <p:nvPicPr>
          <p:cNvPr id="298" name="Google Shape;298;p6" descr="Stamp outline"/>
          <p:cNvPicPr preferRelativeResize="0"/>
          <p:nvPr/>
        </p:nvPicPr>
        <p:blipFill rotWithShape="1">
          <a:blip r:embed="rId3">
            <a:alphaModFix/>
          </a:blip>
          <a:srcRect/>
          <a:stretch/>
        </p:blipFill>
        <p:spPr>
          <a:xfrm>
            <a:off x="12204309" y="3091962"/>
            <a:ext cx="2638278" cy="2638278"/>
          </a:xfrm>
          <a:prstGeom prst="rect">
            <a:avLst/>
          </a:prstGeom>
          <a:noFill/>
          <a:ln>
            <a:noFill/>
          </a:ln>
        </p:spPr>
      </p:pic>
      <p:pic>
        <p:nvPicPr>
          <p:cNvPr id="299" name="Google Shape;299;p6" descr="Stamp outline"/>
          <p:cNvPicPr preferRelativeResize="0"/>
          <p:nvPr/>
        </p:nvPicPr>
        <p:blipFill rotWithShape="1">
          <a:blip r:embed="rId3">
            <a:alphaModFix/>
          </a:blip>
          <a:srcRect/>
          <a:stretch/>
        </p:blipFill>
        <p:spPr>
          <a:xfrm>
            <a:off x="12210756" y="5143500"/>
            <a:ext cx="2638278" cy="2638278"/>
          </a:xfrm>
          <a:prstGeom prst="rect">
            <a:avLst/>
          </a:prstGeom>
          <a:noFill/>
          <a:ln>
            <a:noFill/>
          </a:ln>
        </p:spPr>
      </p:pic>
      <p:sp>
        <p:nvSpPr>
          <p:cNvPr id="300" name="Google Shape;300;p6"/>
          <p:cNvSpPr txBox="1"/>
          <p:nvPr/>
        </p:nvSpPr>
        <p:spPr>
          <a:xfrm>
            <a:off x="12796324" y="6079882"/>
            <a:ext cx="1448972" cy="646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l-GR" sz="1800" b="0" i="0" u="none" strike="noStrike" cap="none" dirty="0">
                <a:solidFill>
                  <a:srgbClr val="125F64"/>
                </a:solidFill>
                <a:latin typeface="Open Sans"/>
                <a:ea typeface="Open Sans"/>
                <a:cs typeface="Open Sans"/>
                <a:sym typeface="Open Sans"/>
              </a:rPr>
              <a:t>Ηλικιωμένοι ενήλικες</a:t>
            </a:r>
            <a:endParaRPr sz="1800" b="0" i="0" u="none" strike="noStrike" cap="none" dirty="0">
              <a:solidFill>
                <a:srgbClr val="125F64"/>
              </a:solidFill>
              <a:latin typeface="Open Sans"/>
              <a:ea typeface="Open Sans"/>
              <a:cs typeface="Open Sans"/>
              <a:sym typeface="Open Sans"/>
            </a:endParaRPr>
          </a:p>
        </p:txBody>
      </p:sp>
      <p:pic>
        <p:nvPicPr>
          <p:cNvPr id="301" name="Google Shape;301;p6" descr="Stamp outline"/>
          <p:cNvPicPr preferRelativeResize="0"/>
          <p:nvPr/>
        </p:nvPicPr>
        <p:blipFill rotWithShape="1">
          <a:blip r:embed="rId3">
            <a:alphaModFix/>
          </a:blip>
          <a:srcRect/>
          <a:stretch/>
        </p:blipFill>
        <p:spPr>
          <a:xfrm>
            <a:off x="14263759" y="5149954"/>
            <a:ext cx="2638278" cy="2638278"/>
          </a:xfrm>
          <a:prstGeom prst="rect">
            <a:avLst/>
          </a:prstGeom>
          <a:noFill/>
          <a:ln>
            <a:noFill/>
          </a:ln>
        </p:spPr>
      </p:pic>
      <p:sp>
        <p:nvSpPr>
          <p:cNvPr id="302" name="Google Shape;302;p6"/>
          <p:cNvSpPr txBox="1"/>
          <p:nvPr/>
        </p:nvSpPr>
        <p:spPr>
          <a:xfrm>
            <a:off x="14855481" y="5941403"/>
            <a:ext cx="1523413" cy="92328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l-GR" sz="1800" b="0" i="0" u="none" strike="noStrike" cap="none" dirty="0">
                <a:solidFill>
                  <a:srgbClr val="125F64"/>
                </a:solidFill>
                <a:latin typeface="Open Sans"/>
                <a:ea typeface="Open Sans"/>
                <a:cs typeface="Open Sans"/>
                <a:sym typeface="Open Sans"/>
              </a:rPr>
              <a:t>Τοπικές επιχειρήσεις</a:t>
            </a:r>
            <a:endParaRPr dirty="0"/>
          </a:p>
        </p:txBody>
      </p:sp>
      <p:sp>
        <p:nvSpPr>
          <p:cNvPr id="2" name="Rectangle 1">
            <a:extLst>
              <a:ext uri="{FF2B5EF4-FFF2-40B4-BE49-F238E27FC236}">
                <a16:creationId xmlns:a16="http://schemas.microsoft.com/office/drawing/2014/main" id="{67322748-888D-10E1-79BE-94020772F4AB}"/>
              </a:ext>
            </a:extLst>
          </p:cNvPr>
          <p:cNvSpPr/>
          <p:nvPr/>
        </p:nvSpPr>
        <p:spPr>
          <a:xfrm>
            <a:off x="13084629" y="4087935"/>
            <a:ext cx="936172" cy="646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l-GR" sz="1800" dirty="0" err="1">
                <a:solidFill>
                  <a:srgbClr val="125F64"/>
                </a:solidFill>
                <a:latin typeface="Open Sans"/>
                <a:ea typeface="Open Sans"/>
                <a:cs typeface="Open Sans"/>
              </a:rPr>
              <a:t>Περιβ</a:t>
            </a:r>
            <a:r>
              <a:rPr lang="el-GR" sz="1800" dirty="0">
                <a:solidFill>
                  <a:srgbClr val="125F64"/>
                </a:solidFill>
                <a:latin typeface="Open Sans"/>
                <a:ea typeface="Open Sans"/>
                <a:cs typeface="Open Sans"/>
              </a:rPr>
              <a:t>.</a:t>
            </a:r>
            <a:r>
              <a:rPr lang="el-GR" dirty="0"/>
              <a:t> </a:t>
            </a:r>
            <a:r>
              <a:rPr lang="el-GR" sz="1800" dirty="0">
                <a:solidFill>
                  <a:srgbClr val="125F64"/>
                </a:solidFill>
                <a:latin typeface="Open Sans"/>
                <a:ea typeface="Open Sans"/>
                <a:cs typeface="Open Sans"/>
              </a:rPr>
              <a:t>ΜΚΟ</a:t>
            </a:r>
            <a:endParaRPr lang="en-US" sz="1800" dirty="0">
              <a:solidFill>
                <a:srgbClr val="125F64"/>
              </a:solidFill>
              <a:latin typeface="Open Sans"/>
              <a:ea typeface="Open Sans"/>
              <a:cs typeface="Open Sans"/>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310"/>
        <p:cNvGrpSpPr/>
        <p:nvPr/>
      </p:nvGrpSpPr>
      <p:grpSpPr>
        <a:xfrm>
          <a:off x="0" y="0"/>
          <a:ext cx="0" cy="0"/>
          <a:chOff x="0" y="0"/>
          <a:chExt cx="0" cy="0"/>
        </a:xfrm>
      </p:grpSpPr>
      <p:sp>
        <p:nvSpPr>
          <p:cNvPr id="311" name="Google Shape;311;p41"/>
          <p:cNvSpPr/>
          <p:nvPr/>
        </p:nvSpPr>
        <p:spPr>
          <a:xfrm>
            <a:off x="4797282" y="3403426"/>
            <a:ext cx="8693437" cy="3480148"/>
          </a:xfrm>
          <a:custGeom>
            <a:avLst/>
            <a:gdLst/>
            <a:ahLst/>
            <a:cxnLst/>
            <a:rect l="l" t="t" r="r" b="b"/>
            <a:pathLst>
              <a:path w="8803767" h="3995420" extrusionOk="0">
                <a:moveTo>
                  <a:pt x="0" y="0"/>
                </a:moveTo>
                <a:lnTo>
                  <a:pt x="8803767" y="0"/>
                </a:lnTo>
                <a:lnTo>
                  <a:pt x="8803767" y="3995420"/>
                </a:lnTo>
                <a:lnTo>
                  <a:pt x="0" y="3995420"/>
                </a:lnTo>
                <a:close/>
              </a:path>
            </a:pathLst>
          </a:custGeom>
          <a:solidFill>
            <a:srgbClr val="125F6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41"/>
          <p:cNvSpPr txBox="1"/>
          <p:nvPr/>
        </p:nvSpPr>
        <p:spPr>
          <a:xfrm>
            <a:off x="5311650" y="3865009"/>
            <a:ext cx="7664700" cy="255698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7408"/>
              <a:buFont typeface="Arial"/>
              <a:buNone/>
            </a:pPr>
            <a:r>
              <a:rPr lang="el-GR" sz="7408" b="1" i="0" u="none" strike="noStrike" cap="none" dirty="0">
                <a:solidFill>
                  <a:srgbClr val="FFFFFF"/>
                </a:solidFill>
                <a:latin typeface="Arimo"/>
                <a:ea typeface="Arimo"/>
                <a:cs typeface="Arimo"/>
                <a:sym typeface="Arimo"/>
              </a:rPr>
              <a:t>Συλλογικός κήπος</a:t>
            </a:r>
            <a:endParaRPr lang="en-US" sz="7408" b="1" i="0" u="none" strike="noStrike" cap="none" dirty="0">
              <a:solidFill>
                <a:srgbClr val="FFFFFF"/>
              </a:solidFill>
              <a:latin typeface="Arimo"/>
              <a:ea typeface="Arimo"/>
              <a:cs typeface="Arimo"/>
              <a:sym typeface="Arimo"/>
            </a:endParaRPr>
          </a:p>
        </p:txBody>
      </p:sp>
      <p:sp>
        <p:nvSpPr>
          <p:cNvPr id="313" name="Google Shape;313;p41"/>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14" name="Google Shape;314;p41" descr="Garden Tools with solid fill"/>
          <p:cNvPicPr preferRelativeResize="0"/>
          <p:nvPr/>
        </p:nvPicPr>
        <p:blipFill rotWithShape="1">
          <a:blip r:embed="rId3">
            <a:alphaModFix/>
          </a:blip>
          <a:srcRect/>
          <a:stretch/>
        </p:blipFill>
        <p:spPr>
          <a:xfrm>
            <a:off x="8166694" y="7542000"/>
            <a:ext cx="1321965" cy="1321965"/>
          </a:xfrm>
          <a:prstGeom prst="rect">
            <a:avLst/>
          </a:prstGeom>
          <a:noFill/>
          <a:ln>
            <a:noFill/>
          </a:ln>
        </p:spPr>
      </p:pic>
      <p:pic>
        <p:nvPicPr>
          <p:cNvPr id="315" name="Google Shape;315;p41" descr="Watering pot with solid fill"/>
          <p:cNvPicPr preferRelativeResize="0"/>
          <p:nvPr/>
        </p:nvPicPr>
        <p:blipFill rotWithShape="1">
          <a:blip r:embed="rId4">
            <a:alphaModFix/>
          </a:blip>
          <a:srcRect/>
          <a:stretch/>
        </p:blipFill>
        <p:spPr>
          <a:xfrm>
            <a:off x="10216821" y="827251"/>
            <a:ext cx="1355656" cy="1355656"/>
          </a:xfrm>
          <a:prstGeom prst="rect">
            <a:avLst/>
          </a:prstGeom>
          <a:noFill/>
          <a:ln>
            <a:noFill/>
          </a:ln>
        </p:spPr>
      </p:pic>
      <p:pic>
        <p:nvPicPr>
          <p:cNvPr id="316" name="Google Shape;316;p41" descr="Seed Packet with solid fill"/>
          <p:cNvPicPr preferRelativeResize="0"/>
          <p:nvPr/>
        </p:nvPicPr>
        <p:blipFill rotWithShape="1">
          <a:blip r:embed="rId5">
            <a:alphaModFix/>
          </a:blip>
          <a:srcRect/>
          <a:stretch/>
        </p:blipFill>
        <p:spPr>
          <a:xfrm>
            <a:off x="15198459" y="6300683"/>
            <a:ext cx="1115755" cy="1115755"/>
          </a:xfrm>
          <a:prstGeom prst="rect">
            <a:avLst/>
          </a:prstGeom>
          <a:noFill/>
          <a:ln>
            <a:noFill/>
          </a:ln>
        </p:spPr>
      </p:pic>
      <p:pic>
        <p:nvPicPr>
          <p:cNvPr id="317" name="Google Shape;317;p41" descr="Plant with solid fill"/>
          <p:cNvPicPr preferRelativeResize="0"/>
          <p:nvPr/>
        </p:nvPicPr>
        <p:blipFill rotWithShape="1">
          <a:blip r:embed="rId6">
            <a:alphaModFix/>
          </a:blip>
          <a:srcRect/>
          <a:stretch/>
        </p:blipFill>
        <p:spPr>
          <a:xfrm>
            <a:off x="12395465" y="7389600"/>
            <a:ext cx="1321965" cy="1321965"/>
          </a:xfrm>
          <a:prstGeom prst="rect">
            <a:avLst/>
          </a:prstGeom>
          <a:noFill/>
          <a:ln>
            <a:noFill/>
          </a:ln>
        </p:spPr>
      </p:pic>
      <p:pic>
        <p:nvPicPr>
          <p:cNvPr id="318" name="Google Shape;318;p41" descr="Sprouting Seed with solid fill"/>
          <p:cNvPicPr preferRelativeResize="0"/>
          <p:nvPr/>
        </p:nvPicPr>
        <p:blipFill rotWithShape="1">
          <a:blip r:embed="rId7">
            <a:alphaModFix/>
          </a:blip>
          <a:srcRect/>
          <a:stretch/>
        </p:blipFill>
        <p:spPr>
          <a:xfrm>
            <a:off x="14503791" y="4474609"/>
            <a:ext cx="914400" cy="914400"/>
          </a:xfrm>
          <a:prstGeom prst="rect">
            <a:avLst/>
          </a:prstGeom>
          <a:noFill/>
          <a:ln>
            <a:noFill/>
          </a:ln>
        </p:spPr>
      </p:pic>
      <p:pic>
        <p:nvPicPr>
          <p:cNvPr id="319" name="Google Shape;319;p41" descr="Flower with solid fill"/>
          <p:cNvPicPr preferRelativeResize="0"/>
          <p:nvPr/>
        </p:nvPicPr>
        <p:blipFill rotWithShape="1">
          <a:blip r:embed="rId8">
            <a:alphaModFix/>
          </a:blip>
          <a:srcRect/>
          <a:stretch/>
        </p:blipFill>
        <p:spPr>
          <a:xfrm>
            <a:off x="8110482" y="1722894"/>
            <a:ext cx="914400" cy="914400"/>
          </a:xfrm>
          <a:prstGeom prst="rect">
            <a:avLst/>
          </a:prstGeom>
          <a:noFill/>
          <a:ln>
            <a:noFill/>
          </a:ln>
        </p:spPr>
      </p:pic>
      <p:pic>
        <p:nvPicPr>
          <p:cNvPr id="320" name="Google Shape;320;p41" descr="Seed Packet with solid fill"/>
          <p:cNvPicPr preferRelativeResize="0"/>
          <p:nvPr/>
        </p:nvPicPr>
        <p:blipFill rotWithShape="1">
          <a:blip r:embed="rId9">
            <a:alphaModFix/>
          </a:blip>
          <a:srcRect/>
          <a:stretch/>
        </p:blipFill>
        <p:spPr>
          <a:xfrm>
            <a:off x="1641120" y="1171611"/>
            <a:ext cx="2140744" cy="2140744"/>
          </a:xfrm>
          <a:prstGeom prst="rect">
            <a:avLst/>
          </a:prstGeom>
          <a:noFill/>
          <a:ln>
            <a:noFill/>
          </a:ln>
        </p:spPr>
      </p:pic>
      <p:pic>
        <p:nvPicPr>
          <p:cNvPr id="321" name="Google Shape;321;p41" descr="Watering pot with solid fill"/>
          <p:cNvPicPr preferRelativeResize="0"/>
          <p:nvPr/>
        </p:nvPicPr>
        <p:blipFill rotWithShape="1">
          <a:blip r:embed="rId10">
            <a:alphaModFix/>
          </a:blip>
          <a:srcRect/>
          <a:stretch/>
        </p:blipFill>
        <p:spPr>
          <a:xfrm flipH="1">
            <a:off x="3603786" y="7655274"/>
            <a:ext cx="1169907" cy="1169907"/>
          </a:xfrm>
          <a:prstGeom prst="rect">
            <a:avLst/>
          </a:prstGeom>
          <a:noFill/>
          <a:ln>
            <a:noFill/>
          </a:ln>
        </p:spPr>
      </p:pic>
      <p:pic>
        <p:nvPicPr>
          <p:cNvPr id="322" name="Google Shape;322;p41" descr="Sprouting Seed with solid fill"/>
          <p:cNvPicPr preferRelativeResize="0"/>
          <p:nvPr/>
        </p:nvPicPr>
        <p:blipFill rotWithShape="1">
          <a:blip r:embed="rId11">
            <a:alphaModFix/>
          </a:blip>
          <a:srcRect/>
          <a:stretch/>
        </p:blipFill>
        <p:spPr>
          <a:xfrm>
            <a:off x="5362910" y="7336814"/>
            <a:ext cx="1828069" cy="1828069"/>
          </a:xfrm>
          <a:prstGeom prst="rect">
            <a:avLst/>
          </a:prstGeom>
          <a:noFill/>
          <a:ln>
            <a:noFill/>
          </a:ln>
        </p:spPr>
      </p:pic>
      <p:pic>
        <p:nvPicPr>
          <p:cNvPr id="323" name="Google Shape;323;p41" descr="Garden Tools with solid fill"/>
          <p:cNvPicPr preferRelativeResize="0"/>
          <p:nvPr/>
        </p:nvPicPr>
        <p:blipFill rotWithShape="1">
          <a:blip r:embed="rId12">
            <a:alphaModFix/>
          </a:blip>
          <a:srcRect/>
          <a:stretch/>
        </p:blipFill>
        <p:spPr>
          <a:xfrm>
            <a:off x="5857112" y="2014626"/>
            <a:ext cx="914400" cy="914400"/>
          </a:xfrm>
          <a:prstGeom prst="rect">
            <a:avLst/>
          </a:prstGeom>
          <a:noFill/>
          <a:ln>
            <a:noFill/>
          </a:ln>
        </p:spPr>
      </p:pic>
      <p:pic>
        <p:nvPicPr>
          <p:cNvPr id="324" name="Google Shape;324;p41" descr="Plant with solid fill"/>
          <p:cNvPicPr preferRelativeResize="0"/>
          <p:nvPr/>
        </p:nvPicPr>
        <p:blipFill rotWithShape="1">
          <a:blip r:embed="rId13">
            <a:alphaModFix/>
          </a:blip>
          <a:srcRect/>
          <a:stretch/>
        </p:blipFill>
        <p:spPr>
          <a:xfrm>
            <a:off x="1326886" y="6578774"/>
            <a:ext cx="914400" cy="914400"/>
          </a:xfrm>
          <a:prstGeom prst="rect">
            <a:avLst/>
          </a:prstGeom>
          <a:noFill/>
          <a:ln>
            <a:noFill/>
          </a:ln>
        </p:spPr>
      </p:pic>
      <p:pic>
        <p:nvPicPr>
          <p:cNvPr id="325" name="Google Shape;325;p41" descr="Flower with solid fill"/>
          <p:cNvPicPr preferRelativeResize="0"/>
          <p:nvPr/>
        </p:nvPicPr>
        <p:blipFill rotWithShape="1">
          <a:blip r:embed="rId14">
            <a:alphaModFix/>
          </a:blip>
          <a:srcRect/>
          <a:stretch/>
        </p:blipFill>
        <p:spPr>
          <a:xfrm>
            <a:off x="2165543" y="4036866"/>
            <a:ext cx="1013262" cy="1013262"/>
          </a:xfrm>
          <a:prstGeom prst="rect">
            <a:avLst/>
          </a:prstGeom>
          <a:noFill/>
          <a:ln>
            <a:noFill/>
          </a:ln>
        </p:spPr>
      </p:pic>
      <p:pic>
        <p:nvPicPr>
          <p:cNvPr id="326" name="Google Shape;326;p41" descr="Sprouting Seed with solid fill"/>
          <p:cNvPicPr preferRelativeResize="0"/>
          <p:nvPr/>
        </p:nvPicPr>
        <p:blipFill rotWithShape="1">
          <a:blip r:embed="rId15">
            <a:alphaModFix/>
          </a:blip>
          <a:srcRect/>
          <a:stretch/>
        </p:blipFill>
        <p:spPr>
          <a:xfrm>
            <a:off x="4155927" y="1171611"/>
            <a:ext cx="914400" cy="914400"/>
          </a:xfrm>
          <a:prstGeom prst="rect">
            <a:avLst/>
          </a:prstGeom>
          <a:noFill/>
          <a:ln>
            <a:noFill/>
          </a:ln>
        </p:spPr>
      </p:pic>
      <p:pic>
        <p:nvPicPr>
          <p:cNvPr id="327" name="Google Shape;327;p41" descr="Seed Packet with solid fill"/>
          <p:cNvPicPr preferRelativeResize="0"/>
          <p:nvPr/>
        </p:nvPicPr>
        <p:blipFill rotWithShape="1">
          <a:blip r:embed="rId16">
            <a:alphaModFix/>
          </a:blip>
          <a:srcRect/>
          <a:stretch/>
        </p:blipFill>
        <p:spPr>
          <a:xfrm>
            <a:off x="14757632" y="1754516"/>
            <a:ext cx="1514900" cy="1514900"/>
          </a:xfrm>
          <a:prstGeom prst="rect">
            <a:avLst/>
          </a:prstGeom>
          <a:noFill/>
          <a:ln>
            <a:noFill/>
          </a:ln>
        </p:spPr>
      </p:pic>
      <p:pic>
        <p:nvPicPr>
          <p:cNvPr id="328" name="Google Shape;328;p41" descr="Flower with solid fill"/>
          <p:cNvPicPr preferRelativeResize="0"/>
          <p:nvPr/>
        </p:nvPicPr>
        <p:blipFill rotWithShape="1">
          <a:blip r:embed="rId17">
            <a:alphaModFix/>
          </a:blip>
          <a:srcRect/>
          <a:stretch/>
        </p:blipFill>
        <p:spPr>
          <a:xfrm>
            <a:off x="11541547" y="1435286"/>
            <a:ext cx="1514900" cy="1514900"/>
          </a:xfrm>
          <a:prstGeom prst="rect">
            <a:avLst/>
          </a:prstGeom>
          <a:noFill/>
          <a:ln>
            <a:noFill/>
          </a:ln>
        </p:spPr>
      </p:pic>
      <p:pic>
        <p:nvPicPr>
          <p:cNvPr id="329" name="Google Shape;329;p41" descr="Garden Tools with solid fill"/>
          <p:cNvPicPr preferRelativeResize="0"/>
          <p:nvPr/>
        </p:nvPicPr>
        <p:blipFill rotWithShape="1">
          <a:blip r:embed="rId18">
            <a:alphaModFix/>
          </a:blip>
          <a:srcRect/>
          <a:stretch/>
        </p:blipFill>
        <p:spPr>
          <a:xfrm>
            <a:off x="2839170" y="5545239"/>
            <a:ext cx="1392274" cy="1392274"/>
          </a:xfrm>
          <a:prstGeom prst="rect">
            <a:avLst/>
          </a:prstGeom>
          <a:noFill/>
          <a:ln>
            <a:noFill/>
          </a:ln>
        </p:spPr>
      </p:pic>
      <p:pic>
        <p:nvPicPr>
          <p:cNvPr id="330" name="Google Shape;330;p41" descr="Watering pot with solid fill"/>
          <p:cNvPicPr preferRelativeResize="0"/>
          <p:nvPr/>
        </p:nvPicPr>
        <p:blipFill rotWithShape="1">
          <a:blip r:embed="rId10">
            <a:alphaModFix/>
          </a:blip>
          <a:srcRect/>
          <a:stretch/>
        </p:blipFill>
        <p:spPr>
          <a:xfrm flipH="1">
            <a:off x="9692994" y="7334832"/>
            <a:ext cx="2107426" cy="2107426"/>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338"/>
        <p:cNvGrpSpPr/>
        <p:nvPr/>
      </p:nvGrpSpPr>
      <p:grpSpPr>
        <a:xfrm>
          <a:off x="0" y="0"/>
          <a:ext cx="0" cy="0"/>
          <a:chOff x="0" y="0"/>
          <a:chExt cx="0" cy="0"/>
        </a:xfrm>
      </p:grpSpPr>
      <p:sp>
        <p:nvSpPr>
          <p:cNvPr id="339" name="Google Shape;339;p42"/>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42"/>
          <p:cNvSpPr txBox="1"/>
          <p:nvPr/>
        </p:nvSpPr>
        <p:spPr>
          <a:xfrm>
            <a:off x="688280" y="2186989"/>
            <a:ext cx="8934022" cy="5550943"/>
          </a:xfrm>
          <a:prstGeom prst="rect">
            <a:avLst/>
          </a:prstGeom>
          <a:noFill/>
          <a:ln>
            <a:noFill/>
          </a:ln>
        </p:spPr>
        <p:txBody>
          <a:bodyPr spcFirstLastPara="1" wrap="square" lIns="0" tIns="0" rIns="0" bIns="0" anchor="t" anchorCtr="0">
            <a:spAutoFit/>
          </a:bodyPr>
          <a:lstStyle/>
          <a:p>
            <a:pPr marL="571500" marR="0" lvl="0" indent="-571500" algn="l" rtl="0">
              <a:lnSpc>
                <a:spcPct val="167015"/>
              </a:lnSpc>
              <a:spcBef>
                <a:spcPts val="0"/>
              </a:spcBef>
              <a:spcAft>
                <a:spcPts val="0"/>
              </a:spcAft>
              <a:buClr>
                <a:srgbClr val="FFC000"/>
              </a:buClr>
              <a:buSzPts val="3600"/>
              <a:buFont typeface="Noto Sans Symbols"/>
              <a:buChar char="❖"/>
            </a:pPr>
            <a:r>
              <a:rPr lang="el-GR" sz="2400" b="0" i="0" u="none" strike="noStrike" cap="none" dirty="0">
                <a:solidFill>
                  <a:srgbClr val="000000"/>
                </a:solidFill>
                <a:latin typeface="Open Sans"/>
                <a:ea typeface="Open Sans"/>
                <a:cs typeface="Open Sans"/>
                <a:sym typeface="Open Sans"/>
              </a:rPr>
              <a:t>Ανάπτυξη ενός κοινοτικού κήπου με τη χρήση συνεργατικών δεξιοτήτων</a:t>
            </a:r>
          </a:p>
          <a:p>
            <a:pPr marL="571500" marR="0" lvl="0" indent="-571500" algn="l" rtl="0">
              <a:lnSpc>
                <a:spcPct val="167015"/>
              </a:lnSpc>
              <a:spcBef>
                <a:spcPts val="0"/>
              </a:spcBef>
              <a:spcAft>
                <a:spcPts val="0"/>
              </a:spcAft>
              <a:buClr>
                <a:srgbClr val="FFC000"/>
              </a:buClr>
              <a:buSzPts val="3600"/>
              <a:buFont typeface="Noto Sans Symbols"/>
              <a:buChar char="❖"/>
            </a:pPr>
            <a:r>
              <a:rPr lang="el-GR" sz="2400" b="0" i="0" u="none" strike="noStrike" cap="none" dirty="0">
                <a:solidFill>
                  <a:srgbClr val="000000"/>
                </a:solidFill>
                <a:latin typeface="Open Sans"/>
                <a:ea typeface="Open Sans"/>
                <a:cs typeface="Open Sans"/>
                <a:sym typeface="Open Sans"/>
              </a:rPr>
              <a:t>Ανάθεση καθηκόντων και παρακολούθηση δράσεων</a:t>
            </a:r>
          </a:p>
          <a:p>
            <a:pPr marL="571500" marR="0" lvl="0" indent="-571500" algn="l" rtl="0">
              <a:lnSpc>
                <a:spcPct val="167015"/>
              </a:lnSpc>
              <a:spcBef>
                <a:spcPts val="0"/>
              </a:spcBef>
              <a:spcAft>
                <a:spcPts val="0"/>
              </a:spcAft>
              <a:buClr>
                <a:srgbClr val="FFC000"/>
              </a:buClr>
              <a:buSzPts val="3600"/>
              <a:buFont typeface="Noto Sans Symbols"/>
              <a:buChar char="❖"/>
            </a:pPr>
            <a:r>
              <a:rPr lang="el-GR" sz="2400" b="0" i="0" u="none" strike="noStrike" cap="none" dirty="0">
                <a:solidFill>
                  <a:srgbClr val="000000"/>
                </a:solidFill>
                <a:latin typeface="Open Sans"/>
                <a:ea typeface="Open Sans"/>
                <a:cs typeface="Open Sans"/>
                <a:sym typeface="Open Sans"/>
              </a:rPr>
              <a:t>Συμμετοχή σε φυσική δραστηριότητα χαμηλού αντίκτυπου</a:t>
            </a:r>
          </a:p>
          <a:p>
            <a:pPr marL="571500" marR="0" lvl="0" indent="-571500" algn="l" rtl="0">
              <a:lnSpc>
                <a:spcPct val="167015"/>
              </a:lnSpc>
              <a:spcBef>
                <a:spcPts val="0"/>
              </a:spcBef>
              <a:spcAft>
                <a:spcPts val="0"/>
              </a:spcAft>
              <a:buClr>
                <a:srgbClr val="FFC000"/>
              </a:buClr>
              <a:buSzPts val="3600"/>
              <a:buFont typeface="Noto Sans Symbols"/>
              <a:buChar char="❖"/>
            </a:pPr>
            <a:r>
              <a:rPr lang="el-GR" sz="2400" b="0" i="0" u="none" strike="noStrike" cap="none" dirty="0">
                <a:solidFill>
                  <a:srgbClr val="000000"/>
                </a:solidFill>
                <a:latin typeface="Open Sans"/>
                <a:ea typeface="Open Sans"/>
                <a:cs typeface="Open Sans"/>
                <a:sym typeface="Open Sans"/>
              </a:rPr>
              <a:t>Μπορεί να διαρκέσει όσο επιθυμούν οι συμμετέχοντες</a:t>
            </a:r>
          </a:p>
          <a:p>
            <a:pPr marL="571500" marR="0" lvl="0" indent="-571500" algn="l" rtl="0">
              <a:lnSpc>
                <a:spcPct val="167015"/>
              </a:lnSpc>
              <a:spcBef>
                <a:spcPts val="0"/>
              </a:spcBef>
              <a:spcAft>
                <a:spcPts val="0"/>
              </a:spcAft>
              <a:buClr>
                <a:srgbClr val="FFC000"/>
              </a:buClr>
              <a:buSzPts val="3600"/>
              <a:buFont typeface="Noto Sans Symbols"/>
              <a:buChar char="❖"/>
            </a:pPr>
            <a:r>
              <a:rPr lang="el-GR" sz="2400" b="0" i="0" u="none" strike="noStrike" cap="none" dirty="0">
                <a:solidFill>
                  <a:srgbClr val="000000"/>
                </a:solidFill>
                <a:latin typeface="Open Sans"/>
                <a:ea typeface="Open Sans"/>
                <a:cs typeface="Open Sans"/>
                <a:sym typeface="Open Sans"/>
              </a:rPr>
              <a:t>Μπορεί να γίνει απευθείας στο χώμα, σε βάζα ή υπερυψωμένα -κρεβάτια- προσαρμόζεται στις διαθέσιμες συνθήκες</a:t>
            </a:r>
            <a:endParaRPr dirty="0"/>
          </a:p>
        </p:txBody>
      </p:sp>
      <p:sp>
        <p:nvSpPr>
          <p:cNvPr id="341" name="Google Shape;341;p42"/>
          <p:cNvSpPr/>
          <p:nvPr/>
        </p:nvSpPr>
        <p:spPr>
          <a:xfrm>
            <a:off x="298420" y="437360"/>
            <a:ext cx="17691160" cy="1384654"/>
          </a:xfrm>
          <a:custGeom>
            <a:avLst/>
            <a:gdLst/>
            <a:ahLst/>
            <a:cxnLst/>
            <a:rect l="l" t="t" r="r" b="b"/>
            <a:pathLst>
              <a:path w="8803767" h="2675095" extrusionOk="0">
                <a:moveTo>
                  <a:pt x="0" y="0"/>
                </a:moveTo>
                <a:lnTo>
                  <a:pt x="8803767" y="0"/>
                </a:lnTo>
                <a:lnTo>
                  <a:pt x="8803767" y="2675095"/>
                </a:lnTo>
                <a:lnTo>
                  <a:pt x="0" y="2675095"/>
                </a:lnTo>
                <a:close/>
              </a:path>
            </a:pathLst>
          </a:custGeom>
          <a:solidFill>
            <a:srgbClr val="65BA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42"/>
          <p:cNvSpPr txBox="1"/>
          <p:nvPr/>
        </p:nvSpPr>
        <p:spPr>
          <a:xfrm>
            <a:off x="1151860" y="759752"/>
            <a:ext cx="15984300" cy="1275862"/>
          </a:xfrm>
          <a:prstGeom prst="rect">
            <a:avLst/>
          </a:prstGeom>
          <a:noFill/>
          <a:ln>
            <a:noFill/>
          </a:ln>
        </p:spPr>
        <p:txBody>
          <a:bodyPr spcFirstLastPara="1" wrap="square" lIns="0" tIns="0" rIns="0" bIns="0" anchor="t" anchorCtr="0">
            <a:spAutoFit/>
          </a:bodyPr>
          <a:lstStyle/>
          <a:p>
            <a:pPr marL="0" lvl="0" indent="0" algn="ctr" rtl="0">
              <a:lnSpc>
                <a:spcPct val="120003"/>
              </a:lnSpc>
              <a:spcBef>
                <a:spcPts val="0"/>
              </a:spcBef>
              <a:spcAft>
                <a:spcPts val="0"/>
              </a:spcAft>
              <a:buClr>
                <a:schemeClr val="dk1"/>
              </a:buClr>
              <a:buSzPts val="1100"/>
              <a:buFont typeface="Arial"/>
              <a:buNone/>
            </a:pPr>
            <a:r>
              <a:rPr lang="el-GR" sz="5509" b="1" dirty="0">
                <a:latin typeface="Open Sans"/>
                <a:ea typeface="Open Sans"/>
                <a:cs typeface="Open Sans"/>
                <a:sym typeface="Open Sans"/>
              </a:rPr>
              <a:t>Συλλογικός κήπος</a:t>
            </a:r>
            <a:endParaRPr sz="5509" b="1" dirty="0">
              <a:latin typeface="Open Sans"/>
              <a:ea typeface="Open Sans"/>
              <a:cs typeface="Open Sans"/>
              <a:sym typeface="Open Sans"/>
            </a:endParaRPr>
          </a:p>
          <a:p>
            <a:pPr marL="0" marR="0" lvl="0" indent="0" algn="ctr" rtl="0">
              <a:lnSpc>
                <a:spcPct val="120003"/>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43" name="Google Shape;343;p42" descr="A courtyard with potted plants&#10;&#10;Description automatically generated"/>
          <p:cNvPicPr preferRelativeResize="0"/>
          <p:nvPr/>
        </p:nvPicPr>
        <p:blipFill rotWithShape="1">
          <a:blip r:embed="rId3">
            <a:alphaModFix/>
          </a:blip>
          <a:srcRect/>
          <a:stretch/>
        </p:blipFill>
        <p:spPr>
          <a:xfrm>
            <a:off x="9912859" y="2407445"/>
            <a:ext cx="8076721" cy="6057541"/>
          </a:xfrm>
          <a:prstGeom prst="rect">
            <a:avLst/>
          </a:prstGeom>
          <a:noFill/>
          <a:ln>
            <a:noFill/>
          </a:ln>
        </p:spPr>
      </p:pic>
      <p:sp>
        <p:nvSpPr>
          <p:cNvPr id="344" name="Google Shape;344;p42"/>
          <p:cNvSpPr txBox="1"/>
          <p:nvPr/>
        </p:nvSpPr>
        <p:spPr>
          <a:xfrm>
            <a:off x="9912859" y="8523126"/>
            <a:ext cx="7212038"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BY-SA</a:t>
            </a:r>
            <a:endParaRPr sz="9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110"/>
        <p:cNvGrpSpPr/>
        <p:nvPr/>
      </p:nvGrpSpPr>
      <p:grpSpPr>
        <a:xfrm>
          <a:off x="0" y="0"/>
          <a:ext cx="0" cy="0"/>
          <a:chOff x="0" y="0"/>
          <a:chExt cx="0" cy="0"/>
        </a:xfrm>
      </p:grpSpPr>
      <p:sp>
        <p:nvSpPr>
          <p:cNvPr id="111" name="Google Shape;111;p2"/>
          <p:cNvSpPr/>
          <p:nvPr/>
        </p:nvSpPr>
        <p:spPr>
          <a:xfrm>
            <a:off x="0" y="0"/>
            <a:ext cx="18288000" cy="10286998"/>
          </a:xfrm>
          <a:custGeom>
            <a:avLst/>
            <a:gdLst/>
            <a:ahLst/>
            <a:cxnLst/>
            <a:rect l="l" t="t" r="r" b="b"/>
            <a:pathLst>
              <a:path w="18288000" h="10286998" extrusionOk="0">
                <a:moveTo>
                  <a:pt x="0" y="0"/>
                </a:moveTo>
                <a:lnTo>
                  <a:pt x="18288000" y="0"/>
                </a:lnTo>
                <a:lnTo>
                  <a:pt x="18288000" y="10286998"/>
                </a:lnTo>
                <a:lnTo>
                  <a:pt x="0" y="10286998"/>
                </a:lnTo>
                <a:lnTo>
                  <a:pt x="0" y="0"/>
                </a:lnTo>
                <a:close/>
              </a:path>
            </a:pathLst>
          </a:custGeom>
          <a:blipFill rotWithShape="1">
            <a:blip r:embed="rId3">
              <a:alphaModFix/>
            </a:blip>
            <a:stretch>
              <a:fillRect t="-38884" b="-3888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964434" y="494424"/>
            <a:ext cx="1700071" cy="1634310"/>
          </a:xfrm>
          <a:custGeom>
            <a:avLst/>
            <a:gdLst/>
            <a:ahLst/>
            <a:cxnLst/>
            <a:rect l="l" t="t" r="r" b="b"/>
            <a:pathLst>
              <a:path w="1700071" h="1634310" extrusionOk="0">
                <a:moveTo>
                  <a:pt x="0" y="0"/>
                </a:moveTo>
                <a:lnTo>
                  <a:pt x="1700071" y="0"/>
                </a:lnTo>
                <a:lnTo>
                  <a:pt x="1700071" y="1634310"/>
                </a:lnTo>
                <a:lnTo>
                  <a:pt x="0" y="16343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3324824" y="6013634"/>
            <a:ext cx="1091547" cy="1046537"/>
          </a:xfrm>
          <a:custGeom>
            <a:avLst/>
            <a:gdLst/>
            <a:ahLst/>
            <a:cxnLst/>
            <a:rect l="l" t="t" r="r" b="b"/>
            <a:pathLst>
              <a:path w="1091547" h="1046537" extrusionOk="0">
                <a:moveTo>
                  <a:pt x="0" y="0"/>
                </a:moveTo>
                <a:lnTo>
                  <a:pt x="1091546" y="0"/>
                </a:lnTo>
                <a:lnTo>
                  <a:pt x="1091546" y="1046536"/>
                </a:lnTo>
                <a:lnTo>
                  <a:pt x="0" y="1046536"/>
                </a:lnTo>
                <a:lnTo>
                  <a:pt x="0" y="0"/>
                </a:lnTo>
                <a:close/>
              </a:path>
            </a:pathLst>
          </a:custGeom>
          <a:blipFill rotWithShape="1">
            <a:blip r:embed="rId5">
              <a:alphaModFix/>
            </a:blip>
            <a:stretch>
              <a:fillRect b="-44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5054171" y="6013634"/>
            <a:ext cx="1091546" cy="1077186"/>
          </a:xfrm>
          <a:custGeom>
            <a:avLst/>
            <a:gdLst/>
            <a:ahLst/>
            <a:cxnLst/>
            <a:rect l="l" t="t" r="r" b="b"/>
            <a:pathLst>
              <a:path w="1091546" h="1077186" extrusionOk="0">
                <a:moveTo>
                  <a:pt x="0" y="0"/>
                </a:moveTo>
                <a:lnTo>
                  <a:pt x="1091545" y="0"/>
                </a:lnTo>
                <a:lnTo>
                  <a:pt x="1091545" y="1077186"/>
                </a:lnTo>
                <a:lnTo>
                  <a:pt x="0" y="1077186"/>
                </a:lnTo>
                <a:lnTo>
                  <a:pt x="0" y="0"/>
                </a:lnTo>
                <a:close/>
              </a:path>
            </a:pathLst>
          </a:custGeom>
          <a:blipFill rotWithShape="1">
            <a:blip r:embed="rId6">
              <a:alphaModFix/>
            </a:blip>
            <a:stretch>
              <a:fillRect r="-9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8497904" y="6013634"/>
            <a:ext cx="1046535" cy="1046535"/>
          </a:xfrm>
          <a:custGeom>
            <a:avLst/>
            <a:gdLst/>
            <a:ahLst/>
            <a:cxnLst/>
            <a:rect l="l" t="t" r="r" b="b"/>
            <a:pathLst>
              <a:path w="1046535" h="1046535" extrusionOk="0">
                <a:moveTo>
                  <a:pt x="0" y="0"/>
                </a:moveTo>
                <a:lnTo>
                  <a:pt x="1046534" y="0"/>
                </a:lnTo>
                <a:lnTo>
                  <a:pt x="1046534" y="1046534"/>
                </a:lnTo>
                <a:lnTo>
                  <a:pt x="0" y="1046534"/>
                </a:lnTo>
                <a:lnTo>
                  <a:pt x="0" y="0"/>
                </a:lnTo>
                <a:close/>
              </a:path>
            </a:pathLst>
          </a:custGeom>
          <a:blipFill rotWithShape="1">
            <a:blip r:embed="rId7">
              <a:alphaModFix/>
            </a:blip>
            <a:stretch>
              <a:fillRect b="-67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10197199" y="6027996"/>
            <a:ext cx="1091545" cy="1077186"/>
          </a:xfrm>
          <a:custGeom>
            <a:avLst/>
            <a:gdLst/>
            <a:ahLst/>
            <a:cxnLst/>
            <a:rect l="l" t="t" r="r" b="b"/>
            <a:pathLst>
              <a:path w="1091545" h="1077186" extrusionOk="0">
                <a:moveTo>
                  <a:pt x="0" y="0"/>
                </a:moveTo>
                <a:lnTo>
                  <a:pt x="1091546" y="0"/>
                </a:lnTo>
                <a:lnTo>
                  <a:pt x="1091546" y="1077186"/>
                </a:lnTo>
                <a:lnTo>
                  <a:pt x="0" y="1077186"/>
                </a:lnTo>
                <a:lnTo>
                  <a:pt x="0" y="0"/>
                </a:lnTo>
                <a:close/>
              </a:path>
            </a:pathLst>
          </a:custGeom>
          <a:blipFill rotWithShape="1">
            <a:blip r:embed="rId8">
              <a:alphaModFix/>
            </a:blip>
            <a:stretch>
              <a:fillRect r="-9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6761012"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11926546" y="6013634"/>
            <a:ext cx="1091548" cy="1091550"/>
          </a:xfrm>
          <a:custGeom>
            <a:avLst/>
            <a:gdLst/>
            <a:ahLst/>
            <a:cxnLst/>
            <a:rect l="l" t="t" r="r" b="b"/>
            <a:pathLst>
              <a:path w="1091548" h="1091550" extrusionOk="0">
                <a:moveTo>
                  <a:pt x="0" y="0"/>
                </a:moveTo>
                <a:lnTo>
                  <a:pt x="1091549" y="0"/>
                </a:lnTo>
                <a:lnTo>
                  <a:pt x="1091549" y="1091550"/>
                </a:lnTo>
                <a:lnTo>
                  <a:pt x="0" y="109155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13655893"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964434" y="9014337"/>
            <a:ext cx="3552069" cy="745800"/>
          </a:xfrm>
          <a:custGeom>
            <a:avLst/>
            <a:gdLst/>
            <a:ahLst/>
            <a:cxnLst/>
            <a:rect l="l" t="t" r="r" b="b"/>
            <a:pathLst>
              <a:path w="3552069" h="745800" extrusionOk="0">
                <a:moveTo>
                  <a:pt x="0" y="0"/>
                </a:moveTo>
                <a:lnTo>
                  <a:pt x="3552069" y="0"/>
                </a:lnTo>
                <a:lnTo>
                  <a:pt x="3552069" y="745800"/>
                </a:lnTo>
                <a:lnTo>
                  <a:pt x="0" y="74580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txBox="1"/>
          <p:nvPr/>
        </p:nvSpPr>
        <p:spPr>
          <a:xfrm>
            <a:off x="5014197" y="8869414"/>
            <a:ext cx="9060600" cy="1026475"/>
          </a:xfrm>
          <a:prstGeom prst="rect">
            <a:avLst/>
          </a:prstGeom>
          <a:noFill/>
          <a:ln>
            <a:noFill/>
          </a:ln>
        </p:spPr>
        <p:txBody>
          <a:bodyPr spcFirstLastPara="1" wrap="square" lIns="0" tIns="0" rIns="0" bIns="0" anchor="t" anchorCtr="0">
            <a:spAutoFit/>
          </a:bodyPr>
          <a:lstStyle/>
          <a:p>
            <a:pPr marL="0" marR="0" lvl="0" indent="0" algn="l" rtl="0">
              <a:lnSpc>
                <a:spcPct val="119936"/>
              </a:lnSpc>
              <a:spcBef>
                <a:spcPts val="0"/>
              </a:spcBef>
              <a:spcAft>
                <a:spcPts val="0"/>
              </a:spcAft>
              <a:buClr>
                <a:srgbClr val="000000"/>
              </a:buClr>
              <a:buSzPts val="1575"/>
              <a:buFont typeface="Arial"/>
              <a:buNone/>
            </a:pPr>
            <a:r>
              <a:rPr lang="en-US" sz="1575" b="0" i="0" u="none" strike="noStrike" cap="none">
                <a:solidFill>
                  <a:srgbClr val="404040"/>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122" name="Google Shape;122;p2"/>
          <p:cNvSpPr txBox="1"/>
          <p:nvPr/>
        </p:nvSpPr>
        <p:spPr>
          <a:xfrm>
            <a:off x="4516503" y="2820560"/>
            <a:ext cx="9266700" cy="221599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6000"/>
              <a:buFont typeface="Arial"/>
              <a:buNone/>
            </a:pPr>
            <a:r>
              <a:rPr lang="el-GR" sz="6000" b="1" i="0" u="none" strike="noStrike" cap="none" dirty="0">
                <a:solidFill>
                  <a:srgbClr val="0A5B61"/>
                </a:solidFill>
                <a:latin typeface="Open Sans"/>
                <a:ea typeface="Open Sans"/>
                <a:cs typeface="Open Sans"/>
                <a:sym typeface="Open Sans"/>
              </a:rPr>
              <a:t>ΕΝΟΤΗΤΑ 5</a:t>
            </a:r>
            <a:endParaRPr lang="en-US" sz="6000" b="1" i="0" u="none" strike="noStrike" cap="none" dirty="0">
              <a:solidFill>
                <a:srgbClr val="0A5B61"/>
              </a:solidFill>
              <a:latin typeface="Open Sans"/>
              <a:ea typeface="Open Sans"/>
              <a:cs typeface="Open Sans"/>
              <a:sym typeface="Open Sans"/>
            </a:endParaRPr>
          </a:p>
          <a:p>
            <a:pPr marL="0" marR="0" lvl="0" indent="0" algn="ctr" rtl="0">
              <a:lnSpc>
                <a:spcPct val="120000"/>
              </a:lnSpc>
              <a:spcBef>
                <a:spcPts val="0"/>
              </a:spcBef>
              <a:spcAft>
                <a:spcPts val="0"/>
              </a:spcAft>
              <a:buClr>
                <a:srgbClr val="000000"/>
              </a:buClr>
              <a:buSzPts val="6000"/>
              <a:buFont typeface="Arial"/>
              <a:buNone/>
            </a:pPr>
            <a:r>
              <a:rPr lang="el-GR" sz="6000" b="1" i="0" u="none" strike="noStrike" cap="none" dirty="0">
                <a:solidFill>
                  <a:srgbClr val="0A5B61"/>
                </a:solidFill>
                <a:latin typeface="Open Sans"/>
                <a:ea typeface="Open Sans"/>
                <a:cs typeface="Open Sans"/>
                <a:sym typeface="Open Sans"/>
              </a:rPr>
              <a:t>Συλλογικές δεξιότητες</a:t>
            </a:r>
            <a:endParaRPr sz="1400" b="0" i="0" u="none" strike="noStrike" cap="none" dirty="0">
              <a:solidFill>
                <a:srgbClr val="000000"/>
              </a:solidFill>
              <a:latin typeface="Arial"/>
              <a:ea typeface="Arial"/>
              <a:cs typeface="Arial"/>
              <a:sym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30"/>
        <p:cNvGrpSpPr/>
        <p:nvPr/>
      </p:nvGrpSpPr>
      <p:grpSpPr>
        <a:xfrm>
          <a:off x="0" y="0"/>
          <a:ext cx="0" cy="0"/>
          <a:chOff x="0" y="0"/>
          <a:chExt cx="0" cy="0"/>
        </a:xfrm>
      </p:grpSpPr>
      <p:grpSp>
        <p:nvGrpSpPr>
          <p:cNvPr id="131" name="Google Shape;131;p3"/>
          <p:cNvGrpSpPr/>
          <p:nvPr/>
        </p:nvGrpSpPr>
        <p:grpSpPr>
          <a:xfrm>
            <a:off x="0" y="0"/>
            <a:ext cx="5545360" cy="3001518"/>
            <a:chOff x="0" y="0"/>
            <a:chExt cx="7393813" cy="4002024"/>
          </a:xfrm>
        </p:grpSpPr>
        <p:sp>
          <p:nvSpPr>
            <p:cNvPr id="132" name="Google Shape;132;p3"/>
            <p:cNvSpPr/>
            <p:nvPr/>
          </p:nvSpPr>
          <p:spPr>
            <a:xfrm>
              <a:off x="0" y="0"/>
              <a:ext cx="7393813" cy="4002024"/>
            </a:xfrm>
            <a:custGeom>
              <a:avLst/>
              <a:gdLst/>
              <a:ahLst/>
              <a:cxnLst/>
              <a:rect l="l" t="t" r="r" b="b"/>
              <a:pathLst>
                <a:path w="7393813" h="4002024" extrusionOk="0">
                  <a:moveTo>
                    <a:pt x="0" y="0"/>
                  </a:moveTo>
                  <a:lnTo>
                    <a:pt x="7393813" y="0"/>
                  </a:lnTo>
                  <a:lnTo>
                    <a:pt x="7393813" y="4002024"/>
                  </a:lnTo>
                  <a:lnTo>
                    <a:pt x="0" y="4002024"/>
                  </a:lnTo>
                  <a:close/>
                </a:path>
              </a:pathLst>
            </a:custGeom>
            <a:solidFill>
              <a:srgbClr val="65BA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3"/>
            <p:cNvSpPr txBox="1"/>
            <p:nvPr/>
          </p:nvSpPr>
          <p:spPr>
            <a:xfrm>
              <a:off x="0" y="0"/>
              <a:ext cx="7393800" cy="4002000"/>
            </a:xfrm>
            <a:prstGeom prst="rect">
              <a:avLst/>
            </a:prstGeom>
            <a:noFill/>
            <a:ln>
              <a:noFill/>
            </a:ln>
          </p:spPr>
          <p:txBody>
            <a:bodyPr spcFirstLastPara="1" wrap="square" lIns="177800" tIns="177800" rIns="177800" bIns="177800" anchor="ctr" anchorCtr="0">
              <a:noAutofit/>
            </a:bodyPr>
            <a:lstStyle/>
            <a:p>
              <a:pPr marL="0" marR="0" lvl="0" indent="0" algn="l" rtl="0">
                <a:lnSpc>
                  <a:spcPct val="120000"/>
                </a:lnSpc>
                <a:spcBef>
                  <a:spcPts val="0"/>
                </a:spcBef>
                <a:spcAft>
                  <a:spcPts val="0"/>
                </a:spcAft>
                <a:buClr>
                  <a:srgbClr val="000000"/>
                </a:buClr>
                <a:buSzPts val="5400"/>
                <a:buFont typeface="Arial"/>
                <a:buNone/>
              </a:pPr>
              <a:r>
                <a:rPr lang="el-GR" sz="5400" b="1" i="0" u="none" strike="noStrike" cap="none" dirty="0">
                  <a:solidFill>
                    <a:srgbClr val="FFFFFF"/>
                  </a:solidFill>
                  <a:latin typeface="Montserrat"/>
                  <a:ea typeface="Montserrat"/>
                  <a:cs typeface="Montserrat"/>
                  <a:sym typeface="Montserrat"/>
                </a:rPr>
                <a:t>Θέματα παρουσίασης</a:t>
              </a:r>
              <a:endParaRPr sz="1400" b="0" i="0" u="none" strike="noStrike" cap="none" dirty="0">
                <a:solidFill>
                  <a:srgbClr val="000000"/>
                </a:solidFill>
                <a:latin typeface="Arial"/>
                <a:ea typeface="Arial"/>
                <a:cs typeface="Arial"/>
                <a:sym typeface="Arial"/>
              </a:endParaRPr>
            </a:p>
          </p:txBody>
        </p:sp>
      </p:grpSp>
      <p:sp>
        <p:nvSpPr>
          <p:cNvPr id="134" name="Google Shape;134;p3"/>
          <p:cNvSpPr/>
          <p:nvPr/>
        </p:nvSpPr>
        <p:spPr>
          <a:xfrm>
            <a:off x="17500908" y="0"/>
            <a:ext cx="787051" cy="10287000"/>
          </a:xfrm>
          <a:custGeom>
            <a:avLst/>
            <a:gdLst/>
            <a:ahLst/>
            <a:cxnLst/>
            <a:rect l="l" t="t" r="r" b="b"/>
            <a:pathLst>
              <a:path w="1049401" h="13716000" extrusionOk="0">
                <a:moveTo>
                  <a:pt x="0" y="0"/>
                </a:moveTo>
                <a:lnTo>
                  <a:pt x="1049401" y="0"/>
                </a:lnTo>
                <a:lnTo>
                  <a:pt x="1049401" y="13716000"/>
                </a:lnTo>
                <a:lnTo>
                  <a:pt x="0" y="13716000"/>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3"/>
          <p:cNvSpPr/>
          <p:nvPr/>
        </p:nvSpPr>
        <p:spPr>
          <a:xfrm>
            <a:off x="4097538" y="3001491"/>
            <a:ext cx="1447800" cy="1428750"/>
          </a:xfrm>
          <a:custGeom>
            <a:avLst/>
            <a:gdLst/>
            <a:ahLst/>
            <a:cxnLst/>
            <a:rect l="l" t="t" r="r" b="b"/>
            <a:pathLst>
              <a:path w="1447800" h="1428750" extrusionOk="0">
                <a:moveTo>
                  <a:pt x="0" y="0"/>
                </a:moveTo>
                <a:lnTo>
                  <a:pt x="1447800" y="0"/>
                </a:lnTo>
                <a:lnTo>
                  <a:pt x="1447800" y="1428750"/>
                </a:lnTo>
                <a:lnTo>
                  <a:pt x="0" y="1428750"/>
                </a:lnTo>
                <a:lnTo>
                  <a:pt x="0" y="0"/>
                </a:lnTo>
                <a:close/>
              </a:path>
            </a:pathLst>
          </a:custGeom>
          <a:blipFill rotWithShape="1">
            <a:blip r:embed="rId3">
              <a:alphaModFix/>
            </a:blip>
            <a:stretch>
              <a:fillRect r="-9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3"/>
          <p:cNvSpPr/>
          <p:nvPr/>
        </p:nvSpPr>
        <p:spPr>
          <a:xfrm>
            <a:off x="7828945" y="1692891"/>
            <a:ext cx="8549737" cy="6583298"/>
          </a:xfrm>
          <a:custGeom>
            <a:avLst/>
            <a:gdLst/>
            <a:ahLst/>
            <a:cxnLst/>
            <a:rect l="l" t="t" r="r" b="b"/>
            <a:pathLst>
              <a:path w="8549737" h="6583298" extrusionOk="0">
                <a:moveTo>
                  <a:pt x="0" y="0"/>
                </a:moveTo>
                <a:lnTo>
                  <a:pt x="8549738" y="0"/>
                </a:lnTo>
                <a:lnTo>
                  <a:pt x="8549738" y="6583297"/>
                </a:lnTo>
                <a:lnTo>
                  <a:pt x="0" y="658329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3"/>
          <p:cNvSpPr txBox="1"/>
          <p:nvPr/>
        </p:nvSpPr>
        <p:spPr>
          <a:xfrm>
            <a:off x="1063275" y="4729650"/>
            <a:ext cx="5077200" cy="432118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3900"/>
              <a:buFont typeface="Arial"/>
              <a:buNone/>
            </a:pPr>
            <a:r>
              <a:rPr lang="el-GR" sz="3900" b="1" i="0" u="none" strike="noStrike" cap="none" dirty="0">
                <a:solidFill>
                  <a:srgbClr val="000000"/>
                </a:solidFill>
                <a:latin typeface="Open Sans"/>
                <a:ea typeface="Open Sans"/>
                <a:cs typeface="Open Sans"/>
                <a:sym typeface="Open Sans"/>
              </a:rPr>
              <a:t>Βιωσιμότητα	</a:t>
            </a:r>
            <a:endParaRPr lang="en-US" sz="3900" b="1" i="0" u="none" strike="noStrike" cap="none" dirty="0">
              <a:solidFill>
                <a:srgbClr val="000000"/>
              </a:solidFill>
              <a:latin typeface="Open Sans"/>
              <a:ea typeface="Open Sans"/>
              <a:cs typeface="Open Sans"/>
              <a:sym typeface="Open Sans"/>
            </a:endParaRPr>
          </a:p>
          <a:p>
            <a:pPr marL="0" marR="0" lvl="0" indent="0" algn="l" rtl="0">
              <a:lnSpc>
                <a:spcPct val="120000"/>
              </a:lnSpc>
              <a:spcBef>
                <a:spcPts val="0"/>
              </a:spcBef>
              <a:spcAft>
                <a:spcPts val="0"/>
              </a:spcAft>
              <a:buClr>
                <a:srgbClr val="000000"/>
              </a:buClr>
              <a:buSzPts val="3900"/>
              <a:buFont typeface="Arial"/>
              <a:buNone/>
            </a:pPr>
            <a:endParaRPr lang="en-US" sz="3900" b="1" dirty="0">
              <a:latin typeface="Open Sans"/>
              <a:ea typeface="Open Sans"/>
              <a:cs typeface="Open Sans"/>
              <a:sym typeface="Open Sans"/>
            </a:endParaRPr>
          </a:p>
          <a:p>
            <a:pPr marL="0" marR="0" lvl="0" indent="0" algn="l" rtl="0">
              <a:lnSpc>
                <a:spcPct val="120000"/>
              </a:lnSpc>
              <a:spcBef>
                <a:spcPts val="0"/>
              </a:spcBef>
              <a:spcAft>
                <a:spcPts val="0"/>
              </a:spcAft>
              <a:buClr>
                <a:srgbClr val="000000"/>
              </a:buClr>
              <a:buSzPts val="3900"/>
              <a:buFont typeface="Arial"/>
              <a:buNone/>
            </a:pPr>
            <a:r>
              <a:rPr lang="el-GR" sz="3900" b="1" i="0" u="none" strike="noStrike" cap="none" dirty="0">
                <a:solidFill>
                  <a:srgbClr val="000000"/>
                </a:solidFill>
                <a:latin typeface="Open Sans"/>
                <a:ea typeface="Open Sans"/>
                <a:cs typeface="Open Sans"/>
                <a:sym typeface="Open Sans"/>
              </a:rPr>
              <a:t>Αξιολόγηση κινδύνων </a:t>
            </a:r>
            <a:endParaRPr lang="en-US" sz="3900" b="1" i="0" u="none" strike="noStrike" cap="none" dirty="0">
              <a:solidFill>
                <a:srgbClr val="000000"/>
              </a:solidFill>
              <a:latin typeface="Open Sans"/>
              <a:ea typeface="Open Sans"/>
              <a:cs typeface="Open Sans"/>
              <a:sym typeface="Open Sans"/>
            </a:endParaRPr>
          </a:p>
          <a:p>
            <a:pPr marL="0" marR="0" lvl="0" indent="0" algn="l" rtl="0">
              <a:lnSpc>
                <a:spcPct val="120000"/>
              </a:lnSpc>
              <a:spcBef>
                <a:spcPts val="0"/>
              </a:spcBef>
              <a:spcAft>
                <a:spcPts val="0"/>
              </a:spcAft>
              <a:buClr>
                <a:srgbClr val="000000"/>
              </a:buClr>
              <a:buSzPts val="3900"/>
              <a:buFont typeface="Arial"/>
              <a:buNone/>
            </a:pPr>
            <a:endParaRPr lang="en-US" sz="3900" b="1" dirty="0">
              <a:latin typeface="Open Sans"/>
              <a:ea typeface="Open Sans"/>
              <a:cs typeface="Open Sans"/>
              <a:sym typeface="Open Sans"/>
            </a:endParaRPr>
          </a:p>
          <a:p>
            <a:pPr marL="0" marR="0" lvl="0" indent="0" algn="l" rtl="0">
              <a:lnSpc>
                <a:spcPct val="120000"/>
              </a:lnSpc>
              <a:spcBef>
                <a:spcPts val="0"/>
              </a:spcBef>
              <a:spcAft>
                <a:spcPts val="0"/>
              </a:spcAft>
              <a:buClr>
                <a:srgbClr val="000000"/>
              </a:buClr>
              <a:buSzPts val="3900"/>
              <a:buFont typeface="Arial"/>
              <a:buNone/>
            </a:pPr>
            <a:r>
              <a:rPr lang="el-GR" sz="3900" b="1" i="0" u="none" strike="noStrike" cap="none" dirty="0">
                <a:solidFill>
                  <a:srgbClr val="000000"/>
                </a:solidFill>
                <a:latin typeface="Open Sans"/>
                <a:ea typeface="Open Sans"/>
                <a:cs typeface="Open Sans"/>
                <a:sym typeface="Open Sans"/>
              </a:rPr>
              <a:t>Αυτονομία</a:t>
            </a:r>
            <a:endParaRPr sz="1400" b="0" i="0" u="none" strike="noStrike" cap="none" dirty="0">
              <a:solidFill>
                <a:srgbClr val="000000"/>
              </a:solidFill>
              <a:latin typeface="Arial"/>
              <a:ea typeface="Arial"/>
              <a:cs typeface="Arial"/>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45"/>
        <p:cNvGrpSpPr/>
        <p:nvPr/>
      </p:nvGrpSpPr>
      <p:grpSpPr>
        <a:xfrm>
          <a:off x="0" y="0"/>
          <a:ext cx="0" cy="0"/>
          <a:chOff x="0" y="0"/>
          <a:chExt cx="0" cy="0"/>
        </a:xfrm>
      </p:grpSpPr>
      <p:sp>
        <p:nvSpPr>
          <p:cNvPr id="146" name="Google Shape;146;p4"/>
          <p:cNvSpPr txBox="1"/>
          <p:nvPr/>
        </p:nvSpPr>
        <p:spPr>
          <a:xfrm>
            <a:off x="9106696" y="7406060"/>
            <a:ext cx="8994000" cy="17173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Calibri"/>
              <a:ea typeface="Calibri"/>
              <a:cs typeface="Calibri"/>
              <a:sym typeface="Calibri"/>
            </a:endParaRPr>
          </a:p>
          <a:p>
            <a:pPr marL="765810" marR="0" lvl="1" indent="-382904" algn="l" rtl="0">
              <a:lnSpc>
                <a:spcPct val="120000"/>
              </a:lnSpc>
              <a:spcBef>
                <a:spcPts val="0"/>
              </a:spcBef>
              <a:spcAft>
                <a:spcPts val="0"/>
              </a:spcAft>
              <a:buClr>
                <a:srgbClr val="000000"/>
              </a:buClr>
              <a:buSzPts val="3600"/>
              <a:buFont typeface="Arial"/>
              <a:buChar char="•"/>
            </a:pPr>
            <a:r>
              <a:rPr lang="el-GR" sz="3600" b="0" i="0" u="none" strike="noStrike" cap="none" dirty="0">
                <a:solidFill>
                  <a:srgbClr val="000000"/>
                </a:solidFill>
                <a:latin typeface="Open Sans"/>
                <a:ea typeface="Open Sans"/>
                <a:cs typeface="Open Sans"/>
                <a:sym typeface="Open Sans"/>
              </a:rPr>
              <a:t>Τι είναι οι οργανώσεις βάσης και πώς μπορείτε να συμμετέχετε σε αυτές</a:t>
            </a:r>
            <a:endParaRPr lang="en-US" sz="3600" b="0" i="0" u="none" strike="noStrike" cap="none" dirty="0">
              <a:solidFill>
                <a:srgbClr val="000000"/>
              </a:solidFill>
              <a:latin typeface="Open Sans"/>
              <a:ea typeface="Open Sans"/>
              <a:cs typeface="Open Sans"/>
              <a:sym typeface="Open Sans"/>
            </a:endParaRPr>
          </a:p>
        </p:txBody>
      </p:sp>
      <p:sp>
        <p:nvSpPr>
          <p:cNvPr id="147" name="Google Shape;147;p4"/>
          <p:cNvSpPr/>
          <p:nvPr/>
        </p:nvSpPr>
        <p:spPr>
          <a:xfrm>
            <a:off x="341772" y="375712"/>
            <a:ext cx="6602825" cy="4262438"/>
          </a:xfrm>
          <a:custGeom>
            <a:avLst/>
            <a:gdLst/>
            <a:ahLst/>
            <a:cxnLst/>
            <a:rect l="l" t="t" r="r" b="b"/>
            <a:pathLst>
              <a:path w="8803767" h="5683250" extrusionOk="0">
                <a:moveTo>
                  <a:pt x="0" y="0"/>
                </a:moveTo>
                <a:lnTo>
                  <a:pt x="8803767" y="0"/>
                </a:lnTo>
                <a:lnTo>
                  <a:pt x="8803767" y="5683250"/>
                </a:lnTo>
                <a:lnTo>
                  <a:pt x="0" y="5683250"/>
                </a:lnTo>
                <a:close/>
              </a:path>
            </a:pathLst>
          </a:custGeom>
          <a:solidFill>
            <a:srgbClr val="65BA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4"/>
          <p:cNvSpPr txBox="1"/>
          <p:nvPr/>
        </p:nvSpPr>
        <p:spPr>
          <a:xfrm>
            <a:off x="1266814" y="1623808"/>
            <a:ext cx="4752750" cy="199439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5400"/>
              <a:buFont typeface="Arial"/>
              <a:buNone/>
            </a:pPr>
            <a:r>
              <a:rPr lang="el-GR" sz="5400" b="1" i="0" u="none" strike="noStrike" cap="none" dirty="0">
                <a:solidFill>
                  <a:srgbClr val="FFFFFF"/>
                </a:solidFill>
                <a:latin typeface="Arimo"/>
                <a:ea typeface="Arimo"/>
                <a:cs typeface="Arimo"/>
                <a:sym typeface="Arimo"/>
              </a:rPr>
              <a:t>Τι θα μάθουμε;</a:t>
            </a:r>
            <a:endParaRPr sz="1400" b="0" i="0" u="none" strike="noStrike" cap="none" dirty="0">
              <a:solidFill>
                <a:srgbClr val="000000"/>
              </a:solidFill>
              <a:latin typeface="Arial"/>
              <a:ea typeface="Arial"/>
              <a:cs typeface="Arial"/>
              <a:sym typeface="Arial"/>
            </a:endParaRPr>
          </a:p>
        </p:txBody>
      </p:sp>
      <p:sp>
        <p:nvSpPr>
          <p:cNvPr id="149" name="Google Shape;149;p4"/>
          <p:cNvSpPr/>
          <p:nvPr/>
        </p:nvSpPr>
        <p:spPr>
          <a:xfrm>
            <a:off x="0" y="9782748"/>
            <a:ext cx="18288000" cy="504254"/>
          </a:xfrm>
          <a:custGeom>
            <a:avLst/>
            <a:gdLst/>
            <a:ahLst/>
            <a:cxnLst/>
            <a:rect l="l" t="t" r="r" b="b"/>
            <a:pathLst>
              <a:path w="24384000" h="672338" extrusionOk="0">
                <a:moveTo>
                  <a:pt x="0" y="0"/>
                </a:moveTo>
                <a:lnTo>
                  <a:pt x="24384000" y="0"/>
                </a:lnTo>
                <a:lnTo>
                  <a:pt x="24384000" y="672338"/>
                </a:lnTo>
                <a:lnTo>
                  <a:pt x="0" y="672338"/>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4"/>
          <p:cNvSpPr/>
          <p:nvPr/>
        </p:nvSpPr>
        <p:spPr>
          <a:xfrm>
            <a:off x="6639723" y="4346648"/>
            <a:ext cx="1847848" cy="1771650"/>
          </a:xfrm>
          <a:custGeom>
            <a:avLst/>
            <a:gdLst/>
            <a:ahLst/>
            <a:cxnLst/>
            <a:rect l="l" t="t" r="r" b="b"/>
            <a:pathLst>
              <a:path w="1847848" h="1771650" extrusionOk="0">
                <a:moveTo>
                  <a:pt x="0" y="0"/>
                </a:moveTo>
                <a:lnTo>
                  <a:pt x="1847848" y="0"/>
                </a:lnTo>
                <a:lnTo>
                  <a:pt x="1847848" y="1771650"/>
                </a:lnTo>
                <a:lnTo>
                  <a:pt x="0" y="1771650"/>
                </a:lnTo>
                <a:lnTo>
                  <a:pt x="0" y="0"/>
                </a:lnTo>
                <a:close/>
              </a:path>
            </a:pathLst>
          </a:custGeom>
          <a:blipFill rotWithShape="1">
            <a:blip r:embed="rId3">
              <a:alphaModFix/>
            </a:blip>
            <a:stretch>
              <a:fillRect b="-44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4"/>
          <p:cNvSpPr txBox="1"/>
          <p:nvPr/>
        </p:nvSpPr>
        <p:spPr>
          <a:xfrm>
            <a:off x="9144000" y="2880940"/>
            <a:ext cx="8221350" cy="2659190"/>
          </a:xfrm>
          <a:prstGeom prst="rect">
            <a:avLst/>
          </a:prstGeom>
          <a:noFill/>
          <a:ln>
            <a:noFill/>
          </a:ln>
        </p:spPr>
        <p:txBody>
          <a:bodyPr spcFirstLastPara="1" wrap="square" lIns="0" tIns="0" rIns="0" bIns="0" anchor="t" anchorCtr="0">
            <a:spAutoFit/>
          </a:bodyPr>
          <a:lstStyle/>
          <a:p>
            <a:pPr marL="765810" marR="0" lvl="1" indent="-382904" algn="l" rtl="0">
              <a:lnSpc>
                <a:spcPct val="120000"/>
              </a:lnSpc>
              <a:spcBef>
                <a:spcPts val="0"/>
              </a:spcBef>
              <a:spcAft>
                <a:spcPts val="0"/>
              </a:spcAft>
              <a:buClr>
                <a:srgbClr val="000000"/>
              </a:buClr>
              <a:buSzPts val="3600"/>
              <a:buFont typeface="Arial"/>
              <a:buChar char="•"/>
            </a:pPr>
            <a:r>
              <a:rPr lang="el-GR" sz="3600" dirty="0">
                <a:latin typeface="Open Sans"/>
                <a:ea typeface="Open Sans"/>
                <a:cs typeface="Open Sans"/>
                <a:sym typeface="Open Sans"/>
              </a:rPr>
              <a:t>Να κατανοούμε</a:t>
            </a:r>
            <a:r>
              <a:rPr lang="el-GR" sz="3600" b="0" i="0" u="none" strike="noStrike" cap="none" dirty="0">
                <a:solidFill>
                  <a:srgbClr val="000000"/>
                </a:solidFill>
                <a:latin typeface="Open Sans"/>
                <a:ea typeface="Open Sans"/>
                <a:cs typeface="Open Sans"/>
                <a:sym typeface="Open Sans"/>
              </a:rPr>
              <a:t> τι είναι οι δεξιότητες συνεργασίας (συλλογικές δεξιότητες) και γιατί είναι σημαντικές</a:t>
            </a:r>
            <a:endParaRPr sz="3600" b="0" i="0" u="none" strike="noStrike" cap="none" dirty="0">
              <a:solidFill>
                <a:srgbClr val="000000"/>
              </a:solidFill>
              <a:latin typeface="Open Sans"/>
              <a:ea typeface="Open Sans"/>
              <a:cs typeface="Open Sans"/>
              <a:sym typeface="Open Sans"/>
            </a:endParaRPr>
          </a:p>
        </p:txBody>
      </p:sp>
      <p:sp>
        <p:nvSpPr>
          <p:cNvPr id="152" name="Google Shape;152;p4"/>
          <p:cNvSpPr txBox="1"/>
          <p:nvPr/>
        </p:nvSpPr>
        <p:spPr>
          <a:xfrm>
            <a:off x="9106696" y="5623286"/>
            <a:ext cx="8077800" cy="1994392"/>
          </a:xfrm>
          <a:prstGeom prst="rect">
            <a:avLst/>
          </a:prstGeom>
          <a:noFill/>
          <a:ln>
            <a:noFill/>
          </a:ln>
        </p:spPr>
        <p:txBody>
          <a:bodyPr spcFirstLastPara="1" wrap="square" lIns="0" tIns="0" rIns="0" bIns="0" anchor="t" anchorCtr="0">
            <a:spAutoFit/>
          </a:bodyPr>
          <a:lstStyle/>
          <a:p>
            <a:pPr marL="765810" marR="0" lvl="1" indent="-382904" algn="l" rtl="0">
              <a:lnSpc>
                <a:spcPct val="120000"/>
              </a:lnSpc>
              <a:spcBef>
                <a:spcPts val="0"/>
              </a:spcBef>
              <a:spcAft>
                <a:spcPts val="0"/>
              </a:spcAft>
              <a:buClr>
                <a:srgbClr val="000000"/>
              </a:buClr>
              <a:buSzPts val="3600"/>
              <a:buFont typeface="Arial"/>
              <a:buChar char="•"/>
            </a:pPr>
            <a:r>
              <a:rPr lang="el-GR" sz="3600" dirty="0">
                <a:latin typeface="Open Sans"/>
                <a:ea typeface="Open Sans"/>
                <a:cs typeface="Open Sans"/>
                <a:sym typeface="Open Sans"/>
              </a:rPr>
              <a:t>Πως </a:t>
            </a:r>
            <a:r>
              <a:rPr lang="el-GR" sz="3600" b="0" i="0" u="none" strike="noStrike" cap="none" dirty="0">
                <a:solidFill>
                  <a:srgbClr val="000000"/>
                </a:solidFill>
                <a:latin typeface="Open Sans"/>
                <a:ea typeface="Open Sans"/>
                <a:cs typeface="Open Sans"/>
                <a:sym typeface="Open Sans"/>
              </a:rPr>
              <a:t>οι συλλογικές δεξιότητες βοηθούν τις πράσινες πρωτοβουλίες</a:t>
            </a:r>
            <a:endParaRPr sz="1400" b="0" i="0" u="none" strike="noStrike" cap="none" dirty="0">
              <a:solidFill>
                <a:srgbClr val="000000"/>
              </a:solidFill>
              <a:latin typeface="Arial"/>
              <a:ea typeface="Arial"/>
              <a:cs typeface="Arial"/>
              <a:sym typeface="Aria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60"/>
        <p:cNvGrpSpPr/>
        <p:nvPr/>
      </p:nvGrpSpPr>
      <p:grpSpPr>
        <a:xfrm>
          <a:off x="0" y="0"/>
          <a:ext cx="0" cy="0"/>
          <a:chOff x="0" y="0"/>
          <a:chExt cx="0" cy="0"/>
        </a:xfrm>
      </p:grpSpPr>
      <p:sp>
        <p:nvSpPr>
          <p:cNvPr id="161" name="Google Shape;161;p8"/>
          <p:cNvSpPr/>
          <p:nvPr/>
        </p:nvSpPr>
        <p:spPr>
          <a:xfrm>
            <a:off x="298420" y="357715"/>
            <a:ext cx="17691160" cy="1384654"/>
          </a:xfrm>
          <a:custGeom>
            <a:avLst/>
            <a:gdLst/>
            <a:ahLst/>
            <a:cxnLst/>
            <a:rect l="l" t="t" r="r" b="b"/>
            <a:pathLst>
              <a:path w="8803767" h="2675095" extrusionOk="0">
                <a:moveTo>
                  <a:pt x="0" y="0"/>
                </a:moveTo>
                <a:lnTo>
                  <a:pt x="8803767" y="0"/>
                </a:lnTo>
                <a:lnTo>
                  <a:pt x="8803767" y="2675095"/>
                </a:lnTo>
                <a:lnTo>
                  <a:pt x="0" y="2675095"/>
                </a:lnTo>
                <a:close/>
              </a:path>
            </a:pathLst>
          </a:custGeom>
          <a:solidFill>
            <a:srgbClr val="65BA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8"/>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8"/>
          <p:cNvSpPr txBox="1"/>
          <p:nvPr/>
        </p:nvSpPr>
        <p:spPr>
          <a:xfrm>
            <a:off x="810200" y="2524396"/>
            <a:ext cx="14155480" cy="6476325"/>
          </a:xfrm>
          <a:prstGeom prst="rect">
            <a:avLst/>
          </a:prstGeom>
          <a:noFill/>
          <a:ln>
            <a:noFill/>
          </a:ln>
        </p:spPr>
        <p:txBody>
          <a:bodyPr spcFirstLastPara="1" wrap="square" lIns="0" tIns="0" rIns="0" bIns="0" anchor="t" anchorCtr="0">
            <a:spAutoFit/>
          </a:bodyPr>
          <a:lstStyle/>
          <a:p>
            <a:pPr marL="571500" marR="0" lvl="0" indent="-571500" algn="l" rtl="0">
              <a:lnSpc>
                <a:spcPct val="167015"/>
              </a:lnSpc>
              <a:spcBef>
                <a:spcPts val="0"/>
              </a:spcBef>
              <a:spcAft>
                <a:spcPts val="0"/>
              </a:spcAft>
              <a:buClr>
                <a:srgbClr val="FFC000"/>
              </a:buClr>
              <a:buSzPts val="3600"/>
              <a:buFont typeface="Noto Sans Symbols"/>
              <a:buChar char="❖"/>
            </a:pPr>
            <a:r>
              <a:rPr lang="el-GR" sz="3600" b="0" i="0" u="none" strike="noStrike" cap="none" dirty="0">
                <a:solidFill>
                  <a:srgbClr val="000000"/>
                </a:solidFill>
                <a:latin typeface="Open Sans"/>
                <a:ea typeface="Open Sans"/>
                <a:cs typeface="Open Sans"/>
                <a:sym typeface="Open Sans"/>
              </a:rPr>
              <a:t>Ομαδική εργασία ή διαπροσωπικές σχέσεις. </a:t>
            </a:r>
          </a:p>
          <a:p>
            <a:pPr marL="571500" marR="0" lvl="0" indent="-571500" algn="l" rtl="0">
              <a:lnSpc>
                <a:spcPct val="167015"/>
              </a:lnSpc>
              <a:spcBef>
                <a:spcPts val="0"/>
              </a:spcBef>
              <a:spcAft>
                <a:spcPts val="0"/>
              </a:spcAft>
              <a:buClr>
                <a:srgbClr val="FFC000"/>
              </a:buClr>
              <a:buSzPts val="3600"/>
              <a:buFont typeface="Noto Sans Symbols"/>
              <a:buChar char="❖"/>
            </a:pPr>
            <a:r>
              <a:rPr lang="el-GR" sz="3600" b="0" i="0" u="none" strike="noStrike" cap="none" dirty="0">
                <a:solidFill>
                  <a:srgbClr val="000000"/>
                </a:solidFill>
                <a:latin typeface="Open Sans"/>
                <a:ea typeface="Open Sans"/>
                <a:cs typeface="Open Sans"/>
                <a:sym typeface="Open Sans"/>
              </a:rPr>
              <a:t>Σημαίνει την οικοδόμηση σχέσεων με την ομάδα, την επίλυση συγκρούσεων και τη δημιουργία ενός αποτελεσματικού εργασιακού περιβάλλοντος όπου όλοι αισθάνονται ότι συμπεριλαμβάνονται και γίνονται σεβαστοί, ενώ εργάζονται για την επίτευξη ενός κοινού στόχου. </a:t>
            </a:r>
          </a:p>
          <a:p>
            <a:pPr marL="571500" marR="0" lvl="0" indent="-571500" algn="l" rtl="0">
              <a:lnSpc>
                <a:spcPct val="167015"/>
              </a:lnSpc>
              <a:spcBef>
                <a:spcPts val="0"/>
              </a:spcBef>
              <a:spcAft>
                <a:spcPts val="0"/>
              </a:spcAft>
              <a:buClr>
                <a:srgbClr val="FFC000"/>
              </a:buClr>
              <a:buSzPts val="3600"/>
              <a:buFont typeface="Noto Sans Symbols"/>
              <a:buChar char="❖"/>
            </a:pPr>
            <a:r>
              <a:rPr lang="el-GR" sz="3600" b="0" i="0" u="none" strike="noStrike" cap="none" dirty="0">
                <a:solidFill>
                  <a:srgbClr val="000000"/>
                </a:solidFill>
                <a:latin typeface="Open Sans"/>
                <a:ea typeface="Open Sans"/>
                <a:cs typeface="Open Sans"/>
                <a:sym typeface="Open Sans"/>
              </a:rPr>
              <a:t>Απαραίτητη στα περισσότερα κοινωνικά περιβάλλοντα.</a:t>
            </a:r>
            <a:endParaRPr sz="3600" b="0" i="0" u="none" strike="noStrike" cap="none" dirty="0">
              <a:solidFill>
                <a:srgbClr val="000000"/>
              </a:solidFill>
              <a:latin typeface="Arial"/>
              <a:ea typeface="Arial"/>
              <a:cs typeface="Arial"/>
              <a:sym typeface="Arial"/>
            </a:endParaRPr>
          </a:p>
        </p:txBody>
      </p:sp>
      <p:sp>
        <p:nvSpPr>
          <p:cNvPr id="164" name="Google Shape;164;p8"/>
          <p:cNvSpPr/>
          <p:nvPr/>
        </p:nvSpPr>
        <p:spPr>
          <a:xfrm>
            <a:off x="15629952" y="3280320"/>
            <a:ext cx="1847848" cy="1771650"/>
          </a:xfrm>
          <a:custGeom>
            <a:avLst/>
            <a:gdLst/>
            <a:ahLst/>
            <a:cxnLst/>
            <a:rect l="l" t="t" r="r" b="b"/>
            <a:pathLst>
              <a:path w="1847848" h="1771650" extrusionOk="0">
                <a:moveTo>
                  <a:pt x="0" y="0"/>
                </a:moveTo>
                <a:lnTo>
                  <a:pt x="1847848" y="0"/>
                </a:lnTo>
                <a:lnTo>
                  <a:pt x="1847848" y="1771650"/>
                </a:lnTo>
                <a:lnTo>
                  <a:pt x="0" y="1771650"/>
                </a:lnTo>
                <a:lnTo>
                  <a:pt x="0" y="0"/>
                </a:lnTo>
                <a:close/>
              </a:path>
            </a:pathLst>
          </a:custGeom>
          <a:blipFill rotWithShape="1">
            <a:blip r:embed="rId3">
              <a:alphaModFix/>
            </a:blip>
            <a:stretch>
              <a:fillRect b="-44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8"/>
          <p:cNvSpPr txBox="1"/>
          <p:nvPr/>
        </p:nvSpPr>
        <p:spPr>
          <a:xfrm>
            <a:off x="3318164" y="541377"/>
            <a:ext cx="12912436" cy="101733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5509"/>
              <a:buFont typeface="Arial"/>
              <a:buNone/>
            </a:pPr>
            <a:r>
              <a:rPr lang="el-GR" sz="5509" b="1" i="0" u="none" strike="noStrike" cap="none" dirty="0">
                <a:solidFill>
                  <a:srgbClr val="000000"/>
                </a:solidFill>
                <a:latin typeface="Open Sans"/>
                <a:ea typeface="Open Sans"/>
                <a:cs typeface="Open Sans"/>
                <a:sym typeface="Open Sans"/>
              </a:rPr>
              <a:t>Τι είναι οι συλλογικές δεξιότητες;</a:t>
            </a:r>
            <a:endParaRPr sz="1400" b="0" i="0" u="none" strike="noStrike" cap="none" dirty="0">
              <a:solidFill>
                <a:srgbClr val="000000"/>
              </a:solidFill>
              <a:latin typeface="Arial"/>
              <a:ea typeface="Arial"/>
              <a:cs typeface="Arial"/>
              <a:sym typeface="Arial"/>
            </a:endParaRP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73"/>
        <p:cNvGrpSpPr/>
        <p:nvPr/>
      </p:nvGrpSpPr>
      <p:grpSpPr>
        <a:xfrm>
          <a:off x="0" y="0"/>
          <a:ext cx="0" cy="0"/>
          <a:chOff x="0" y="0"/>
          <a:chExt cx="0" cy="0"/>
        </a:xfrm>
      </p:grpSpPr>
      <p:sp>
        <p:nvSpPr>
          <p:cNvPr id="174" name="Google Shape;174;p34"/>
          <p:cNvSpPr/>
          <p:nvPr/>
        </p:nvSpPr>
        <p:spPr>
          <a:xfrm>
            <a:off x="298420" y="357715"/>
            <a:ext cx="17691160" cy="1384654"/>
          </a:xfrm>
          <a:custGeom>
            <a:avLst/>
            <a:gdLst/>
            <a:ahLst/>
            <a:cxnLst/>
            <a:rect l="l" t="t" r="r" b="b"/>
            <a:pathLst>
              <a:path w="8803767" h="2675095" extrusionOk="0">
                <a:moveTo>
                  <a:pt x="0" y="0"/>
                </a:moveTo>
                <a:lnTo>
                  <a:pt x="8803767" y="0"/>
                </a:lnTo>
                <a:lnTo>
                  <a:pt x="8803767" y="2675095"/>
                </a:lnTo>
                <a:lnTo>
                  <a:pt x="0" y="2675095"/>
                </a:lnTo>
                <a:close/>
              </a:path>
            </a:pathLst>
          </a:custGeom>
          <a:solidFill>
            <a:srgbClr val="65BA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34"/>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34"/>
          <p:cNvSpPr txBox="1"/>
          <p:nvPr/>
        </p:nvSpPr>
        <p:spPr>
          <a:xfrm>
            <a:off x="810200" y="2367933"/>
            <a:ext cx="10696000" cy="6476325"/>
          </a:xfrm>
          <a:prstGeom prst="rect">
            <a:avLst/>
          </a:prstGeom>
          <a:noFill/>
          <a:ln>
            <a:noFill/>
          </a:ln>
        </p:spPr>
        <p:txBody>
          <a:bodyPr spcFirstLastPara="1" wrap="square" lIns="0" tIns="0" rIns="0" bIns="0" anchor="t" anchorCtr="0">
            <a:spAutoFit/>
          </a:bodyPr>
          <a:lstStyle/>
          <a:p>
            <a:pPr marL="571500" marR="0" lvl="0" indent="-571500" algn="l" rtl="0">
              <a:lnSpc>
                <a:spcPct val="167015"/>
              </a:lnSpc>
              <a:spcBef>
                <a:spcPts val="0"/>
              </a:spcBef>
              <a:spcAft>
                <a:spcPts val="0"/>
              </a:spcAft>
              <a:buClr>
                <a:srgbClr val="FFC000"/>
              </a:buClr>
              <a:buSzPts val="3600"/>
              <a:buFont typeface="Noto Sans Symbols"/>
              <a:buChar char="❖"/>
            </a:pPr>
            <a:r>
              <a:rPr lang="el-GR" sz="3600" b="0" i="0" u="none" strike="noStrike" cap="none" dirty="0">
                <a:solidFill>
                  <a:srgbClr val="000000"/>
                </a:solidFill>
                <a:latin typeface="Open Sans"/>
                <a:ea typeface="Open Sans"/>
                <a:cs typeface="Open Sans"/>
                <a:sym typeface="Open Sans"/>
              </a:rPr>
              <a:t>Αποτελεσματική επικοινωνία</a:t>
            </a:r>
          </a:p>
          <a:p>
            <a:pPr marL="571500" marR="0" lvl="0" indent="-571500" algn="l" rtl="0">
              <a:lnSpc>
                <a:spcPct val="167015"/>
              </a:lnSpc>
              <a:spcBef>
                <a:spcPts val="0"/>
              </a:spcBef>
              <a:spcAft>
                <a:spcPts val="0"/>
              </a:spcAft>
              <a:buClr>
                <a:srgbClr val="FFC000"/>
              </a:buClr>
              <a:buSzPts val="3600"/>
              <a:buFont typeface="Noto Sans Symbols"/>
              <a:buChar char="❖"/>
            </a:pPr>
            <a:r>
              <a:rPr lang="el-GR" sz="3600" b="0" i="0" u="none" strike="noStrike" cap="none" dirty="0">
                <a:solidFill>
                  <a:srgbClr val="000000"/>
                </a:solidFill>
                <a:latin typeface="Open Sans"/>
                <a:ea typeface="Open Sans"/>
                <a:cs typeface="Open Sans"/>
                <a:sym typeface="Open Sans"/>
              </a:rPr>
              <a:t>Επίλυση προβλημάτων &amp; επίλυση συγκρούσεων</a:t>
            </a:r>
          </a:p>
          <a:p>
            <a:pPr marL="571500" marR="0" lvl="0" indent="-571500" algn="l" rtl="0">
              <a:lnSpc>
                <a:spcPct val="167015"/>
              </a:lnSpc>
              <a:spcBef>
                <a:spcPts val="0"/>
              </a:spcBef>
              <a:spcAft>
                <a:spcPts val="0"/>
              </a:spcAft>
              <a:buClr>
                <a:srgbClr val="FFC000"/>
              </a:buClr>
              <a:buSzPts val="3600"/>
              <a:buFont typeface="Noto Sans Symbols"/>
              <a:buChar char="❖"/>
            </a:pPr>
            <a:r>
              <a:rPr lang="el-GR" sz="3600" b="0" i="0" u="none" strike="noStrike" cap="none" dirty="0">
                <a:solidFill>
                  <a:srgbClr val="000000"/>
                </a:solidFill>
                <a:latin typeface="Open Sans"/>
                <a:ea typeface="Open Sans"/>
                <a:cs typeface="Open Sans"/>
                <a:sym typeface="Open Sans"/>
              </a:rPr>
              <a:t>Ομαδοποίηση</a:t>
            </a:r>
          </a:p>
          <a:p>
            <a:pPr marL="571500" marR="0" lvl="0" indent="-571500" algn="l" rtl="0">
              <a:lnSpc>
                <a:spcPct val="167015"/>
              </a:lnSpc>
              <a:spcBef>
                <a:spcPts val="0"/>
              </a:spcBef>
              <a:spcAft>
                <a:spcPts val="0"/>
              </a:spcAft>
              <a:buClr>
                <a:srgbClr val="FFC000"/>
              </a:buClr>
              <a:buSzPts val="3600"/>
              <a:buFont typeface="Noto Sans Symbols"/>
              <a:buChar char="❖"/>
            </a:pPr>
            <a:r>
              <a:rPr lang="el-GR" sz="3600" b="0" i="0" u="none" strike="noStrike" cap="none" dirty="0">
                <a:solidFill>
                  <a:srgbClr val="000000"/>
                </a:solidFill>
                <a:latin typeface="Open Sans"/>
                <a:ea typeface="Open Sans"/>
                <a:cs typeface="Open Sans"/>
                <a:sym typeface="Open Sans"/>
              </a:rPr>
              <a:t>Ευελιξία &amp; ανοιχτόμυαλο πνεύμα</a:t>
            </a:r>
          </a:p>
          <a:p>
            <a:pPr marL="571500" marR="0" lvl="0" indent="-571500" algn="l" rtl="0">
              <a:lnSpc>
                <a:spcPct val="167015"/>
              </a:lnSpc>
              <a:spcBef>
                <a:spcPts val="0"/>
              </a:spcBef>
              <a:spcAft>
                <a:spcPts val="0"/>
              </a:spcAft>
              <a:buClr>
                <a:srgbClr val="FFC000"/>
              </a:buClr>
              <a:buSzPts val="3600"/>
              <a:buFont typeface="Noto Sans Symbols"/>
              <a:buChar char="❖"/>
            </a:pPr>
            <a:r>
              <a:rPr lang="el-GR" sz="3600" b="0" i="0" u="none" strike="noStrike" cap="none" dirty="0">
                <a:solidFill>
                  <a:srgbClr val="000000"/>
                </a:solidFill>
                <a:latin typeface="Open Sans"/>
                <a:ea typeface="Open Sans"/>
                <a:cs typeface="Open Sans"/>
                <a:sym typeface="Open Sans"/>
              </a:rPr>
              <a:t>Υπευθυνότητα &amp; αξιοπιστία </a:t>
            </a:r>
          </a:p>
          <a:p>
            <a:pPr marL="571500" marR="0" lvl="0" indent="-571500" algn="l" rtl="0">
              <a:lnSpc>
                <a:spcPct val="167015"/>
              </a:lnSpc>
              <a:spcBef>
                <a:spcPts val="0"/>
              </a:spcBef>
              <a:spcAft>
                <a:spcPts val="0"/>
              </a:spcAft>
              <a:buClr>
                <a:srgbClr val="FFC000"/>
              </a:buClr>
              <a:buSzPts val="3600"/>
              <a:buFont typeface="Noto Sans Symbols"/>
              <a:buChar char="❖"/>
            </a:pPr>
            <a:r>
              <a:rPr lang="el-GR" sz="3600" b="0" i="0" u="none" strike="noStrike" cap="none" dirty="0" err="1">
                <a:solidFill>
                  <a:srgbClr val="000000"/>
                </a:solidFill>
                <a:latin typeface="Open Sans"/>
                <a:ea typeface="Open Sans"/>
                <a:cs typeface="Open Sans"/>
                <a:sym typeface="Open Sans"/>
              </a:rPr>
              <a:t>Ενσυναίσθηση</a:t>
            </a:r>
            <a:endParaRPr dirty="0"/>
          </a:p>
        </p:txBody>
      </p:sp>
      <p:sp>
        <p:nvSpPr>
          <p:cNvPr id="177" name="Google Shape;177;p34"/>
          <p:cNvSpPr txBox="1"/>
          <p:nvPr/>
        </p:nvSpPr>
        <p:spPr>
          <a:xfrm>
            <a:off x="3318164" y="541377"/>
            <a:ext cx="13579869" cy="101733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Clr>
                <a:srgbClr val="000000"/>
              </a:buClr>
              <a:buSzPts val="5509"/>
              <a:buFont typeface="Arial"/>
              <a:buNone/>
            </a:pPr>
            <a:r>
              <a:rPr lang="el-GR" sz="5509" b="1" i="0" u="none" strike="noStrike" cap="none" dirty="0">
                <a:solidFill>
                  <a:srgbClr val="000000"/>
                </a:solidFill>
                <a:latin typeface="Open Sans"/>
                <a:ea typeface="Open Sans"/>
                <a:cs typeface="Open Sans"/>
                <a:sym typeface="Open Sans"/>
              </a:rPr>
              <a:t>Ικανότητες Συλλογικής Συνεργασίας</a:t>
            </a:r>
            <a:endParaRPr sz="1400" b="0" i="0" u="none" strike="noStrike" cap="none" dirty="0">
              <a:solidFill>
                <a:srgbClr val="000000"/>
              </a:solidFill>
              <a:latin typeface="Arial"/>
              <a:ea typeface="Arial"/>
              <a:cs typeface="Arial"/>
              <a:sym typeface="Arial"/>
            </a:endParaRPr>
          </a:p>
        </p:txBody>
      </p:sp>
      <p:pic>
        <p:nvPicPr>
          <p:cNvPr id="178" name="Google Shape;178;p34" descr="Colleagues huddle"/>
          <p:cNvPicPr preferRelativeResize="0"/>
          <p:nvPr/>
        </p:nvPicPr>
        <p:blipFill rotWithShape="1">
          <a:blip r:embed="rId3">
            <a:alphaModFix/>
          </a:blip>
          <a:srcRect/>
          <a:stretch/>
        </p:blipFill>
        <p:spPr>
          <a:xfrm>
            <a:off x="10448240" y="2629720"/>
            <a:ext cx="7541340" cy="5027560"/>
          </a:xfrm>
          <a:prstGeom prst="rect">
            <a:avLst/>
          </a:prstGeom>
          <a:noFill/>
          <a:ln>
            <a:noFill/>
          </a:ln>
        </p:spPr>
      </p:pic>
      <p:sp>
        <p:nvSpPr>
          <p:cNvPr id="179" name="Google Shape;179;p34"/>
          <p:cNvSpPr/>
          <p:nvPr/>
        </p:nvSpPr>
        <p:spPr>
          <a:xfrm>
            <a:off x="16898033" y="6565733"/>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34"/>
          <p:cNvSpPr/>
          <p:nvPr/>
        </p:nvSpPr>
        <p:spPr>
          <a:xfrm rot="10800000">
            <a:off x="10448240" y="2629720"/>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184"/>
        <p:cNvGrpSpPr/>
        <p:nvPr/>
      </p:nvGrpSpPr>
      <p:grpSpPr>
        <a:xfrm>
          <a:off x="0" y="0"/>
          <a:ext cx="0" cy="0"/>
          <a:chOff x="0" y="0"/>
          <a:chExt cx="0" cy="0"/>
        </a:xfrm>
      </p:grpSpPr>
      <p:sp>
        <p:nvSpPr>
          <p:cNvPr id="185" name="Google Shape;185;p35"/>
          <p:cNvSpPr/>
          <p:nvPr/>
        </p:nvSpPr>
        <p:spPr>
          <a:xfrm rot="-3804574">
            <a:off x="9363027" y="-6529859"/>
            <a:ext cx="11728294" cy="14053511"/>
          </a:xfrm>
          <a:custGeom>
            <a:avLst/>
            <a:gdLst/>
            <a:ahLst/>
            <a:cxnLst/>
            <a:rect l="l" t="t" r="r" b="b"/>
            <a:pathLst>
              <a:path w="11728294" h="14053511" extrusionOk="0">
                <a:moveTo>
                  <a:pt x="0" y="0"/>
                </a:moveTo>
                <a:lnTo>
                  <a:pt x="11728294" y="0"/>
                </a:lnTo>
                <a:lnTo>
                  <a:pt x="11728294" y="14053511"/>
                </a:lnTo>
                <a:lnTo>
                  <a:pt x="0" y="1405351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35"/>
          <p:cNvSpPr/>
          <p:nvPr/>
        </p:nvSpPr>
        <p:spPr>
          <a:xfrm>
            <a:off x="-1026671" y="1976772"/>
            <a:ext cx="10780403" cy="5194049"/>
          </a:xfrm>
          <a:custGeom>
            <a:avLst/>
            <a:gdLst/>
            <a:ahLst/>
            <a:cxnLst/>
            <a:rect l="l" t="t" r="r" b="b"/>
            <a:pathLst>
              <a:path w="10780403" h="3751665" extrusionOk="0">
                <a:moveTo>
                  <a:pt x="0" y="0"/>
                </a:moveTo>
                <a:lnTo>
                  <a:pt x="10780402" y="0"/>
                </a:lnTo>
                <a:lnTo>
                  <a:pt x="10780402" y="3751665"/>
                </a:lnTo>
                <a:lnTo>
                  <a:pt x="0" y="375166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35"/>
          <p:cNvSpPr txBox="1"/>
          <p:nvPr/>
        </p:nvSpPr>
        <p:spPr>
          <a:xfrm>
            <a:off x="2384131" y="2761566"/>
            <a:ext cx="7249863" cy="4763868"/>
          </a:xfrm>
          <a:prstGeom prst="rect">
            <a:avLst/>
          </a:prstGeom>
          <a:noFill/>
          <a:ln>
            <a:noFill/>
          </a:ln>
        </p:spPr>
        <p:txBody>
          <a:bodyPr spcFirstLastPara="1" wrap="square" lIns="0" tIns="0" rIns="0" bIns="0" anchor="t" anchorCtr="0">
            <a:spAutoFit/>
          </a:bodyPr>
          <a:lstStyle/>
          <a:p>
            <a:pPr marL="0" marR="0" lvl="0" indent="0" algn="l" rtl="0">
              <a:lnSpc>
                <a:spcPct val="119987"/>
              </a:lnSpc>
              <a:spcBef>
                <a:spcPts val="0"/>
              </a:spcBef>
              <a:spcAft>
                <a:spcPts val="0"/>
              </a:spcAft>
              <a:buClr>
                <a:srgbClr val="000000"/>
              </a:buClr>
              <a:buSzPts val="6449"/>
              <a:buFont typeface="Arial"/>
              <a:buNone/>
            </a:pPr>
            <a:r>
              <a:rPr lang="el-GR" sz="6449" b="1" i="0" u="none" strike="noStrike" cap="none" dirty="0">
                <a:solidFill>
                  <a:srgbClr val="FFFFFF"/>
                </a:solidFill>
                <a:latin typeface="Arimo"/>
                <a:ea typeface="Arimo"/>
                <a:cs typeface="Arimo"/>
                <a:sym typeface="Arimo"/>
              </a:rPr>
              <a:t>Συνεργατικές δεξιότητες &amp; πράσινες πρωτοβουλίες</a:t>
            </a:r>
            <a:endParaRPr sz="1400" b="0" i="0" u="none" strike="noStrike" cap="none" dirty="0">
              <a:solidFill>
                <a:srgbClr val="000000"/>
              </a:solidFill>
              <a:latin typeface="Arial"/>
              <a:ea typeface="Arial"/>
              <a:cs typeface="Arial"/>
              <a:sym typeface="Arial"/>
            </a:endParaRPr>
          </a:p>
        </p:txBody>
      </p:sp>
      <p:pic>
        <p:nvPicPr>
          <p:cNvPr id="188" name="Google Shape;188;p35" descr="A green silhouette of trees and birds&#10;&#10;Description automatically generated"/>
          <p:cNvPicPr preferRelativeResize="0"/>
          <p:nvPr/>
        </p:nvPicPr>
        <p:blipFill rotWithShape="1">
          <a:blip r:embed="rId5">
            <a:alphaModFix/>
          </a:blip>
          <a:srcRect/>
          <a:stretch/>
        </p:blipFill>
        <p:spPr>
          <a:xfrm>
            <a:off x="12949194" y="1347764"/>
            <a:ext cx="4876800" cy="4876800"/>
          </a:xfrm>
          <a:prstGeom prst="rect">
            <a:avLst/>
          </a:prstGeom>
          <a:noFill/>
          <a:ln>
            <a:noFill/>
          </a:ln>
        </p:spPr>
      </p:pic>
      <p:sp>
        <p:nvSpPr>
          <p:cNvPr id="189" name="Google Shape;189;p35"/>
          <p:cNvSpPr txBox="1"/>
          <p:nvPr/>
        </p:nvSpPr>
        <p:spPr>
          <a:xfrm>
            <a:off x="13042231" y="5993732"/>
            <a:ext cx="487680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CC BY-NC</a:t>
            </a:r>
            <a:endParaRPr sz="9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97"/>
        <p:cNvGrpSpPr/>
        <p:nvPr/>
      </p:nvGrpSpPr>
      <p:grpSpPr>
        <a:xfrm>
          <a:off x="0" y="0"/>
          <a:ext cx="0" cy="0"/>
          <a:chOff x="0" y="0"/>
          <a:chExt cx="0" cy="0"/>
        </a:xfrm>
      </p:grpSpPr>
      <p:sp>
        <p:nvSpPr>
          <p:cNvPr id="198" name="Google Shape;198;p36"/>
          <p:cNvSpPr/>
          <p:nvPr/>
        </p:nvSpPr>
        <p:spPr>
          <a:xfrm>
            <a:off x="298420" y="437360"/>
            <a:ext cx="17691160" cy="1384654"/>
          </a:xfrm>
          <a:custGeom>
            <a:avLst/>
            <a:gdLst/>
            <a:ahLst/>
            <a:cxnLst/>
            <a:rect l="l" t="t" r="r" b="b"/>
            <a:pathLst>
              <a:path w="8803767" h="2675095" extrusionOk="0">
                <a:moveTo>
                  <a:pt x="0" y="0"/>
                </a:moveTo>
                <a:lnTo>
                  <a:pt x="8803767" y="0"/>
                </a:lnTo>
                <a:lnTo>
                  <a:pt x="8803767" y="2675095"/>
                </a:lnTo>
                <a:lnTo>
                  <a:pt x="0" y="2675095"/>
                </a:lnTo>
                <a:close/>
              </a:path>
            </a:pathLst>
          </a:custGeom>
          <a:solidFill>
            <a:srgbClr val="65BA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36"/>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36"/>
          <p:cNvSpPr txBox="1"/>
          <p:nvPr/>
        </p:nvSpPr>
        <p:spPr>
          <a:xfrm>
            <a:off x="688280" y="2412072"/>
            <a:ext cx="10802680" cy="6579237"/>
          </a:xfrm>
          <a:prstGeom prst="rect">
            <a:avLst/>
          </a:prstGeom>
          <a:noFill/>
          <a:ln>
            <a:noFill/>
          </a:ln>
        </p:spPr>
        <p:txBody>
          <a:bodyPr spcFirstLastPara="1" wrap="square" lIns="0" tIns="0" rIns="0" bIns="0" anchor="t" anchorCtr="0">
            <a:spAutoFit/>
          </a:bodyPr>
          <a:lstStyle/>
          <a:p>
            <a:pPr marL="571500" marR="0" lvl="0" indent="-571500" algn="l" rtl="0">
              <a:lnSpc>
                <a:spcPct val="167015"/>
              </a:lnSpc>
              <a:spcBef>
                <a:spcPts val="0"/>
              </a:spcBef>
              <a:spcAft>
                <a:spcPts val="0"/>
              </a:spcAft>
              <a:buClr>
                <a:srgbClr val="FFC000"/>
              </a:buClr>
              <a:buSzPts val="3600"/>
              <a:buFont typeface="Noto Sans Symbols"/>
              <a:buChar char="❖"/>
            </a:pPr>
            <a:r>
              <a:rPr lang="el-GR" sz="3200" b="0" i="0" u="none" strike="noStrike" cap="none" dirty="0">
                <a:solidFill>
                  <a:srgbClr val="000000"/>
                </a:solidFill>
                <a:latin typeface="Open Sans"/>
                <a:ea typeface="Open Sans"/>
                <a:cs typeface="Open Sans"/>
                <a:sym typeface="Open Sans"/>
              </a:rPr>
              <a:t>Οι πράσινες πρωτοβουλίες συγκεντρώνουν διαφορετικούς ανθρώπους κάτω από μια κοινή ομπρέλα: την επιθυμία για διατήρηση και προστασία της φύσης και της βιοποικιλότητας. Αυτός είναι ο γενικός κοινός τους στόχος. </a:t>
            </a:r>
          </a:p>
          <a:p>
            <a:pPr marL="571500" marR="0" lvl="0" indent="-571500" algn="l" rtl="0">
              <a:lnSpc>
                <a:spcPct val="167015"/>
              </a:lnSpc>
              <a:spcBef>
                <a:spcPts val="0"/>
              </a:spcBef>
              <a:spcAft>
                <a:spcPts val="0"/>
              </a:spcAft>
              <a:buClr>
                <a:srgbClr val="FFC000"/>
              </a:buClr>
              <a:buSzPts val="3600"/>
              <a:buFont typeface="Noto Sans Symbols"/>
              <a:buChar char="❖"/>
            </a:pPr>
            <a:r>
              <a:rPr lang="el-GR" sz="3200" b="0" i="0" u="none" strike="noStrike" cap="none" dirty="0">
                <a:solidFill>
                  <a:srgbClr val="000000"/>
                </a:solidFill>
                <a:latin typeface="Open Sans"/>
                <a:ea typeface="Open Sans"/>
                <a:cs typeface="Open Sans"/>
                <a:sym typeface="Open Sans"/>
              </a:rPr>
              <a:t>Για να είναι επιτυχείς, απαιτείται εποικοδομητική και αποτελεσματική συνεργασία μεταξύ των διαφόρων ενδιαφερομένων μερών</a:t>
            </a:r>
            <a:endParaRPr sz="1200" dirty="0"/>
          </a:p>
        </p:txBody>
      </p:sp>
      <p:sp>
        <p:nvSpPr>
          <p:cNvPr id="201" name="Google Shape;201;p36"/>
          <p:cNvSpPr txBox="1"/>
          <p:nvPr/>
        </p:nvSpPr>
        <p:spPr>
          <a:xfrm>
            <a:off x="1180087" y="907603"/>
            <a:ext cx="15927826" cy="738664"/>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Clr>
                <a:srgbClr val="000000"/>
              </a:buClr>
              <a:buSzPts val="5509"/>
              <a:buFont typeface="Arial"/>
              <a:buNone/>
            </a:pPr>
            <a:r>
              <a:rPr lang="el-GR" sz="4000" b="1" i="0" u="none" strike="noStrike" cap="none" dirty="0">
                <a:solidFill>
                  <a:srgbClr val="000000"/>
                </a:solidFill>
                <a:latin typeface="Open Sans"/>
                <a:ea typeface="Open Sans"/>
                <a:cs typeface="Open Sans"/>
                <a:sym typeface="Open Sans"/>
              </a:rPr>
              <a:t>Τοπικοί στόχοι και στρατηγικές πράσινων πρωτοβουλιών</a:t>
            </a:r>
            <a:endParaRPr sz="1000" b="0" i="0" u="none" strike="noStrike" cap="none" dirty="0">
              <a:solidFill>
                <a:srgbClr val="000000"/>
              </a:solidFill>
              <a:latin typeface="Arial"/>
              <a:ea typeface="Arial"/>
              <a:cs typeface="Arial"/>
              <a:sym typeface="Arial"/>
            </a:endParaRPr>
          </a:p>
        </p:txBody>
      </p:sp>
      <p:pic>
        <p:nvPicPr>
          <p:cNvPr id="202" name="Google Shape;202;p36" descr="Group with solid fill"/>
          <p:cNvPicPr preferRelativeResize="0"/>
          <p:nvPr/>
        </p:nvPicPr>
        <p:blipFill rotWithShape="1">
          <a:blip r:embed="rId3">
            <a:alphaModFix/>
          </a:blip>
          <a:srcRect/>
          <a:stretch/>
        </p:blipFill>
        <p:spPr>
          <a:xfrm>
            <a:off x="13561120" y="5602761"/>
            <a:ext cx="3916680" cy="3916680"/>
          </a:xfrm>
          <a:prstGeom prst="rect">
            <a:avLst/>
          </a:prstGeom>
          <a:noFill/>
          <a:ln>
            <a:noFill/>
          </a:ln>
        </p:spPr>
      </p:pic>
      <p:pic>
        <p:nvPicPr>
          <p:cNvPr id="203" name="Google Shape;203;p36" descr="Umbrella with solid fill"/>
          <p:cNvPicPr preferRelativeResize="0"/>
          <p:nvPr/>
        </p:nvPicPr>
        <p:blipFill rotWithShape="1">
          <a:blip r:embed="rId4">
            <a:alphaModFix/>
          </a:blip>
          <a:srcRect b="36223"/>
          <a:stretch/>
        </p:blipFill>
        <p:spPr>
          <a:xfrm>
            <a:off x="13172500" y="3422387"/>
            <a:ext cx="4693920" cy="2993653"/>
          </a:xfrm>
          <a:prstGeom prst="rect">
            <a:avLst/>
          </a:prstGeom>
          <a:noFill/>
          <a:ln>
            <a:noFill/>
          </a:ln>
        </p:spPr>
      </p:pic>
      <p:sp>
        <p:nvSpPr>
          <p:cNvPr id="204" name="Google Shape;204;p36"/>
          <p:cNvSpPr/>
          <p:nvPr/>
        </p:nvSpPr>
        <p:spPr>
          <a:xfrm>
            <a:off x="14116140" y="4727208"/>
            <a:ext cx="2806640" cy="923027"/>
          </a:xfrm>
          <a:prstGeom prst="rect">
            <a:avLst/>
          </a:prstGeom>
        </p:spPr>
        <p:txBody>
          <a:bodyPr>
            <a:prstTxWarp prst="textPlain">
              <a:avLst/>
            </a:prstTxWarp>
          </a:bodyPr>
          <a:lstStyle/>
          <a:p>
            <a:pPr lvl="0" algn="ctr"/>
            <a:r>
              <a:rPr b="1" i="0">
                <a:ln>
                  <a:noFill/>
                </a:ln>
                <a:solidFill>
                  <a:srgbClr val="000000"/>
                </a:solidFill>
                <a:latin typeface="Open Sans"/>
              </a:rPr>
              <a:t>Nature &amp; Biodiversity </a:t>
            </a:r>
            <a:br>
              <a:rPr b="1" i="0">
                <a:ln>
                  <a:noFill/>
                </a:ln>
                <a:solidFill>
                  <a:srgbClr val="000000"/>
                </a:solidFill>
                <a:latin typeface="Open Sans"/>
              </a:rPr>
            </a:br>
            <a:r>
              <a:rPr b="1" i="0">
                <a:ln>
                  <a:noFill/>
                </a:ln>
                <a:solidFill>
                  <a:srgbClr val="000000"/>
                </a:solidFill>
                <a:latin typeface="Open Sans"/>
              </a:rPr>
              <a:t>Protection</a:t>
            </a: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212"/>
        <p:cNvGrpSpPr/>
        <p:nvPr/>
      </p:nvGrpSpPr>
      <p:grpSpPr>
        <a:xfrm>
          <a:off x="0" y="0"/>
          <a:ext cx="0" cy="0"/>
          <a:chOff x="0" y="0"/>
          <a:chExt cx="0" cy="0"/>
        </a:xfrm>
      </p:grpSpPr>
      <p:sp>
        <p:nvSpPr>
          <p:cNvPr id="213" name="Google Shape;213;p5"/>
          <p:cNvSpPr txBox="1"/>
          <p:nvPr/>
        </p:nvSpPr>
        <p:spPr>
          <a:xfrm>
            <a:off x="1868237" y="2616515"/>
            <a:ext cx="4707036" cy="4739759"/>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4400"/>
              <a:buFont typeface="Arial"/>
              <a:buNone/>
            </a:pPr>
            <a:r>
              <a:rPr lang="el-GR" sz="4400" b="1" i="0" u="none" strike="noStrike" cap="none" dirty="0">
                <a:solidFill>
                  <a:srgbClr val="125F64"/>
                </a:solidFill>
                <a:latin typeface="Arimo"/>
                <a:ea typeface="Arimo"/>
                <a:cs typeface="Arimo"/>
                <a:sym typeface="Arimo"/>
              </a:rPr>
              <a:t>Η επικοινωνία είναι ένα από τα κύρια κλειδιά για τη διασφάλιση της επιτυχίας των πράσινων πρωτοβουλιών!</a:t>
            </a:r>
            <a:endParaRPr sz="4400" b="1" i="0" u="none" strike="noStrike" cap="none" dirty="0">
              <a:solidFill>
                <a:srgbClr val="125F64"/>
              </a:solidFill>
              <a:latin typeface="Arimo"/>
              <a:ea typeface="Arimo"/>
              <a:cs typeface="Arimo"/>
              <a:sym typeface="Arimo"/>
            </a:endParaRPr>
          </a:p>
        </p:txBody>
      </p:sp>
      <p:sp>
        <p:nvSpPr>
          <p:cNvPr id="215" name="Google Shape;215;p5"/>
          <p:cNvSpPr/>
          <p:nvPr/>
        </p:nvSpPr>
        <p:spPr>
          <a:xfrm rot="5400000">
            <a:off x="6421977" y="5886199"/>
            <a:ext cx="1091545" cy="1077186"/>
          </a:xfrm>
          <a:custGeom>
            <a:avLst/>
            <a:gdLst/>
            <a:ahLst/>
            <a:cxnLst/>
            <a:rect l="l" t="t" r="r" b="b"/>
            <a:pathLst>
              <a:path w="1091545" h="1077186" extrusionOk="0">
                <a:moveTo>
                  <a:pt x="0" y="0"/>
                </a:moveTo>
                <a:lnTo>
                  <a:pt x="1091546" y="0"/>
                </a:lnTo>
                <a:lnTo>
                  <a:pt x="1091546" y="1077186"/>
                </a:lnTo>
                <a:lnTo>
                  <a:pt x="0" y="1077186"/>
                </a:lnTo>
                <a:lnTo>
                  <a:pt x="0" y="0"/>
                </a:lnTo>
                <a:close/>
              </a:path>
            </a:pathLst>
          </a:custGeom>
          <a:blipFill rotWithShape="1">
            <a:blip r:embed="rId3">
              <a:alphaModFix/>
            </a:blip>
            <a:stretch>
              <a:fillRect r="-9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 name="Google Shape;216;p5"/>
          <p:cNvSpPr/>
          <p:nvPr/>
        </p:nvSpPr>
        <p:spPr>
          <a:xfrm rot="-5400000">
            <a:off x="1310438" y="2912137"/>
            <a:ext cx="1091545" cy="1077186"/>
          </a:xfrm>
          <a:custGeom>
            <a:avLst/>
            <a:gdLst/>
            <a:ahLst/>
            <a:cxnLst/>
            <a:rect l="l" t="t" r="r" b="b"/>
            <a:pathLst>
              <a:path w="1091545" h="1077186" extrusionOk="0">
                <a:moveTo>
                  <a:pt x="0" y="0"/>
                </a:moveTo>
                <a:lnTo>
                  <a:pt x="1091546" y="0"/>
                </a:lnTo>
                <a:lnTo>
                  <a:pt x="1091546" y="1077186"/>
                </a:lnTo>
                <a:lnTo>
                  <a:pt x="0" y="1077186"/>
                </a:lnTo>
                <a:lnTo>
                  <a:pt x="0" y="0"/>
                </a:lnTo>
                <a:close/>
              </a:path>
            </a:pathLst>
          </a:custGeom>
          <a:blipFill rotWithShape="1">
            <a:blip r:embed="rId3">
              <a:alphaModFix/>
            </a:blip>
            <a:stretch>
              <a:fillRect r="-9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DAC0D8F5-9B82-2F7F-2EB7-144EA5CCC7AE}"/>
              </a:ext>
            </a:extLst>
          </p:cNvPr>
          <p:cNvPicPr>
            <a:picLocks noChangeAspect="1"/>
          </p:cNvPicPr>
          <p:nvPr/>
        </p:nvPicPr>
        <p:blipFill>
          <a:blip r:embed="rId4"/>
          <a:stretch>
            <a:fillRect/>
          </a:stretch>
        </p:blipFill>
        <p:spPr>
          <a:xfrm>
            <a:off x="8528957" y="511950"/>
            <a:ext cx="9263100" cy="9263100"/>
          </a:xfrm>
          <a:prstGeom prst="rect">
            <a:avLst/>
          </a:prstGeom>
        </p:spPr>
      </p:pic>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596</Words>
  <Application>Microsoft Office PowerPoint</Application>
  <PresentationFormat>Custom</PresentationFormat>
  <Paragraphs>90</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Montserrat</vt:lpstr>
      <vt:lpstr>Arimo</vt:lpstr>
      <vt:lpstr>Open Sans</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Vasiliki Vogiatzi</cp:lastModifiedBy>
  <cp:revision>2</cp:revision>
  <dcterms:created xsi:type="dcterms:W3CDTF">2006-08-16T00:00:00Z</dcterms:created>
  <dcterms:modified xsi:type="dcterms:W3CDTF">2024-03-08T11:48:39Z</dcterms:modified>
</cp:coreProperties>
</file>