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pen Sans ExtraBold" panose="020B0906030804020204" pitchFamily="34"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zW/nelWTV2cwbP7QHAxi/paJ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3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6" name="Google Shape;106;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7" name="Google Shape;107;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0" name="Google Shape;110;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26" name="Google Shape;126;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7" name="Google Shape;127;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0" name="Google Shape;130;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1" name="Google Shape;141;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2" name="Google Shape;142;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5" name="Google Shape;145;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7" name="Google Shape;177;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8" name="Google Shape;178;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1" name="Google Shape;181;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5" name="Google Shape;215;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16" name="Google Shape;216;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9" name="Google Shape;219;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8885" b="-38883"/>
            </a:stretch>
          </a:blipFill>
          <a:ln>
            <a:noFill/>
          </a:ln>
        </p:spPr>
      </p:sp>
      <p:sp>
        <p:nvSpPr>
          <p:cNvPr id="93" name="Google Shape;93;p1"/>
          <p:cNvSpPr/>
          <p:nvPr/>
        </p:nvSpPr>
        <p:spPr>
          <a:xfrm>
            <a:off x="964434" y="494424"/>
            <a:ext cx="1700044" cy="1634138"/>
          </a:xfrm>
          <a:custGeom>
            <a:avLst/>
            <a:gdLst/>
            <a:ahLst/>
            <a:cxnLst/>
            <a:rect l="l" t="t" r="r" b="b"/>
            <a:pathLst>
              <a:path w="1700044" h="1634138" extrusionOk="0">
                <a:moveTo>
                  <a:pt x="0" y="0"/>
                </a:moveTo>
                <a:lnTo>
                  <a:pt x="1700044" y="0"/>
                </a:lnTo>
                <a:lnTo>
                  <a:pt x="1700044" y="1634138"/>
                </a:lnTo>
                <a:lnTo>
                  <a:pt x="0" y="1634138"/>
                </a:lnTo>
                <a:lnTo>
                  <a:pt x="0" y="0"/>
                </a:lnTo>
                <a:close/>
              </a:path>
            </a:pathLst>
          </a:custGeom>
          <a:blipFill rotWithShape="1">
            <a:blip r:embed="rId4">
              <a:alphaModFix/>
            </a:blip>
            <a:stretch>
              <a:fillRect/>
            </a:stretch>
          </a:blipFill>
          <a:ln>
            <a:noFill/>
          </a:ln>
        </p:spPr>
      </p:sp>
      <p:sp>
        <p:nvSpPr>
          <p:cNvPr id="94" name="Google Shape;94;p1"/>
          <p:cNvSpPr/>
          <p:nvPr/>
        </p:nvSpPr>
        <p:spPr>
          <a:xfrm>
            <a:off x="3324824" y="6013634"/>
            <a:ext cx="1091547" cy="1046535"/>
          </a:xfrm>
          <a:custGeom>
            <a:avLst/>
            <a:gdLst/>
            <a:ahLst/>
            <a:cxnLst/>
            <a:rect l="l" t="t" r="r" b="b"/>
            <a:pathLst>
              <a:path w="1091547" h="1046535" extrusionOk="0">
                <a:moveTo>
                  <a:pt x="0" y="0"/>
                </a:moveTo>
                <a:lnTo>
                  <a:pt x="1091546" y="0"/>
                </a:lnTo>
                <a:lnTo>
                  <a:pt x="1091546" y="1046534"/>
                </a:lnTo>
                <a:lnTo>
                  <a:pt x="0" y="1046534"/>
                </a:lnTo>
                <a:lnTo>
                  <a:pt x="0" y="0"/>
                </a:lnTo>
                <a:close/>
              </a:path>
            </a:pathLst>
          </a:custGeom>
          <a:blipFill rotWithShape="1">
            <a:blip r:embed="rId5">
              <a:alphaModFix/>
            </a:blip>
            <a:stretch>
              <a:fillRect b="-445"/>
            </a:stretch>
          </a:blipFill>
          <a:ln>
            <a:noFill/>
          </a:ln>
        </p:spPr>
      </p:sp>
      <p:sp>
        <p:nvSpPr>
          <p:cNvPr id="95" name="Google Shape;95;p1"/>
          <p:cNvSpPr/>
          <p:nvPr/>
        </p:nvSpPr>
        <p:spPr>
          <a:xfrm>
            <a:off x="5054171" y="6013634"/>
            <a:ext cx="1091547" cy="1077184"/>
          </a:xfrm>
          <a:custGeom>
            <a:avLst/>
            <a:gdLst/>
            <a:ahLst/>
            <a:cxnLst/>
            <a:rect l="l" t="t" r="r" b="b"/>
            <a:pathLst>
              <a:path w="1091547" h="1077184" extrusionOk="0">
                <a:moveTo>
                  <a:pt x="0" y="0"/>
                </a:moveTo>
                <a:lnTo>
                  <a:pt x="1091547" y="0"/>
                </a:lnTo>
                <a:lnTo>
                  <a:pt x="1091547" y="1077184"/>
                </a:lnTo>
                <a:lnTo>
                  <a:pt x="0" y="1077184"/>
                </a:lnTo>
                <a:lnTo>
                  <a:pt x="0" y="0"/>
                </a:lnTo>
                <a:close/>
              </a:path>
            </a:pathLst>
          </a:custGeom>
          <a:blipFill rotWithShape="1">
            <a:blip r:embed="rId6">
              <a:alphaModFix/>
            </a:blip>
            <a:stretch>
              <a:fillRect r="-100"/>
            </a:stretch>
          </a:blipFill>
          <a:ln>
            <a:noFill/>
          </a:ln>
        </p:spPr>
      </p:sp>
      <p:sp>
        <p:nvSpPr>
          <p:cNvPr id="96" name="Google Shape;96;p1"/>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7">
              <a:alphaModFix/>
            </a:blip>
            <a:stretch>
              <a:fillRect b="-672"/>
            </a:stretch>
          </a:blipFill>
          <a:ln>
            <a:noFill/>
          </a:ln>
        </p:spPr>
      </p:sp>
      <p:sp>
        <p:nvSpPr>
          <p:cNvPr id="97" name="Google Shape;97;p1"/>
          <p:cNvSpPr/>
          <p:nvPr/>
        </p:nvSpPr>
        <p:spPr>
          <a:xfrm>
            <a:off x="10197199" y="6027996"/>
            <a:ext cx="1091547" cy="1077184"/>
          </a:xfrm>
          <a:custGeom>
            <a:avLst/>
            <a:gdLst/>
            <a:ahLst/>
            <a:cxnLst/>
            <a:rect l="l" t="t" r="r" b="b"/>
            <a:pathLst>
              <a:path w="1091547" h="1077184" extrusionOk="0">
                <a:moveTo>
                  <a:pt x="0" y="0"/>
                </a:moveTo>
                <a:lnTo>
                  <a:pt x="1091547" y="0"/>
                </a:lnTo>
                <a:lnTo>
                  <a:pt x="1091547" y="1077184"/>
                </a:lnTo>
                <a:lnTo>
                  <a:pt x="0" y="1077184"/>
                </a:lnTo>
                <a:lnTo>
                  <a:pt x="0" y="0"/>
                </a:lnTo>
                <a:close/>
              </a:path>
            </a:pathLst>
          </a:custGeom>
          <a:blipFill rotWithShape="1">
            <a:blip r:embed="rId8">
              <a:alphaModFix/>
            </a:blip>
            <a:stretch>
              <a:fillRect r="-100"/>
            </a:stretch>
          </a:blipFill>
          <a:ln>
            <a:noFill/>
          </a:ln>
        </p:spPr>
      </p:sp>
      <p:sp>
        <p:nvSpPr>
          <p:cNvPr id="98" name="Google Shape;98;p1"/>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9">
              <a:alphaModFix/>
            </a:blip>
            <a:stretch>
              <a:fillRect/>
            </a:stretch>
          </a:blipFill>
          <a:ln>
            <a:noFill/>
          </a:ln>
        </p:spPr>
      </p:sp>
      <p:sp>
        <p:nvSpPr>
          <p:cNvPr id="99" name="Google Shape;99;p1"/>
          <p:cNvSpPr/>
          <p:nvPr/>
        </p:nvSpPr>
        <p:spPr>
          <a:xfrm>
            <a:off x="11926546" y="6013634"/>
            <a:ext cx="1091547" cy="1091547"/>
          </a:xfrm>
          <a:custGeom>
            <a:avLst/>
            <a:gdLst/>
            <a:ahLst/>
            <a:cxnLst/>
            <a:rect l="l" t="t" r="r" b="b"/>
            <a:pathLst>
              <a:path w="1091547" h="1091547" extrusionOk="0">
                <a:moveTo>
                  <a:pt x="0" y="0"/>
                </a:moveTo>
                <a:lnTo>
                  <a:pt x="1091548" y="0"/>
                </a:lnTo>
                <a:lnTo>
                  <a:pt x="1091548" y="1091546"/>
                </a:lnTo>
                <a:lnTo>
                  <a:pt x="0" y="1091546"/>
                </a:lnTo>
                <a:lnTo>
                  <a:pt x="0" y="0"/>
                </a:lnTo>
                <a:close/>
              </a:path>
            </a:pathLst>
          </a:custGeom>
          <a:blipFill rotWithShape="1">
            <a:blip r:embed="rId10">
              <a:alphaModFix/>
            </a:blip>
            <a:stretch>
              <a:fillRect/>
            </a:stretch>
          </a:blipFill>
          <a:ln>
            <a:noFill/>
          </a:ln>
        </p:spPr>
      </p:sp>
      <p:sp>
        <p:nvSpPr>
          <p:cNvPr id="100" name="Google Shape;100;p1"/>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1">
              <a:alphaModFix/>
            </a:blip>
            <a:stretch>
              <a:fillRect/>
            </a:stretch>
          </a:blipFill>
          <a:ln>
            <a:noFill/>
          </a:ln>
        </p:spPr>
      </p:sp>
      <p:sp>
        <p:nvSpPr>
          <p:cNvPr id="101" name="Google Shape;101;p1"/>
          <p:cNvSpPr/>
          <p:nvPr/>
        </p:nvSpPr>
        <p:spPr>
          <a:xfrm>
            <a:off x="5267325" y="1250878"/>
            <a:ext cx="7753350" cy="4057650"/>
          </a:xfrm>
          <a:custGeom>
            <a:avLst/>
            <a:gdLst/>
            <a:ahLst/>
            <a:cxnLst/>
            <a:rect l="l" t="t" r="r" b="b"/>
            <a:pathLst>
              <a:path w="7753350" h="4057650" extrusionOk="0">
                <a:moveTo>
                  <a:pt x="0" y="0"/>
                </a:moveTo>
                <a:lnTo>
                  <a:pt x="7753350" y="0"/>
                </a:lnTo>
                <a:lnTo>
                  <a:pt x="7753350" y="4057650"/>
                </a:lnTo>
                <a:lnTo>
                  <a:pt x="0" y="4057650"/>
                </a:lnTo>
                <a:lnTo>
                  <a:pt x="0" y="0"/>
                </a:lnTo>
                <a:close/>
              </a:path>
            </a:pathLst>
          </a:custGeom>
          <a:blipFill rotWithShape="1">
            <a:blip r:embed="rId12">
              <a:alphaModFix/>
            </a:blip>
            <a:stretch>
              <a:fillRect b="-200"/>
            </a:stretch>
          </a:blipFill>
          <a:ln>
            <a:noFill/>
          </a:ln>
        </p:spPr>
      </p:sp>
      <p:sp>
        <p:nvSpPr>
          <p:cNvPr id="102" name="Google Shape;102;p1"/>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3">
              <a:alphaModFix/>
            </a:blip>
            <a:stretch>
              <a:fillRect/>
            </a:stretch>
          </a:blipFill>
          <a:ln>
            <a:noFill/>
          </a:ln>
        </p:spPr>
      </p:sp>
      <p:sp>
        <p:nvSpPr>
          <p:cNvPr id="103" name="Google Shape;103;p1"/>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2022-1-ES01-KA220-ADU-000085390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7E1"/>
        </a:solidFill>
        <a:effectLst/>
      </p:bgPr>
    </p:bg>
    <p:spTree>
      <p:nvGrpSpPr>
        <p:cNvPr id="1" name="Shape 229"/>
        <p:cNvGrpSpPr/>
        <p:nvPr/>
      </p:nvGrpSpPr>
      <p:grpSpPr>
        <a:xfrm>
          <a:off x="0" y="0"/>
          <a:ext cx="0" cy="0"/>
          <a:chOff x="0" y="0"/>
          <a:chExt cx="0" cy="0"/>
        </a:xfrm>
      </p:grpSpPr>
      <p:sp>
        <p:nvSpPr>
          <p:cNvPr id="230" name="Google Shape;230;p10"/>
          <p:cNvSpPr/>
          <p:nvPr/>
        </p:nvSpPr>
        <p:spPr>
          <a:xfrm rot="-3804574">
            <a:off x="9599631" y="-4942041"/>
            <a:ext cx="10803513" cy="12945386"/>
          </a:xfrm>
          <a:custGeom>
            <a:avLst/>
            <a:gdLst/>
            <a:ahLst/>
            <a:cxnLst/>
            <a:rect l="l" t="t" r="r" b="b"/>
            <a:pathLst>
              <a:path w="10803513" h="12945386" extrusionOk="0">
                <a:moveTo>
                  <a:pt x="0" y="0"/>
                </a:moveTo>
                <a:lnTo>
                  <a:pt x="10803514" y="0"/>
                </a:lnTo>
                <a:lnTo>
                  <a:pt x="10803514" y="12945386"/>
                </a:lnTo>
                <a:lnTo>
                  <a:pt x="0" y="12945386"/>
                </a:lnTo>
                <a:lnTo>
                  <a:pt x="0" y="0"/>
                </a:lnTo>
                <a:close/>
              </a:path>
            </a:pathLst>
          </a:custGeom>
          <a:blipFill rotWithShape="1">
            <a:blip r:embed="rId3">
              <a:alphaModFix/>
            </a:blip>
            <a:stretch>
              <a:fillRect/>
            </a:stretch>
          </a:blipFill>
          <a:ln>
            <a:noFill/>
          </a:ln>
        </p:spPr>
      </p:sp>
      <p:sp>
        <p:nvSpPr>
          <p:cNvPr id="231" name="Google Shape;231;p10"/>
          <p:cNvSpPr/>
          <p:nvPr/>
        </p:nvSpPr>
        <p:spPr>
          <a:xfrm>
            <a:off x="11444460" y="4154922"/>
            <a:ext cx="6737985" cy="6259244"/>
          </a:xfrm>
          <a:custGeom>
            <a:avLst/>
            <a:gdLst/>
            <a:ahLst/>
            <a:cxnLst/>
            <a:rect l="l" t="t" r="r" b="b"/>
            <a:pathLst>
              <a:path w="6488430" h="6027420" extrusionOk="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4">
              <a:alphaModFix/>
            </a:blip>
            <a:stretch>
              <a:fillRect l="-17813" r="-1781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txBox="1"/>
          <p:nvPr/>
        </p:nvSpPr>
        <p:spPr>
          <a:xfrm>
            <a:off x="1026685" y="1114425"/>
            <a:ext cx="6995336" cy="941796"/>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l-GR" sz="6000" dirty="0">
                <a:solidFill>
                  <a:srgbClr val="80D959"/>
                </a:solidFill>
              </a:rPr>
              <a:t>Προβληματισμός</a:t>
            </a:r>
            <a:endParaRPr dirty="0"/>
          </a:p>
        </p:txBody>
      </p:sp>
      <p:sp>
        <p:nvSpPr>
          <p:cNvPr id="233" name="Google Shape;233;p10"/>
          <p:cNvSpPr txBox="1"/>
          <p:nvPr/>
        </p:nvSpPr>
        <p:spPr>
          <a:xfrm>
            <a:off x="1026685" y="2820096"/>
            <a:ext cx="9959400" cy="6153159"/>
          </a:xfrm>
          <a:prstGeom prst="rect">
            <a:avLst/>
          </a:prstGeom>
          <a:noFill/>
          <a:ln>
            <a:noFill/>
          </a:ln>
        </p:spPr>
        <p:txBody>
          <a:bodyPr spcFirstLastPara="1" wrap="square" lIns="0" tIns="0" rIns="0" bIns="0" anchor="t" anchorCtr="0">
            <a:spAutoFit/>
          </a:bodyPr>
          <a:lstStyle/>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Δώστε ένα παράδειγμα όπου επικοινωνήσατε αποτελεσματικά ένα πράσινο μήνυμα σε κάποιον. Τι σας έκανε να πετύχετε;</a:t>
            </a:r>
          </a:p>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Σκεφτείτε ένα συγκεκριμένο περιβαλλοντικό ζήτημα που σας απασχολεί. Πώς θα επικοινωνούσατε αυτό το θέμα σε κάποιον που μπορεί να μην είναι εξοικειωμένος με αυτό;</a:t>
            </a:r>
            <a:endParaRPr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37"/>
        <p:cNvGrpSpPr/>
        <p:nvPr/>
      </p:nvGrpSpPr>
      <p:grpSpPr>
        <a:xfrm>
          <a:off x="0" y="0"/>
          <a:ext cx="0" cy="0"/>
          <a:chOff x="0" y="0"/>
          <a:chExt cx="0" cy="0"/>
        </a:xfrm>
      </p:grpSpPr>
      <p:sp>
        <p:nvSpPr>
          <p:cNvPr id="238" name="Google Shape;238;p11"/>
          <p:cNvSpPr/>
          <p:nvPr/>
        </p:nvSpPr>
        <p:spPr>
          <a:xfrm rot="-3804574">
            <a:off x="9363027" y="-6529859"/>
            <a:ext cx="11728294" cy="14053511"/>
          </a:xfrm>
          <a:custGeom>
            <a:avLst/>
            <a:gdLst/>
            <a:ahLst/>
            <a:cxnLst/>
            <a:rect l="l" t="t" r="r" b="b"/>
            <a:pathLst>
              <a:path w="11728294" h="14053511" extrusionOk="0">
                <a:moveTo>
                  <a:pt x="0" y="0"/>
                </a:moveTo>
                <a:lnTo>
                  <a:pt x="11728294" y="0"/>
                </a:lnTo>
                <a:lnTo>
                  <a:pt x="11728294" y="14053511"/>
                </a:lnTo>
                <a:lnTo>
                  <a:pt x="0" y="14053511"/>
                </a:lnTo>
                <a:lnTo>
                  <a:pt x="0" y="0"/>
                </a:lnTo>
                <a:close/>
              </a:path>
            </a:pathLst>
          </a:custGeom>
          <a:blipFill rotWithShape="1">
            <a:blip r:embed="rId3">
              <a:alphaModFix/>
            </a:blip>
            <a:stretch>
              <a:fillRect/>
            </a:stretch>
          </a:blipFill>
          <a:ln>
            <a:noFill/>
          </a:ln>
        </p:spPr>
      </p:sp>
      <p:sp>
        <p:nvSpPr>
          <p:cNvPr id="239" name="Google Shape;239;p11"/>
          <p:cNvSpPr/>
          <p:nvPr/>
        </p:nvSpPr>
        <p:spPr>
          <a:xfrm>
            <a:off x="-1026671" y="1976772"/>
            <a:ext cx="10780403" cy="3751665"/>
          </a:xfrm>
          <a:custGeom>
            <a:avLst/>
            <a:gdLst/>
            <a:ahLst/>
            <a:cxnLst/>
            <a:rect l="l" t="t" r="r" b="b"/>
            <a:pathLst>
              <a:path w="10780403" h="3751665" extrusionOk="0">
                <a:moveTo>
                  <a:pt x="0" y="0"/>
                </a:moveTo>
                <a:lnTo>
                  <a:pt x="10780402" y="0"/>
                </a:lnTo>
                <a:lnTo>
                  <a:pt x="10780402" y="3751665"/>
                </a:lnTo>
                <a:lnTo>
                  <a:pt x="0" y="3751665"/>
                </a:lnTo>
                <a:lnTo>
                  <a:pt x="0" y="0"/>
                </a:lnTo>
                <a:close/>
              </a:path>
            </a:pathLst>
          </a:custGeom>
          <a:blipFill rotWithShape="1">
            <a:blip r:embed="rId4">
              <a:alphaModFix/>
            </a:blip>
            <a:stretch>
              <a:fillRect/>
            </a:stretch>
          </a:blipFill>
          <a:ln>
            <a:noFill/>
          </a:ln>
        </p:spPr>
      </p:sp>
      <p:sp>
        <p:nvSpPr>
          <p:cNvPr id="240" name="Google Shape;240;p11"/>
          <p:cNvSpPr/>
          <p:nvPr/>
        </p:nvSpPr>
        <p:spPr>
          <a:xfrm>
            <a:off x="11005897" y="3431567"/>
            <a:ext cx="6606724" cy="6565432"/>
          </a:xfrm>
          <a:custGeom>
            <a:avLst/>
            <a:gdLst/>
            <a:ahLst/>
            <a:cxnLst/>
            <a:rect l="l" t="t" r="r" b="b"/>
            <a:pathLst>
              <a:path w="6606724" h="6565432" extrusionOk="0">
                <a:moveTo>
                  <a:pt x="0" y="0"/>
                </a:moveTo>
                <a:lnTo>
                  <a:pt x="6606724" y="0"/>
                </a:lnTo>
                <a:lnTo>
                  <a:pt x="6606724" y="6565432"/>
                </a:lnTo>
                <a:lnTo>
                  <a:pt x="0" y="6565432"/>
                </a:lnTo>
                <a:lnTo>
                  <a:pt x="0" y="0"/>
                </a:lnTo>
                <a:close/>
              </a:path>
            </a:pathLst>
          </a:custGeom>
          <a:blipFill rotWithShape="1">
            <a:blip r:embed="rId5">
              <a:alphaModFix/>
            </a:blip>
            <a:stretch>
              <a:fillRect/>
            </a:stretch>
          </a:blipFill>
          <a:ln>
            <a:noFill/>
          </a:ln>
        </p:spPr>
      </p:sp>
      <p:sp>
        <p:nvSpPr>
          <p:cNvPr id="241" name="Google Shape;241;p11"/>
          <p:cNvSpPr txBox="1"/>
          <p:nvPr/>
        </p:nvSpPr>
        <p:spPr>
          <a:xfrm>
            <a:off x="1894137" y="3158330"/>
            <a:ext cx="7249863" cy="2381934"/>
          </a:xfrm>
          <a:prstGeom prst="rect">
            <a:avLst/>
          </a:prstGeom>
          <a:noFill/>
          <a:ln>
            <a:noFill/>
          </a:ln>
        </p:spPr>
        <p:txBody>
          <a:bodyPr spcFirstLastPara="1" wrap="square" lIns="0" tIns="0" rIns="0" bIns="0" anchor="t" anchorCtr="0">
            <a:spAutoFit/>
          </a:bodyPr>
          <a:lstStyle/>
          <a:p>
            <a:pPr marL="0" marR="0" lvl="0" indent="0" algn="l" rtl="0">
              <a:lnSpc>
                <a:spcPct val="119987"/>
              </a:lnSpc>
              <a:spcBef>
                <a:spcPts val="0"/>
              </a:spcBef>
              <a:spcAft>
                <a:spcPts val="0"/>
              </a:spcAft>
              <a:buNone/>
            </a:pPr>
            <a:r>
              <a:rPr lang="el-GR" sz="6449" b="1" i="0" u="none" strike="noStrike" cap="none" dirty="0">
                <a:solidFill>
                  <a:srgbClr val="FFFFFF"/>
                </a:solidFill>
                <a:latin typeface="Arimo"/>
                <a:ea typeface="Arimo"/>
                <a:cs typeface="Arimo"/>
                <a:sym typeface="Arimo"/>
              </a:rPr>
              <a:t>Στοιχεία πράσινης συνηγορίας</a:t>
            </a:r>
            <a:endParaRPr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47" name="Google Shape;247;p12"/>
          <p:cNvSpPr/>
          <p:nvPr/>
        </p:nvSpPr>
        <p:spPr>
          <a:xfrm>
            <a:off x="0" y="0"/>
            <a:ext cx="6304493" cy="10287000"/>
          </a:xfrm>
          <a:prstGeom prst="rect">
            <a:avLst/>
          </a:prstGeom>
          <a:solidFill>
            <a:srgbClr val="65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2"/>
          <p:cNvSpPr/>
          <p:nvPr/>
        </p:nvSpPr>
        <p:spPr>
          <a:xfrm>
            <a:off x="6675968" y="1028700"/>
            <a:ext cx="10583332" cy="139490"/>
          </a:xfrm>
          <a:prstGeom prst="rect">
            <a:avLst/>
          </a:prstGeom>
          <a:solidFill>
            <a:srgbClr val="FCC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txBox="1"/>
          <p:nvPr/>
        </p:nvSpPr>
        <p:spPr>
          <a:xfrm>
            <a:off x="474340" y="2564130"/>
            <a:ext cx="5355814" cy="166199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l-GR" sz="9000" b="0" i="0" u="none" strike="noStrike" cap="none" dirty="0">
                <a:solidFill>
                  <a:srgbClr val="FFFFFF"/>
                </a:solidFill>
                <a:latin typeface="Arial"/>
                <a:ea typeface="Arial"/>
                <a:cs typeface="Arial"/>
                <a:sym typeface="Arial"/>
              </a:rPr>
              <a:t>Στοιχεία</a:t>
            </a:r>
            <a:endParaRPr dirty="0"/>
          </a:p>
        </p:txBody>
      </p:sp>
      <p:sp>
        <p:nvSpPr>
          <p:cNvPr id="250" name="Google Shape;250;p12"/>
          <p:cNvSpPr txBox="1"/>
          <p:nvPr/>
        </p:nvSpPr>
        <p:spPr>
          <a:xfrm>
            <a:off x="8692894" y="1981835"/>
            <a:ext cx="2851004" cy="1421543"/>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l-GR" sz="3299" b="0" i="0" u="none" strike="noStrike" cap="none" dirty="0">
                <a:solidFill>
                  <a:srgbClr val="000000"/>
                </a:solidFill>
                <a:latin typeface="Montserrat"/>
                <a:ea typeface="Montserrat"/>
                <a:cs typeface="Montserrat"/>
                <a:sym typeface="Montserrat"/>
              </a:rPr>
              <a:t>Ευαισθητοποίηση</a:t>
            </a:r>
            <a:endParaRPr dirty="0"/>
          </a:p>
        </p:txBody>
      </p:sp>
      <p:sp>
        <p:nvSpPr>
          <p:cNvPr id="251" name="Google Shape;251;p12"/>
          <p:cNvSpPr txBox="1"/>
          <p:nvPr/>
        </p:nvSpPr>
        <p:spPr>
          <a:xfrm>
            <a:off x="12471436" y="2272347"/>
            <a:ext cx="2770938" cy="710772"/>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l-GR" sz="3299" b="0" i="0" u="none" strike="noStrike" cap="none" dirty="0">
                <a:solidFill>
                  <a:srgbClr val="000000"/>
                </a:solidFill>
                <a:latin typeface="Montserrat"/>
                <a:ea typeface="Montserrat"/>
                <a:cs typeface="Montserrat"/>
                <a:sym typeface="Montserrat"/>
              </a:rPr>
              <a:t>Εκπαίδευση</a:t>
            </a:r>
            <a:endParaRPr dirty="0"/>
          </a:p>
        </p:txBody>
      </p:sp>
      <p:sp>
        <p:nvSpPr>
          <p:cNvPr id="252" name="Google Shape;252;p12"/>
          <p:cNvSpPr/>
          <p:nvPr/>
        </p:nvSpPr>
        <p:spPr>
          <a:xfrm>
            <a:off x="7973257" y="4040505"/>
            <a:ext cx="7988754" cy="9525"/>
          </a:xfrm>
          <a:prstGeom prst="rect">
            <a:avLst/>
          </a:prstGeom>
          <a:solidFill>
            <a:srgbClr val="FCC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txBox="1"/>
          <p:nvPr/>
        </p:nvSpPr>
        <p:spPr>
          <a:xfrm>
            <a:off x="8692894" y="4859655"/>
            <a:ext cx="2851004" cy="1421543"/>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l-GR" sz="3299" b="0" i="0" u="none" strike="noStrike" cap="none" dirty="0">
                <a:solidFill>
                  <a:srgbClr val="000000"/>
                </a:solidFill>
                <a:latin typeface="Montserrat"/>
                <a:ea typeface="Montserrat"/>
                <a:cs typeface="Montserrat"/>
                <a:sym typeface="Montserrat"/>
              </a:rPr>
              <a:t>Καμπάνιες συνηγορίας</a:t>
            </a:r>
            <a:endParaRPr dirty="0"/>
          </a:p>
        </p:txBody>
      </p:sp>
      <p:sp>
        <p:nvSpPr>
          <p:cNvPr id="254" name="Google Shape;254;p12"/>
          <p:cNvSpPr txBox="1"/>
          <p:nvPr/>
        </p:nvSpPr>
        <p:spPr>
          <a:xfrm>
            <a:off x="12471436" y="5150167"/>
            <a:ext cx="2888793" cy="710772"/>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l-GR" sz="3299" b="0" i="0" u="none" strike="noStrike" cap="none" dirty="0">
                <a:solidFill>
                  <a:srgbClr val="000000"/>
                </a:solidFill>
                <a:latin typeface="Montserrat"/>
                <a:ea typeface="Montserrat"/>
                <a:cs typeface="Montserrat"/>
                <a:sym typeface="Montserrat"/>
              </a:rPr>
              <a:t>Συνεργασία</a:t>
            </a:r>
            <a:endParaRPr dirty="0"/>
          </a:p>
        </p:txBody>
      </p:sp>
      <p:sp>
        <p:nvSpPr>
          <p:cNvPr id="255" name="Google Shape;255;p12"/>
          <p:cNvSpPr/>
          <p:nvPr/>
        </p:nvSpPr>
        <p:spPr>
          <a:xfrm>
            <a:off x="7973257" y="6918325"/>
            <a:ext cx="7988754" cy="9525"/>
          </a:xfrm>
          <a:prstGeom prst="rect">
            <a:avLst/>
          </a:prstGeom>
          <a:solidFill>
            <a:srgbClr val="FCC3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txBox="1"/>
          <p:nvPr/>
        </p:nvSpPr>
        <p:spPr>
          <a:xfrm>
            <a:off x="7148573" y="7737475"/>
            <a:ext cx="2851004" cy="1421543"/>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l-GR" sz="3299" b="0" i="0" u="none" strike="noStrike" cap="none" dirty="0">
                <a:solidFill>
                  <a:srgbClr val="000000"/>
                </a:solidFill>
                <a:latin typeface="Montserrat"/>
                <a:ea typeface="Montserrat"/>
                <a:cs typeface="Montserrat"/>
                <a:sym typeface="Montserrat"/>
              </a:rPr>
              <a:t>Πολιτική δέσμευση</a:t>
            </a:r>
            <a:endParaRPr dirty="0"/>
          </a:p>
        </p:txBody>
      </p:sp>
      <p:sp>
        <p:nvSpPr>
          <p:cNvPr id="257" name="Google Shape;257;p12"/>
          <p:cNvSpPr txBox="1"/>
          <p:nvPr/>
        </p:nvSpPr>
        <p:spPr>
          <a:xfrm>
            <a:off x="10294853" y="7737475"/>
            <a:ext cx="3427557" cy="1421543"/>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l-GR" sz="3299" b="0" i="0" u="none" strike="noStrike" cap="none" dirty="0">
                <a:solidFill>
                  <a:srgbClr val="000000"/>
                </a:solidFill>
                <a:latin typeface="Montserrat"/>
                <a:ea typeface="Montserrat"/>
                <a:cs typeface="Montserrat"/>
                <a:sym typeface="Montserrat"/>
              </a:rPr>
              <a:t>Διαφανής επικοινωνία</a:t>
            </a:r>
            <a:endParaRPr dirty="0"/>
          </a:p>
        </p:txBody>
      </p:sp>
      <p:sp>
        <p:nvSpPr>
          <p:cNvPr id="258" name="Google Shape;258;p12"/>
          <p:cNvSpPr txBox="1"/>
          <p:nvPr/>
        </p:nvSpPr>
        <p:spPr>
          <a:xfrm>
            <a:off x="14015756" y="7737475"/>
            <a:ext cx="2770938" cy="1421543"/>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None/>
            </a:pPr>
            <a:r>
              <a:rPr lang="el-GR" sz="3299" b="0" i="0" u="none" strike="noStrike" cap="none" dirty="0">
                <a:solidFill>
                  <a:srgbClr val="000000"/>
                </a:solidFill>
                <a:latin typeface="Montserrat"/>
                <a:ea typeface="Montserrat"/>
                <a:cs typeface="Montserrat"/>
                <a:sym typeface="Montserrat"/>
              </a:rPr>
              <a:t>Αλλαγή συμπεριφοράς</a:t>
            </a:r>
            <a:endParaRPr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62"/>
        <p:cNvGrpSpPr/>
        <p:nvPr/>
      </p:nvGrpSpPr>
      <p:grpSpPr>
        <a:xfrm>
          <a:off x="0" y="0"/>
          <a:ext cx="0" cy="0"/>
          <a:chOff x="0" y="0"/>
          <a:chExt cx="0" cy="0"/>
        </a:xfrm>
      </p:grpSpPr>
      <p:sp>
        <p:nvSpPr>
          <p:cNvPr id="263" name="Google Shape;263;p13"/>
          <p:cNvSpPr/>
          <p:nvPr/>
        </p:nvSpPr>
        <p:spPr>
          <a:xfrm>
            <a:off x="4614566" y="2604539"/>
            <a:ext cx="9058834" cy="411117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noFill/>
          </a:ln>
        </p:spPr>
      </p:sp>
      <p:sp>
        <p:nvSpPr>
          <p:cNvPr id="264" name="Google Shape;264;p13"/>
          <p:cNvSpPr txBox="1"/>
          <p:nvPr/>
        </p:nvSpPr>
        <p:spPr>
          <a:xfrm>
            <a:off x="5590497" y="3124985"/>
            <a:ext cx="7107006" cy="2991588"/>
          </a:xfrm>
          <a:prstGeom prst="rect">
            <a:avLst/>
          </a:prstGeom>
          <a:noFill/>
          <a:ln>
            <a:noFill/>
          </a:ln>
        </p:spPr>
        <p:txBody>
          <a:bodyPr spcFirstLastPara="1" wrap="square" lIns="0" tIns="0" rIns="0" bIns="0" anchor="t" anchorCtr="0">
            <a:spAutoFit/>
          </a:bodyPr>
          <a:lstStyle/>
          <a:p>
            <a:pPr marL="0" marR="0" lvl="0" indent="0" algn="ctr" rtl="0">
              <a:lnSpc>
                <a:spcPct val="119996"/>
              </a:lnSpc>
              <a:spcBef>
                <a:spcPts val="0"/>
              </a:spcBef>
              <a:spcAft>
                <a:spcPts val="0"/>
              </a:spcAft>
              <a:buNone/>
            </a:pPr>
            <a:r>
              <a:rPr lang="el-GR" sz="5400" b="1" i="0" u="none" strike="noStrike" cap="none" dirty="0">
                <a:solidFill>
                  <a:srgbClr val="FFFFFF"/>
                </a:solidFill>
                <a:latin typeface="Arimo"/>
                <a:ea typeface="Arimo"/>
                <a:cs typeface="Arimo"/>
                <a:sym typeface="Arimo"/>
              </a:rPr>
              <a:t>Σχέδιο συλλογικής δράσης για την πράσινη συνηγορία</a:t>
            </a:r>
            <a:endParaRPr sz="1100" dirty="0"/>
          </a:p>
        </p:txBody>
      </p:sp>
      <p:sp>
        <p:nvSpPr>
          <p:cNvPr id="265" name="Google Shape;265;p13"/>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66" name="Google Shape;266;p13"/>
          <p:cNvSpPr/>
          <p:nvPr/>
        </p:nvSpPr>
        <p:spPr>
          <a:xfrm>
            <a:off x="2940052" y="0"/>
            <a:ext cx="4743285" cy="4114800"/>
          </a:xfrm>
          <a:custGeom>
            <a:avLst/>
            <a:gdLst/>
            <a:ahLst/>
            <a:cxnLst/>
            <a:rect l="l" t="t" r="r" b="b"/>
            <a:pathLst>
              <a:path w="4743285" h="4114800" extrusionOk="0">
                <a:moveTo>
                  <a:pt x="0" y="0"/>
                </a:moveTo>
                <a:lnTo>
                  <a:pt x="4743285" y="0"/>
                </a:lnTo>
                <a:lnTo>
                  <a:pt x="4743285" y="4114800"/>
                </a:lnTo>
                <a:lnTo>
                  <a:pt x="0" y="4114800"/>
                </a:lnTo>
                <a:lnTo>
                  <a:pt x="0" y="0"/>
                </a:lnTo>
                <a:close/>
              </a:path>
            </a:pathLst>
          </a:custGeom>
          <a:blipFill rotWithShape="1">
            <a:blip r:embed="rId3">
              <a:alphaModFix/>
            </a:blip>
            <a:stretch>
              <a:fillRect/>
            </a:stretch>
          </a:blipFill>
          <a:ln>
            <a:noFill/>
          </a:ln>
        </p:spPr>
      </p:sp>
      <p:sp>
        <p:nvSpPr>
          <p:cNvPr id="267" name="Google Shape;267;p13"/>
          <p:cNvSpPr txBox="1"/>
          <p:nvPr/>
        </p:nvSpPr>
        <p:spPr>
          <a:xfrm rot="-1189333">
            <a:off x="3235477" y="1715980"/>
            <a:ext cx="4114998" cy="1530868"/>
          </a:xfrm>
          <a:prstGeom prst="rect">
            <a:avLst/>
          </a:prstGeom>
          <a:noFill/>
          <a:ln>
            <a:noFill/>
          </a:ln>
        </p:spPr>
        <p:txBody>
          <a:bodyPr spcFirstLastPara="1" wrap="square" lIns="0" tIns="0" rIns="0" bIns="0" anchor="t" anchorCtr="0">
            <a:spAutoFit/>
          </a:bodyPr>
          <a:lstStyle/>
          <a:p>
            <a:pPr marL="0" marR="0" lvl="0" indent="0" algn="ctr" rtl="0">
              <a:lnSpc>
                <a:spcPct val="121388"/>
              </a:lnSpc>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ctr" rtl="0">
              <a:lnSpc>
                <a:spcPct val="117998"/>
              </a:lnSpc>
              <a:spcBef>
                <a:spcPts val="0"/>
              </a:spcBef>
              <a:spcAft>
                <a:spcPts val="0"/>
              </a:spcAft>
              <a:buNone/>
            </a:pPr>
            <a:r>
              <a:rPr lang="el-GR" sz="3600" dirty="0"/>
              <a:t>ΩΡΑ ΓΙΑ ΔΡΑΣΤΗΡΙΟΤΗΤΑ</a:t>
            </a:r>
            <a:endParaRPr lang="en-US" sz="105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7E1"/>
        </a:solidFill>
        <a:effectLst/>
      </p:bgPr>
    </p:bg>
    <p:spTree>
      <p:nvGrpSpPr>
        <p:cNvPr id="1" name="Shape 271"/>
        <p:cNvGrpSpPr/>
        <p:nvPr/>
      </p:nvGrpSpPr>
      <p:grpSpPr>
        <a:xfrm>
          <a:off x="0" y="0"/>
          <a:ext cx="0" cy="0"/>
          <a:chOff x="0" y="0"/>
          <a:chExt cx="0" cy="0"/>
        </a:xfrm>
      </p:grpSpPr>
      <p:sp>
        <p:nvSpPr>
          <p:cNvPr id="272" name="Google Shape;272;p14"/>
          <p:cNvSpPr/>
          <p:nvPr/>
        </p:nvSpPr>
        <p:spPr>
          <a:xfrm rot="-3804574">
            <a:off x="9599631" y="-4942041"/>
            <a:ext cx="10803513" cy="12945386"/>
          </a:xfrm>
          <a:custGeom>
            <a:avLst/>
            <a:gdLst/>
            <a:ahLst/>
            <a:cxnLst/>
            <a:rect l="l" t="t" r="r" b="b"/>
            <a:pathLst>
              <a:path w="10803513" h="12945386" extrusionOk="0">
                <a:moveTo>
                  <a:pt x="0" y="0"/>
                </a:moveTo>
                <a:lnTo>
                  <a:pt x="10803514" y="0"/>
                </a:lnTo>
                <a:lnTo>
                  <a:pt x="10803514" y="12945386"/>
                </a:lnTo>
                <a:lnTo>
                  <a:pt x="0" y="12945386"/>
                </a:lnTo>
                <a:lnTo>
                  <a:pt x="0" y="0"/>
                </a:lnTo>
                <a:close/>
              </a:path>
            </a:pathLst>
          </a:custGeom>
          <a:blipFill rotWithShape="1">
            <a:blip r:embed="rId3">
              <a:alphaModFix/>
            </a:blip>
            <a:stretch>
              <a:fillRect/>
            </a:stretch>
          </a:blipFill>
          <a:ln>
            <a:noFill/>
          </a:ln>
        </p:spPr>
      </p:sp>
      <p:sp>
        <p:nvSpPr>
          <p:cNvPr id="273" name="Google Shape;273;p14"/>
          <p:cNvSpPr/>
          <p:nvPr/>
        </p:nvSpPr>
        <p:spPr>
          <a:xfrm>
            <a:off x="11444460" y="4154922"/>
            <a:ext cx="6737985" cy="6259244"/>
          </a:xfrm>
          <a:custGeom>
            <a:avLst/>
            <a:gdLst/>
            <a:ahLst/>
            <a:cxnLst/>
            <a:rect l="l" t="t" r="r" b="b"/>
            <a:pathLst>
              <a:path w="6488430" h="6027420" extrusionOk="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4">
              <a:alphaModFix/>
            </a:blip>
            <a:stretch>
              <a:fillRect l="-17942" r="-1794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p:nvPr/>
        </p:nvSpPr>
        <p:spPr>
          <a:xfrm>
            <a:off x="1026685" y="1114425"/>
            <a:ext cx="6995336" cy="941796"/>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l-GR" sz="6000" dirty="0">
                <a:solidFill>
                  <a:srgbClr val="80D959"/>
                </a:solidFill>
              </a:rPr>
              <a:t>Προβληματισμός</a:t>
            </a:r>
            <a:endParaRPr dirty="0"/>
          </a:p>
        </p:txBody>
      </p:sp>
      <p:sp>
        <p:nvSpPr>
          <p:cNvPr id="275" name="Google Shape;275;p14"/>
          <p:cNvSpPr txBox="1"/>
          <p:nvPr/>
        </p:nvSpPr>
        <p:spPr>
          <a:xfrm>
            <a:off x="1026685" y="3122377"/>
            <a:ext cx="9430500" cy="7032181"/>
          </a:xfrm>
          <a:prstGeom prst="rect">
            <a:avLst/>
          </a:prstGeom>
          <a:noFill/>
          <a:ln>
            <a:noFill/>
          </a:ln>
        </p:spPr>
        <p:txBody>
          <a:bodyPr spcFirstLastPara="1" wrap="square" lIns="0" tIns="0" rIns="0" bIns="0" anchor="t" anchorCtr="0">
            <a:spAutoFit/>
          </a:bodyPr>
          <a:lstStyle/>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Σε ποιες καθημερινές καταστάσεις θα μπορούσατε να λάβετε πιο φιλικές προς το περιβάλλον αποφάσεις αν είχατε καλύτερη κατανόηση των επιπτώσεών τους;</a:t>
            </a:r>
          </a:p>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Μπορείτε να σκεφτείτε συγκεκριμένα παραδείγματα εκστρατειών στις οποίες θα μπορούσατε να συμμετάσχετε για να κάνετε τη διαφορά στο περιβάλλον σας;</a:t>
            </a:r>
            <a:endParaRPr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11"/>
        <p:cNvGrpSpPr/>
        <p:nvPr/>
      </p:nvGrpSpPr>
      <p:grpSpPr>
        <a:xfrm>
          <a:off x="0" y="0"/>
          <a:ext cx="0" cy="0"/>
          <a:chOff x="0" y="0"/>
          <a:chExt cx="0" cy="0"/>
        </a:xfrm>
      </p:grpSpPr>
      <p:sp>
        <p:nvSpPr>
          <p:cNvPr id="112" name="Google Shape;112;p2"/>
          <p:cNvSpPr/>
          <p:nvPr/>
        </p:nvSpPr>
        <p:spPr>
          <a:xfrm>
            <a:off x="0" y="0"/>
            <a:ext cx="18288000" cy="10286998"/>
          </a:xfrm>
          <a:custGeom>
            <a:avLst/>
            <a:gdLst/>
            <a:ahLst/>
            <a:cxnLst/>
            <a:rect l="l" t="t" r="r" b="b"/>
            <a:pathLst>
              <a:path w="18288000" h="10286998" extrusionOk="0">
                <a:moveTo>
                  <a:pt x="0" y="0"/>
                </a:moveTo>
                <a:lnTo>
                  <a:pt x="18288000" y="0"/>
                </a:lnTo>
                <a:lnTo>
                  <a:pt x="18288000" y="10286998"/>
                </a:lnTo>
                <a:lnTo>
                  <a:pt x="0" y="10286998"/>
                </a:lnTo>
                <a:lnTo>
                  <a:pt x="0" y="0"/>
                </a:lnTo>
                <a:close/>
              </a:path>
            </a:pathLst>
          </a:custGeom>
          <a:blipFill rotWithShape="1">
            <a:blip r:embed="rId3">
              <a:alphaModFix/>
            </a:blip>
            <a:stretch>
              <a:fillRect t="-38885" b="-38883"/>
            </a:stretch>
          </a:blipFill>
          <a:ln>
            <a:noFill/>
          </a:ln>
        </p:spPr>
      </p:sp>
      <p:sp>
        <p:nvSpPr>
          <p:cNvPr id="113" name="Google Shape;113;p2"/>
          <p:cNvSpPr/>
          <p:nvPr/>
        </p:nvSpPr>
        <p:spPr>
          <a:xfrm>
            <a:off x="964434" y="494424"/>
            <a:ext cx="1700071" cy="1634310"/>
          </a:xfrm>
          <a:custGeom>
            <a:avLst/>
            <a:gdLst/>
            <a:ahLst/>
            <a:cxnLst/>
            <a:rect l="l" t="t" r="r" b="b"/>
            <a:pathLst>
              <a:path w="1700071" h="1634310" extrusionOk="0">
                <a:moveTo>
                  <a:pt x="0" y="0"/>
                </a:moveTo>
                <a:lnTo>
                  <a:pt x="1700071" y="0"/>
                </a:lnTo>
                <a:lnTo>
                  <a:pt x="1700071" y="1634310"/>
                </a:lnTo>
                <a:lnTo>
                  <a:pt x="0" y="1634310"/>
                </a:lnTo>
                <a:lnTo>
                  <a:pt x="0" y="0"/>
                </a:lnTo>
                <a:close/>
              </a:path>
            </a:pathLst>
          </a:custGeom>
          <a:blipFill rotWithShape="1">
            <a:blip r:embed="rId4">
              <a:alphaModFix/>
            </a:blip>
            <a:stretch>
              <a:fillRect/>
            </a:stretch>
          </a:blipFill>
          <a:ln>
            <a:noFill/>
          </a:ln>
        </p:spPr>
      </p:sp>
      <p:sp>
        <p:nvSpPr>
          <p:cNvPr id="114" name="Google Shape;114;p2"/>
          <p:cNvSpPr/>
          <p:nvPr/>
        </p:nvSpPr>
        <p:spPr>
          <a:xfrm>
            <a:off x="3324824" y="6013634"/>
            <a:ext cx="1091547" cy="1046537"/>
          </a:xfrm>
          <a:custGeom>
            <a:avLst/>
            <a:gdLst/>
            <a:ahLst/>
            <a:cxnLst/>
            <a:rect l="l" t="t" r="r" b="b"/>
            <a:pathLst>
              <a:path w="1091547" h="1046537" extrusionOk="0">
                <a:moveTo>
                  <a:pt x="0" y="0"/>
                </a:moveTo>
                <a:lnTo>
                  <a:pt x="1091546" y="0"/>
                </a:lnTo>
                <a:lnTo>
                  <a:pt x="1091546" y="1046536"/>
                </a:lnTo>
                <a:lnTo>
                  <a:pt x="0" y="1046536"/>
                </a:lnTo>
                <a:lnTo>
                  <a:pt x="0" y="0"/>
                </a:lnTo>
                <a:close/>
              </a:path>
            </a:pathLst>
          </a:custGeom>
          <a:blipFill rotWithShape="1">
            <a:blip r:embed="rId5">
              <a:alphaModFix/>
            </a:blip>
            <a:stretch>
              <a:fillRect b="-445"/>
            </a:stretch>
          </a:blipFill>
          <a:ln>
            <a:noFill/>
          </a:ln>
        </p:spPr>
      </p:sp>
      <p:sp>
        <p:nvSpPr>
          <p:cNvPr id="115" name="Google Shape;115;p2"/>
          <p:cNvSpPr/>
          <p:nvPr/>
        </p:nvSpPr>
        <p:spPr>
          <a:xfrm>
            <a:off x="5054171" y="6013634"/>
            <a:ext cx="1091546" cy="1077186"/>
          </a:xfrm>
          <a:custGeom>
            <a:avLst/>
            <a:gdLst/>
            <a:ahLst/>
            <a:cxnLst/>
            <a:rect l="l" t="t" r="r" b="b"/>
            <a:pathLst>
              <a:path w="1091546" h="1077186" extrusionOk="0">
                <a:moveTo>
                  <a:pt x="0" y="0"/>
                </a:moveTo>
                <a:lnTo>
                  <a:pt x="1091545" y="0"/>
                </a:lnTo>
                <a:lnTo>
                  <a:pt x="1091545" y="1077186"/>
                </a:lnTo>
                <a:lnTo>
                  <a:pt x="0" y="1077186"/>
                </a:lnTo>
                <a:lnTo>
                  <a:pt x="0" y="0"/>
                </a:lnTo>
                <a:close/>
              </a:path>
            </a:pathLst>
          </a:custGeom>
          <a:blipFill rotWithShape="1">
            <a:blip r:embed="rId6">
              <a:alphaModFix/>
            </a:blip>
            <a:stretch>
              <a:fillRect r="-101"/>
            </a:stretch>
          </a:blipFill>
          <a:ln>
            <a:noFill/>
          </a:ln>
        </p:spPr>
      </p:sp>
      <p:sp>
        <p:nvSpPr>
          <p:cNvPr id="116" name="Google Shape;116;p2"/>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7">
              <a:alphaModFix/>
            </a:blip>
            <a:stretch>
              <a:fillRect b="-672"/>
            </a:stretch>
          </a:blipFill>
          <a:ln>
            <a:noFill/>
          </a:ln>
        </p:spPr>
      </p:sp>
      <p:sp>
        <p:nvSpPr>
          <p:cNvPr id="117" name="Google Shape;117;p2"/>
          <p:cNvSpPr/>
          <p:nvPr/>
        </p:nvSpPr>
        <p:spPr>
          <a:xfrm>
            <a:off x="10197199" y="6027996"/>
            <a:ext cx="1091545" cy="1077186"/>
          </a:xfrm>
          <a:custGeom>
            <a:avLst/>
            <a:gdLst/>
            <a:ahLst/>
            <a:cxnLst/>
            <a:rect l="l" t="t" r="r" b="b"/>
            <a:pathLst>
              <a:path w="1091545" h="1077186" extrusionOk="0">
                <a:moveTo>
                  <a:pt x="0" y="0"/>
                </a:moveTo>
                <a:lnTo>
                  <a:pt x="1091546" y="0"/>
                </a:lnTo>
                <a:lnTo>
                  <a:pt x="1091546" y="1077186"/>
                </a:lnTo>
                <a:lnTo>
                  <a:pt x="0" y="1077186"/>
                </a:lnTo>
                <a:lnTo>
                  <a:pt x="0" y="0"/>
                </a:lnTo>
                <a:close/>
              </a:path>
            </a:pathLst>
          </a:custGeom>
          <a:blipFill rotWithShape="1">
            <a:blip r:embed="rId8">
              <a:alphaModFix/>
            </a:blip>
            <a:stretch>
              <a:fillRect r="-101"/>
            </a:stretch>
          </a:blipFill>
          <a:ln>
            <a:noFill/>
          </a:ln>
        </p:spPr>
      </p:sp>
      <p:sp>
        <p:nvSpPr>
          <p:cNvPr id="118" name="Google Shape;118;p2"/>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9">
              <a:alphaModFix/>
            </a:blip>
            <a:stretch>
              <a:fillRect/>
            </a:stretch>
          </a:blipFill>
          <a:ln>
            <a:noFill/>
          </a:ln>
        </p:spPr>
      </p:sp>
      <p:sp>
        <p:nvSpPr>
          <p:cNvPr id="119" name="Google Shape;119;p2"/>
          <p:cNvSpPr/>
          <p:nvPr/>
        </p:nvSpPr>
        <p:spPr>
          <a:xfrm>
            <a:off x="11926546" y="6013634"/>
            <a:ext cx="1091548" cy="1091550"/>
          </a:xfrm>
          <a:custGeom>
            <a:avLst/>
            <a:gdLst/>
            <a:ahLst/>
            <a:cxnLst/>
            <a:rect l="l" t="t" r="r" b="b"/>
            <a:pathLst>
              <a:path w="1091548" h="1091550" extrusionOk="0">
                <a:moveTo>
                  <a:pt x="0" y="0"/>
                </a:moveTo>
                <a:lnTo>
                  <a:pt x="1091549" y="0"/>
                </a:lnTo>
                <a:lnTo>
                  <a:pt x="1091549" y="1091550"/>
                </a:lnTo>
                <a:lnTo>
                  <a:pt x="0" y="1091550"/>
                </a:lnTo>
                <a:lnTo>
                  <a:pt x="0" y="0"/>
                </a:lnTo>
                <a:close/>
              </a:path>
            </a:pathLst>
          </a:custGeom>
          <a:blipFill rotWithShape="1">
            <a:blip r:embed="rId10">
              <a:alphaModFix/>
            </a:blip>
            <a:stretch>
              <a:fillRect/>
            </a:stretch>
          </a:blipFill>
          <a:ln>
            <a:noFill/>
          </a:ln>
        </p:spPr>
      </p:sp>
      <p:sp>
        <p:nvSpPr>
          <p:cNvPr id="120" name="Google Shape;120;p2"/>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1">
              <a:alphaModFix/>
            </a:blip>
            <a:stretch>
              <a:fillRect/>
            </a:stretch>
          </a:blipFill>
          <a:ln>
            <a:noFill/>
          </a:ln>
        </p:spPr>
      </p:sp>
      <p:sp>
        <p:nvSpPr>
          <p:cNvPr id="121" name="Google Shape;121;p2"/>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2">
              <a:alphaModFix/>
            </a:blip>
            <a:stretch>
              <a:fillRect/>
            </a:stretch>
          </a:blipFill>
          <a:ln>
            <a:noFill/>
          </a:ln>
        </p:spPr>
      </p:sp>
      <p:sp>
        <p:nvSpPr>
          <p:cNvPr id="122" name="Google Shape;122;p2"/>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23" name="Google Shape;123;p2"/>
          <p:cNvSpPr txBox="1"/>
          <p:nvPr/>
        </p:nvSpPr>
        <p:spPr>
          <a:xfrm>
            <a:off x="4510647" y="2688037"/>
            <a:ext cx="9266700" cy="3323987"/>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6000" b="1" i="0" u="none" strike="noStrike" cap="none" dirty="0">
                <a:solidFill>
                  <a:srgbClr val="0A5B61"/>
                </a:solidFill>
                <a:latin typeface="Open Sans"/>
                <a:ea typeface="Open Sans"/>
                <a:cs typeface="Open Sans"/>
                <a:sym typeface="Open Sans"/>
              </a:rPr>
              <a:t>ΕΝΟΤΗΤΑ 4</a:t>
            </a:r>
            <a:endParaRPr lang="en-US" sz="6000" b="1" i="0" u="none" strike="noStrike" cap="none" dirty="0">
              <a:solidFill>
                <a:srgbClr val="0A5B61"/>
              </a:solidFill>
              <a:latin typeface="Open Sans"/>
              <a:ea typeface="Open Sans"/>
              <a:cs typeface="Open Sans"/>
              <a:sym typeface="Open Sans"/>
            </a:endParaRPr>
          </a:p>
          <a:p>
            <a:pPr marL="0" marR="0" lvl="0" indent="0" algn="ctr" rtl="0">
              <a:lnSpc>
                <a:spcPct val="120000"/>
              </a:lnSpc>
              <a:spcBef>
                <a:spcPts val="0"/>
              </a:spcBef>
              <a:spcAft>
                <a:spcPts val="0"/>
              </a:spcAft>
              <a:buNone/>
            </a:pPr>
            <a:r>
              <a:rPr lang="el-GR" sz="6000" b="1" i="0" u="none" strike="noStrike" cap="none" dirty="0">
                <a:solidFill>
                  <a:srgbClr val="0A5B61"/>
                </a:solidFill>
                <a:latin typeface="Open Sans"/>
                <a:ea typeface="Open Sans"/>
                <a:cs typeface="Open Sans"/>
                <a:sym typeface="Open Sans"/>
              </a:rPr>
              <a:t>Επικοινωνία &amp; Πράσινη Ενημέρωση</a:t>
            </a:r>
            <a:endParaRPr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31"/>
        <p:cNvGrpSpPr/>
        <p:nvPr/>
      </p:nvGrpSpPr>
      <p:grpSpPr>
        <a:xfrm>
          <a:off x="0" y="0"/>
          <a:ext cx="0" cy="0"/>
          <a:chOff x="0" y="0"/>
          <a:chExt cx="0" cy="0"/>
        </a:xfrm>
      </p:grpSpPr>
      <p:grpSp>
        <p:nvGrpSpPr>
          <p:cNvPr id="132" name="Google Shape;132;p3"/>
          <p:cNvGrpSpPr/>
          <p:nvPr/>
        </p:nvGrpSpPr>
        <p:grpSpPr>
          <a:xfrm>
            <a:off x="0" y="0"/>
            <a:ext cx="5545360" cy="3001518"/>
            <a:chOff x="0" y="0"/>
            <a:chExt cx="7393813" cy="4002024"/>
          </a:xfrm>
        </p:grpSpPr>
        <p:sp>
          <p:nvSpPr>
            <p:cNvPr id="133" name="Google Shape;133;p3"/>
            <p:cNvSpPr/>
            <p:nvPr/>
          </p:nvSpPr>
          <p:spPr>
            <a:xfrm>
              <a:off x="0" y="0"/>
              <a:ext cx="7393813" cy="4002024"/>
            </a:xfrm>
            <a:custGeom>
              <a:avLst/>
              <a:gdLst/>
              <a:ahLst/>
              <a:cxnLst/>
              <a:rect l="l" t="t" r="r" b="b"/>
              <a:pathLst>
                <a:path w="7393813" h="4002024" extrusionOk="0">
                  <a:moveTo>
                    <a:pt x="0" y="0"/>
                  </a:moveTo>
                  <a:lnTo>
                    <a:pt x="7393813" y="0"/>
                  </a:lnTo>
                  <a:lnTo>
                    <a:pt x="7393813" y="4002024"/>
                  </a:lnTo>
                  <a:lnTo>
                    <a:pt x="0" y="4002024"/>
                  </a:lnTo>
                  <a:close/>
                </a:path>
              </a:pathLst>
            </a:custGeom>
            <a:solidFill>
              <a:srgbClr val="65BAAF"/>
            </a:solidFill>
            <a:ln>
              <a:noFill/>
            </a:ln>
          </p:spPr>
        </p:sp>
        <p:sp>
          <p:nvSpPr>
            <p:cNvPr id="134" name="Google Shape;134;p3"/>
            <p:cNvSpPr txBox="1"/>
            <p:nvPr/>
          </p:nvSpPr>
          <p:spPr>
            <a:xfrm>
              <a:off x="0" y="0"/>
              <a:ext cx="7393800" cy="4002000"/>
            </a:xfrm>
            <a:prstGeom prst="rect">
              <a:avLst/>
            </a:prstGeom>
            <a:noFill/>
            <a:ln>
              <a:noFill/>
            </a:ln>
          </p:spPr>
          <p:txBody>
            <a:bodyPr spcFirstLastPara="1" wrap="square" lIns="177800" tIns="177800" rIns="177800" bIns="177800" anchor="ctr" anchorCtr="0">
              <a:noAutofit/>
            </a:bodyPr>
            <a:lstStyle/>
            <a:p>
              <a:pPr marL="0" marR="0" lvl="0" indent="0" algn="l" rtl="0">
                <a:lnSpc>
                  <a:spcPct val="120000"/>
                </a:lnSpc>
                <a:spcBef>
                  <a:spcPts val="0"/>
                </a:spcBef>
                <a:spcAft>
                  <a:spcPts val="0"/>
                </a:spcAft>
                <a:buNone/>
              </a:pPr>
              <a:r>
                <a:rPr lang="el-GR" sz="5400" b="1" i="0" u="none" strike="noStrike" cap="none" dirty="0">
                  <a:solidFill>
                    <a:srgbClr val="FFFFFF"/>
                  </a:solidFill>
                  <a:latin typeface="Montserrat"/>
                  <a:ea typeface="Montserrat"/>
                  <a:cs typeface="Montserrat"/>
                  <a:sym typeface="Montserrat"/>
                </a:rPr>
                <a:t>Παρουσίαση</a:t>
              </a:r>
              <a:r>
                <a:rPr lang="en-US" sz="5400" b="1" i="0" u="none" strike="noStrike" cap="none" dirty="0">
                  <a:solidFill>
                    <a:srgbClr val="FFFFFF"/>
                  </a:solidFill>
                  <a:latin typeface="Montserrat"/>
                  <a:ea typeface="Montserrat"/>
                  <a:cs typeface="Montserrat"/>
                  <a:sym typeface="Montserrat"/>
                </a:rPr>
                <a:t>:</a:t>
              </a:r>
              <a:r>
                <a:rPr lang="el-GR" sz="5400" b="1" i="0" u="none" strike="noStrike" cap="none" dirty="0">
                  <a:solidFill>
                    <a:srgbClr val="FFFFFF"/>
                  </a:solidFill>
                  <a:latin typeface="Montserrat"/>
                  <a:ea typeface="Montserrat"/>
                  <a:cs typeface="Montserrat"/>
                  <a:sym typeface="Montserrat"/>
                </a:rPr>
                <a:t> Κύρια σημεία</a:t>
              </a:r>
              <a:endParaRPr dirty="0"/>
            </a:p>
          </p:txBody>
        </p:sp>
      </p:grpSp>
      <p:sp>
        <p:nvSpPr>
          <p:cNvPr id="135" name="Google Shape;135;p3"/>
          <p:cNvSpPr/>
          <p:nvPr/>
        </p:nvSpPr>
        <p:spPr>
          <a:xfrm>
            <a:off x="17500908" y="0"/>
            <a:ext cx="787051" cy="10287000"/>
          </a:xfrm>
          <a:custGeom>
            <a:avLst/>
            <a:gdLst/>
            <a:ahLst/>
            <a:cxnLst/>
            <a:rect l="l" t="t" r="r" b="b"/>
            <a:pathLst>
              <a:path w="1049401" h="13716000" extrusionOk="0">
                <a:moveTo>
                  <a:pt x="0" y="0"/>
                </a:moveTo>
                <a:lnTo>
                  <a:pt x="1049401" y="0"/>
                </a:lnTo>
                <a:lnTo>
                  <a:pt x="1049401" y="13716000"/>
                </a:lnTo>
                <a:lnTo>
                  <a:pt x="0" y="13716000"/>
                </a:lnTo>
                <a:close/>
              </a:path>
            </a:pathLst>
          </a:custGeom>
          <a:solidFill>
            <a:srgbClr val="FFC000"/>
          </a:solidFill>
          <a:ln>
            <a:noFill/>
          </a:ln>
        </p:spPr>
      </p:sp>
      <p:sp>
        <p:nvSpPr>
          <p:cNvPr id="136" name="Google Shape;136;p3"/>
          <p:cNvSpPr/>
          <p:nvPr/>
        </p:nvSpPr>
        <p:spPr>
          <a:xfrm>
            <a:off x="4097538" y="3001491"/>
            <a:ext cx="1447800" cy="1428750"/>
          </a:xfrm>
          <a:custGeom>
            <a:avLst/>
            <a:gdLst/>
            <a:ahLst/>
            <a:cxnLst/>
            <a:rect l="l" t="t" r="r" b="b"/>
            <a:pathLst>
              <a:path w="1447800" h="1428750" extrusionOk="0">
                <a:moveTo>
                  <a:pt x="0" y="0"/>
                </a:moveTo>
                <a:lnTo>
                  <a:pt x="1447800" y="0"/>
                </a:lnTo>
                <a:lnTo>
                  <a:pt x="1447800" y="1428750"/>
                </a:lnTo>
                <a:lnTo>
                  <a:pt x="0" y="1428750"/>
                </a:lnTo>
                <a:lnTo>
                  <a:pt x="0" y="0"/>
                </a:lnTo>
                <a:close/>
              </a:path>
            </a:pathLst>
          </a:custGeom>
          <a:blipFill rotWithShape="1">
            <a:blip r:embed="rId3">
              <a:alphaModFix/>
            </a:blip>
            <a:stretch>
              <a:fillRect r="-100"/>
            </a:stretch>
          </a:blipFill>
          <a:ln>
            <a:noFill/>
          </a:ln>
        </p:spPr>
      </p:sp>
      <p:sp>
        <p:nvSpPr>
          <p:cNvPr id="137" name="Google Shape;137;p3"/>
          <p:cNvSpPr/>
          <p:nvPr/>
        </p:nvSpPr>
        <p:spPr>
          <a:xfrm>
            <a:off x="7828945" y="2579926"/>
            <a:ext cx="8549738" cy="5696263"/>
          </a:xfrm>
          <a:custGeom>
            <a:avLst/>
            <a:gdLst/>
            <a:ahLst/>
            <a:cxnLst/>
            <a:rect l="l" t="t" r="r" b="b"/>
            <a:pathLst>
              <a:path w="8549738" h="5696263" extrusionOk="0">
                <a:moveTo>
                  <a:pt x="0" y="0"/>
                </a:moveTo>
                <a:lnTo>
                  <a:pt x="8549738" y="0"/>
                </a:lnTo>
                <a:lnTo>
                  <a:pt x="8549738" y="5696262"/>
                </a:lnTo>
                <a:lnTo>
                  <a:pt x="0" y="5696262"/>
                </a:lnTo>
                <a:lnTo>
                  <a:pt x="0" y="0"/>
                </a:lnTo>
                <a:close/>
              </a:path>
            </a:pathLst>
          </a:custGeom>
          <a:blipFill rotWithShape="1">
            <a:blip r:embed="rId4">
              <a:alphaModFix/>
            </a:blip>
            <a:stretch>
              <a:fillRect/>
            </a:stretch>
          </a:blipFill>
          <a:ln>
            <a:noFill/>
          </a:ln>
        </p:spPr>
      </p:sp>
      <p:sp>
        <p:nvSpPr>
          <p:cNvPr id="138" name="Google Shape;138;p3"/>
          <p:cNvSpPr txBox="1"/>
          <p:nvPr/>
        </p:nvSpPr>
        <p:spPr>
          <a:xfrm>
            <a:off x="1063275" y="4729650"/>
            <a:ext cx="6275900" cy="360098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l-GR" sz="3900" b="1" i="0" u="none" strike="noStrike" cap="none" dirty="0">
                <a:solidFill>
                  <a:srgbClr val="000000"/>
                </a:solidFill>
                <a:latin typeface="Open Sans"/>
                <a:ea typeface="Open Sans"/>
                <a:cs typeface="Open Sans"/>
                <a:sym typeface="Open Sans"/>
              </a:rPr>
              <a:t>Αποτελεσματική επικοινωνία</a:t>
            </a:r>
            <a:endParaRPr lang="en-US" sz="3900" b="1" i="0" u="none" strike="noStrike" cap="none" dirty="0">
              <a:solidFill>
                <a:srgbClr val="000000"/>
              </a:solidFill>
              <a:latin typeface="Open Sans"/>
              <a:ea typeface="Open Sans"/>
              <a:cs typeface="Open Sans"/>
              <a:sym typeface="Open Sans"/>
            </a:endParaRPr>
          </a:p>
          <a:p>
            <a:pPr marL="0" marR="0" lvl="0" indent="0" algn="l" rtl="0">
              <a:lnSpc>
                <a:spcPct val="120000"/>
              </a:lnSpc>
              <a:spcBef>
                <a:spcPts val="0"/>
              </a:spcBef>
              <a:spcAft>
                <a:spcPts val="0"/>
              </a:spcAft>
              <a:buNone/>
            </a:pPr>
            <a:r>
              <a:rPr lang="el-GR" sz="3900" b="1" i="0" u="none" strike="noStrike" cap="none" dirty="0">
                <a:solidFill>
                  <a:srgbClr val="000000"/>
                </a:solidFill>
                <a:latin typeface="Open Sans"/>
                <a:ea typeface="Open Sans"/>
                <a:cs typeface="Open Sans"/>
                <a:sym typeface="Open Sans"/>
              </a:rPr>
              <a:t>Περιβαλλοντικός ακτιβισμός</a:t>
            </a:r>
            <a:endParaRPr lang="en-US" sz="3900" b="1" i="0" u="none" strike="noStrike" cap="none" dirty="0">
              <a:solidFill>
                <a:srgbClr val="000000"/>
              </a:solidFill>
              <a:latin typeface="Open Sans"/>
              <a:ea typeface="Open Sans"/>
              <a:cs typeface="Open Sans"/>
              <a:sym typeface="Open Sans"/>
            </a:endParaRPr>
          </a:p>
          <a:p>
            <a:pPr marL="0" marR="0" lvl="0" indent="0" algn="l" rtl="0">
              <a:lnSpc>
                <a:spcPct val="120000"/>
              </a:lnSpc>
              <a:spcBef>
                <a:spcPts val="0"/>
              </a:spcBef>
              <a:spcAft>
                <a:spcPts val="0"/>
              </a:spcAft>
              <a:buNone/>
            </a:pPr>
            <a:r>
              <a:rPr lang="el-GR" sz="3900" b="1" i="0" u="none" strike="noStrike" cap="none" dirty="0">
                <a:solidFill>
                  <a:srgbClr val="000000"/>
                </a:solidFill>
                <a:latin typeface="Open Sans"/>
                <a:ea typeface="Open Sans"/>
                <a:cs typeface="Open Sans"/>
                <a:sym typeface="Open Sans"/>
              </a:rPr>
              <a:t>Συνεργασία</a:t>
            </a:r>
            <a:endParaRPr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46"/>
        <p:cNvGrpSpPr/>
        <p:nvPr/>
      </p:nvGrpSpPr>
      <p:grpSpPr>
        <a:xfrm>
          <a:off x="0" y="0"/>
          <a:ext cx="0" cy="0"/>
          <a:chOff x="0" y="0"/>
          <a:chExt cx="0" cy="0"/>
        </a:xfrm>
      </p:grpSpPr>
      <p:sp>
        <p:nvSpPr>
          <p:cNvPr id="147" name="Google Shape;147;p4"/>
          <p:cNvSpPr txBox="1"/>
          <p:nvPr/>
        </p:nvSpPr>
        <p:spPr>
          <a:xfrm>
            <a:off x="9106696" y="6205537"/>
            <a:ext cx="8994000" cy="176212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lang="en-US" sz="1800" b="0" i="0" u="none" strike="noStrike" cap="none" dirty="0">
              <a:solidFill>
                <a:schemeClr val="dk1"/>
              </a:solidFill>
              <a:latin typeface="Calibri"/>
              <a:ea typeface="Calibri"/>
              <a:cs typeface="Calibri"/>
              <a:sym typeface="Calibri"/>
            </a:endParaRPr>
          </a:p>
          <a:p>
            <a:pPr marL="765810" marR="0" lvl="1" indent="-382904" algn="l" rtl="0">
              <a:lnSpc>
                <a:spcPct val="120000"/>
              </a:lnSpc>
              <a:spcBef>
                <a:spcPts val="0"/>
              </a:spcBef>
              <a:spcAft>
                <a:spcPts val="0"/>
              </a:spcAft>
              <a:buClr>
                <a:srgbClr val="000000"/>
              </a:buClr>
              <a:buSzPts val="3600"/>
              <a:buFont typeface="Arial"/>
              <a:buChar char="•"/>
            </a:pPr>
            <a:r>
              <a:rPr lang="el-GR" sz="3600" b="0" i="0" u="none" strike="noStrike" cap="none" dirty="0">
                <a:solidFill>
                  <a:srgbClr val="000000"/>
                </a:solidFill>
                <a:latin typeface="Open Sans"/>
                <a:ea typeface="Open Sans"/>
                <a:cs typeface="Open Sans"/>
                <a:sym typeface="Open Sans"/>
              </a:rPr>
              <a:t>Δεξιότητες περιβαλλοντικής ευαισθητοποίησης και υπεράσπισης.</a:t>
            </a:r>
            <a:endParaRPr lang="en-US" sz="3600" b="0" i="0" u="none" strike="noStrike" cap="none" dirty="0">
              <a:solidFill>
                <a:srgbClr val="000000"/>
              </a:solidFill>
              <a:latin typeface="Open Sans"/>
              <a:ea typeface="Open Sans"/>
              <a:cs typeface="Open Sans"/>
              <a:sym typeface="Open Sans"/>
            </a:endParaRPr>
          </a:p>
        </p:txBody>
      </p:sp>
      <p:sp>
        <p:nvSpPr>
          <p:cNvPr id="148" name="Google Shape;148;p4"/>
          <p:cNvSpPr/>
          <p:nvPr/>
        </p:nvSpPr>
        <p:spPr>
          <a:xfrm>
            <a:off x="341772" y="375712"/>
            <a:ext cx="6602825" cy="4262438"/>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65BAAF"/>
          </a:solidFill>
          <a:ln>
            <a:noFill/>
          </a:ln>
        </p:spPr>
      </p:sp>
      <p:sp>
        <p:nvSpPr>
          <p:cNvPr id="149" name="Google Shape;149;p4"/>
          <p:cNvSpPr txBox="1"/>
          <p:nvPr/>
        </p:nvSpPr>
        <p:spPr>
          <a:xfrm>
            <a:off x="1266814" y="1623808"/>
            <a:ext cx="4752750" cy="19943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5400" b="1" i="0" u="none" strike="noStrike" cap="none" dirty="0">
                <a:solidFill>
                  <a:srgbClr val="FFFFFF"/>
                </a:solidFill>
                <a:latin typeface="Arimo"/>
                <a:ea typeface="Arimo"/>
                <a:cs typeface="Arimo"/>
                <a:sym typeface="Arimo"/>
              </a:rPr>
              <a:t>Τι θα μάθουμε;</a:t>
            </a:r>
            <a:endParaRPr dirty="0"/>
          </a:p>
        </p:txBody>
      </p:sp>
      <p:sp>
        <p:nvSpPr>
          <p:cNvPr id="150" name="Google Shape;150;p4"/>
          <p:cNvSpPr/>
          <p:nvPr/>
        </p:nvSpPr>
        <p:spPr>
          <a:xfrm>
            <a:off x="0" y="9782748"/>
            <a:ext cx="18288000" cy="504254"/>
          </a:xfrm>
          <a:custGeom>
            <a:avLst/>
            <a:gdLst/>
            <a:ahLst/>
            <a:cxnLst/>
            <a:rect l="l" t="t" r="r" b="b"/>
            <a:pathLst>
              <a:path w="24384000" h="672338" extrusionOk="0">
                <a:moveTo>
                  <a:pt x="0" y="0"/>
                </a:moveTo>
                <a:lnTo>
                  <a:pt x="24384000" y="0"/>
                </a:lnTo>
                <a:lnTo>
                  <a:pt x="24384000" y="672338"/>
                </a:lnTo>
                <a:lnTo>
                  <a:pt x="0" y="672338"/>
                </a:lnTo>
                <a:close/>
              </a:path>
            </a:pathLst>
          </a:custGeom>
          <a:solidFill>
            <a:srgbClr val="FFC000"/>
          </a:solidFill>
          <a:ln>
            <a:noFill/>
          </a:ln>
        </p:spPr>
      </p:sp>
      <p:sp>
        <p:nvSpPr>
          <p:cNvPr id="151" name="Google Shape;151;p4"/>
          <p:cNvSpPr/>
          <p:nvPr/>
        </p:nvSpPr>
        <p:spPr>
          <a:xfrm>
            <a:off x="6639723" y="4346648"/>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5"/>
            </a:stretch>
          </a:blipFill>
          <a:ln>
            <a:noFill/>
          </a:ln>
        </p:spPr>
      </p:sp>
      <p:sp>
        <p:nvSpPr>
          <p:cNvPr id="152" name="Google Shape;152;p4"/>
          <p:cNvSpPr txBox="1"/>
          <p:nvPr/>
        </p:nvSpPr>
        <p:spPr>
          <a:xfrm>
            <a:off x="9106696" y="2275737"/>
            <a:ext cx="8221350" cy="1994392"/>
          </a:xfrm>
          <a:prstGeom prst="rect">
            <a:avLst/>
          </a:prstGeom>
          <a:noFill/>
          <a:ln>
            <a:noFill/>
          </a:ln>
        </p:spPr>
        <p:txBody>
          <a:bodyPr spcFirstLastPara="1" wrap="square" lIns="0" tIns="0" rIns="0" bIns="0" anchor="t" anchorCtr="0">
            <a:spAutoFit/>
          </a:bodyPr>
          <a:lstStyle/>
          <a:p>
            <a:pPr marL="765353" marR="0" lvl="1" indent="-382675" algn="l" rtl="0">
              <a:lnSpc>
                <a:spcPct val="120000"/>
              </a:lnSpc>
              <a:spcBef>
                <a:spcPts val="0"/>
              </a:spcBef>
              <a:spcAft>
                <a:spcPts val="0"/>
              </a:spcAft>
              <a:buClr>
                <a:srgbClr val="000000"/>
              </a:buClr>
              <a:buSzPts val="3600"/>
              <a:buFont typeface="Arial"/>
              <a:buChar char="•"/>
            </a:pPr>
            <a:r>
              <a:rPr lang="el-GR" sz="3600" b="0" i="0" u="none" strike="noStrike" cap="none" dirty="0">
                <a:solidFill>
                  <a:srgbClr val="000000"/>
                </a:solidFill>
                <a:latin typeface="Open Sans"/>
                <a:ea typeface="Open Sans"/>
                <a:cs typeface="Open Sans"/>
                <a:sym typeface="Open Sans"/>
              </a:rPr>
              <a:t>Κατανόηση της πράσινης ενημέρωσης και της περιβαλλοντικής βιωσιμότητας.</a:t>
            </a:r>
            <a:endParaRPr dirty="0"/>
          </a:p>
        </p:txBody>
      </p:sp>
      <p:sp>
        <p:nvSpPr>
          <p:cNvPr id="153" name="Google Shape;153;p4"/>
          <p:cNvSpPr txBox="1"/>
          <p:nvPr/>
        </p:nvSpPr>
        <p:spPr>
          <a:xfrm>
            <a:off x="9106696" y="4329112"/>
            <a:ext cx="8077731" cy="1994392"/>
          </a:xfrm>
          <a:prstGeom prst="rect">
            <a:avLst/>
          </a:prstGeom>
          <a:noFill/>
          <a:ln>
            <a:noFill/>
          </a:ln>
        </p:spPr>
        <p:txBody>
          <a:bodyPr spcFirstLastPara="1" wrap="square" lIns="0" tIns="0" rIns="0" bIns="0" anchor="t" anchorCtr="0">
            <a:spAutoFit/>
          </a:bodyPr>
          <a:lstStyle/>
          <a:p>
            <a:pPr marL="765353" marR="0" lvl="1" indent="-382675" algn="l" rtl="0">
              <a:lnSpc>
                <a:spcPct val="120000"/>
              </a:lnSpc>
              <a:spcBef>
                <a:spcPts val="0"/>
              </a:spcBef>
              <a:spcAft>
                <a:spcPts val="0"/>
              </a:spcAft>
              <a:buClr>
                <a:srgbClr val="000000"/>
              </a:buClr>
              <a:buSzPts val="3600"/>
              <a:buFont typeface="Arial"/>
              <a:buChar char="•"/>
            </a:pPr>
            <a:r>
              <a:rPr lang="el-GR" sz="3600" b="0" i="0" u="none" strike="noStrike" cap="none" dirty="0">
                <a:solidFill>
                  <a:srgbClr val="000000"/>
                </a:solidFill>
                <a:latin typeface="Open Sans"/>
                <a:ea typeface="Open Sans"/>
                <a:cs typeface="Open Sans"/>
                <a:sym typeface="Open Sans"/>
              </a:rPr>
              <a:t>Κριτική ανάλυση της επικοινωνίας και των καταναλωτικών αγαθών.</a:t>
            </a:r>
            <a:endParaRPr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61"/>
        <p:cNvGrpSpPr/>
        <p:nvPr/>
      </p:nvGrpSpPr>
      <p:grpSpPr>
        <a:xfrm>
          <a:off x="0" y="0"/>
          <a:ext cx="0" cy="0"/>
          <a:chOff x="0" y="0"/>
          <a:chExt cx="0" cy="0"/>
        </a:xfrm>
      </p:grpSpPr>
      <p:sp>
        <p:nvSpPr>
          <p:cNvPr id="162" name="Google Shape;162;p5"/>
          <p:cNvSpPr/>
          <p:nvPr/>
        </p:nvSpPr>
        <p:spPr>
          <a:xfrm>
            <a:off x="4614566" y="2604539"/>
            <a:ext cx="9058834" cy="411117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noFill/>
          </a:ln>
        </p:spPr>
      </p:sp>
      <p:sp>
        <p:nvSpPr>
          <p:cNvPr id="163" name="Google Shape;163;p5"/>
          <p:cNvSpPr txBox="1"/>
          <p:nvPr/>
        </p:nvSpPr>
        <p:spPr>
          <a:xfrm>
            <a:off x="5311695" y="2214209"/>
            <a:ext cx="7664700" cy="4635821"/>
          </a:xfrm>
          <a:prstGeom prst="rect">
            <a:avLst/>
          </a:prstGeom>
          <a:noFill/>
          <a:ln>
            <a:noFill/>
          </a:ln>
        </p:spPr>
        <p:txBody>
          <a:bodyPr spcFirstLastPara="1" wrap="square" lIns="0" tIns="0" rIns="0" bIns="0" anchor="t" anchorCtr="0">
            <a:spAutoFit/>
          </a:bodyPr>
          <a:lstStyle/>
          <a:p>
            <a:pPr marL="0" marR="0" lvl="0" indent="0" algn="ctr" rtl="0">
              <a:lnSpc>
                <a:spcPct val="192055"/>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lnSpc>
                <a:spcPct val="120005"/>
              </a:lnSpc>
              <a:spcBef>
                <a:spcPts val="0"/>
              </a:spcBef>
              <a:spcAft>
                <a:spcPts val="0"/>
              </a:spcAft>
              <a:buNone/>
            </a:pPr>
            <a:r>
              <a:rPr lang="el-GR" sz="7408" b="1" i="0" u="none" strike="noStrike" cap="none" dirty="0">
                <a:solidFill>
                  <a:srgbClr val="FFFFFF"/>
                </a:solidFill>
                <a:latin typeface="Arimo"/>
                <a:ea typeface="Arimo"/>
                <a:cs typeface="Arimo"/>
                <a:sym typeface="Arimo"/>
              </a:rPr>
              <a:t>Πράσινη επικοινωνία </a:t>
            </a:r>
            <a:endParaRPr lang="en-US" sz="7408" b="1" dirty="0">
              <a:solidFill>
                <a:srgbClr val="FFFFFF"/>
              </a:solidFill>
              <a:latin typeface="Arimo"/>
              <a:ea typeface="Arimo"/>
              <a:cs typeface="Arimo"/>
              <a:sym typeface="Arimo"/>
            </a:endParaRPr>
          </a:p>
          <a:p>
            <a:pPr marL="0" marR="0" lvl="0" indent="0" algn="ctr" rtl="0">
              <a:lnSpc>
                <a:spcPct val="120005"/>
              </a:lnSpc>
              <a:spcBef>
                <a:spcPts val="0"/>
              </a:spcBef>
              <a:spcAft>
                <a:spcPts val="0"/>
              </a:spcAft>
              <a:buNone/>
            </a:pPr>
            <a:r>
              <a:rPr lang="el-GR" sz="7408" b="1" i="0" u="none" strike="noStrike" cap="none" dirty="0">
                <a:solidFill>
                  <a:srgbClr val="FFFFFF"/>
                </a:solidFill>
                <a:latin typeface="Arimo"/>
                <a:ea typeface="Arimo"/>
                <a:cs typeface="Arimo"/>
                <a:sym typeface="Arimo"/>
              </a:rPr>
              <a:t>Παγοθραύστης</a:t>
            </a:r>
          </a:p>
        </p:txBody>
      </p:sp>
      <p:sp>
        <p:nvSpPr>
          <p:cNvPr id="164" name="Google Shape;164;p5"/>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165" name="Google Shape;165;p5"/>
          <p:cNvSpPr/>
          <p:nvPr/>
        </p:nvSpPr>
        <p:spPr>
          <a:xfrm>
            <a:off x="2940052" y="0"/>
            <a:ext cx="4743285" cy="4114800"/>
          </a:xfrm>
          <a:custGeom>
            <a:avLst/>
            <a:gdLst/>
            <a:ahLst/>
            <a:cxnLst/>
            <a:rect l="l" t="t" r="r" b="b"/>
            <a:pathLst>
              <a:path w="4743285" h="4114800" extrusionOk="0">
                <a:moveTo>
                  <a:pt x="0" y="0"/>
                </a:moveTo>
                <a:lnTo>
                  <a:pt x="4743285" y="0"/>
                </a:lnTo>
                <a:lnTo>
                  <a:pt x="4743285" y="4114800"/>
                </a:lnTo>
                <a:lnTo>
                  <a:pt x="0" y="4114800"/>
                </a:lnTo>
                <a:lnTo>
                  <a:pt x="0" y="0"/>
                </a:lnTo>
                <a:close/>
              </a:path>
            </a:pathLst>
          </a:custGeom>
          <a:blipFill rotWithShape="1">
            <a:blip r:embed="rId3">
              <a:alphaModFix/>
            </a:blip>
            <a:stretch>
              <a:fillRect/>
            </a:stretch>
          </a:blipFill>
          <a:ln>
            <a:noFill/>
          </a:ln>
        </p:spPr>
      </p:sp>
      <p:sp>
        <p:nvSpPr>
          <p:cNvPr id="166" name="Google Shape;166;p5"/>
          <p:cNvSpPr txBox="1"/>
          <p:nvPr/>
        </p:nvSpPr>
        <p:spPr>
          <a:xfrm rot="-1189333">
            <a:off x="3235477" y="1660131"/>
            <a:ext cx="4114998" cy="1642566"/>
          </a:xfrm>
          <a:prstGeom prst="rect">
            <a:avLst/>
          </a:prstGeom>
          <a:noFill/>
          <a:ln>
            <a:noFill/>
          </a:ln>
        </p:spPr>
        <p:txBody>
          <a:bodyPr spcFirstLastPara="1" wrap="square" lIns="0" tIns="0" rIns="0" bIns="0" anchor="t" anchorCtr="0">
            <a:spAutoFit/>
          </a:bodyPr>
          <a:lstStyle/>
          <a:p>
            <a:pPr marL="0" marR="0" lvl="0" indent="0" algn="ctr" rtl="0">
              <a:lnSpc>
                <a:spcPct val="1213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lnSpc>
                <a:spcPct val="117998"/>
              </a:lnSpc>
              <a:spcBef>
                <a:spcPts val="0"/>
              </a:spcBef>
              <a:spcAft>
                <a:spcPts val="0"/>
              </a:spcAft>
              <a:buNone/>
            </a:pPr>
            <a:r>
              <a:rPr lang="el-GR" sz="3600" dirty="0"/>
              <a:t>ΩΡΑ ΓΙΑ ΔΡΑΣΤΗΡΙΟΤΗΤΑ</a:t>
            </a:r>
            <a:endParaRPr sz="105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70"/>
        <p:cNvGrpSpPr/>
        <p:nvPr/>
      </p:nvGrpSpPr>
      <p:grpSpPr>
        <a:xfrm>
          <a:off x="0" y="0"/>
          <a:ext cx="0" cy="0"/>
          <a:chOff x="0" y="0"/>
          <a:chExt cx="0" cy="0"/>
        </a:xfrm>
      </p:grpSpPr>
      <p:sp>
        <p:nvSpPr>
          <p:cNvPr id="171" name="Google Shape;171;p6"/>
          <p:cNvSpPr/>
          <p:nvPr/>
        </p:nvSpPr>
        <p:spPr>
          <a:xfrm rot="-3804574">
            <a:off x="10496343" y="-7026755"/>
            <a:ext cx="11728294" cy="14053511"/>
          </a:xfrm>
          <a:custGeom>
            <a:avLst/>
            <a:gdLst/>
            <a:ahLst/>
            <a:cxnLst/>
            <a:rect l="l" t="t" r="r" b="b"/>
            <a:pathLst>
              <a:path w="11728294" h="14053511" extrusionOk="0">
                <a:moveTo>
                  <a:pt x="0" y="0"/>
                </a:moveTo>
                <a:lnTo>
                  <a:pt x="11728294" y="0"/>
                </a:lnTo>
                <a:lnTo>
                  <a:pt x="11728294" y="14053510"/>
                </a:lnTo>
                <a:lnTo>
                  <a:pt x="0" y="14053510"/>
                </a:lnTo>
                <a:lnTo>
                  <a:pt x="0" y="0"/>
                </a:lnTo>
                <a:close/>
              </a:path>
            </a:pathLst>
          </a:custGeom>
          <a:blipFill rotWithShape="1">
            <a:blip r:embed="rId3">
              <a:alphaModFix/>
            </a:blip>
            <a:stretch>
              <a:fillRect/>
            </a:stretch>
          </a:blipFill>
          <a:ln>
            <a:noFill/>
          </a:ln>
        </p:spPr>
      </p:sp>
      <p:sp>
        <p:nvSpPr>
          <p:cNvPr id="172" name="Google Shape;172;p6"/>
          <p:cNvSpPr/>
          <p:nvPr/>
        </p:nvSpPr>
        <p:spPr>
          <a:xfrm>
            <a:off x="-1026671" y="1382884"/>
            <a:ext cx="12486938" cy="4345553"/>
          </a:xfrm>
          <a:custGeom>
            <a:avLst/>
            <a:gdLst/>
            <a:ahLst/>
            <a:cxnLst/>
            <a:rect l="l" t="t" r="r" b="b"/>
            <a:pathLst>
              <a:path w="12486938" h="4345553" extrusionOk="0">
                <a:moveTo>
                  <a:pt x="0" y="0"/>
                </a:moveTo>
                <a:lnTo>
                  <a:pt x="12486938" y="0"/>
                </a:lnTo>
                <a:lnTo>
                  <a:pt x="12486938" y="4345553"/>
                </a:lnTo>
                <a:lnTo>
                  <a:pt x="0" y="4345553"/>
                </a:lnTo>
                <a:lnTo>
                  <a:pt x="0" y="0"/>
                </a:lnTo>
                <a:close/>
              </a:path>
            </a:pathLst>
          </a:custGeom>
          <a:blipFill rotWithShape="1">
            <a:blip r:embed="rId4">
              <a:alphaModFix/>
            </a:blip>
            <a:stretch>
              <a:fillRect/>
            </a:stretch>
          </a:blipFill>
          <a:ln>
            <a:noFill/>
          </a:ln>
        </p:spPr>
      </p:sp>
      <p:sp>
        <p:nvSpPr>
          <p:cNvPr id="173" name="Google Shape;173;p6"/>
          <p:cNvSpPr/>
          <p:nvPr/>
        </p:nvSpPr>
        <p:spPr>
          <a:xfrm>
            <a:off x="12245690" y="4903805"/>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5">
              <a:alphaModFix/>
            </a:blip>
            <a:stretch>
              <a:fillRect/>
            </a:stretch>
          </a:blipFill>
          <a:ln>
            <a:noFill/>
          </a:ln>
        </p:spPr>
      </p:sp>
      <p:sp>
        <p:nvSpPr>
          <p:cNvPr id="174" name="Google Shape;174;p6"/>
          <p:cNvSpPr txBox="1"/>
          <p:nvPr/>
        </p:nvSpPr>
        <p:spPr>
          <a:xfrm>
            <a:off x="564155" y="2224368"/>
            <a:ext cx="9952385" cy="3572901"/>
          </a:xfrm>
          <a:prstGeom prst="rect">
            <a:avLst/>
          </a:prstGeom>
          <a:noFill/>
          <a:ln>
            <a:noFill/>
          </a:ln>
        </p:spPr>
        <p:txBody>
          <a:bodyPr spcFirstLastPara="1" wrap="square" lIns="0" tIns="0" rIns="0" bIns="0" anchor="t" anchorCtr="0">
            <a:spAutoFit/>
          </a:bodyPr>
          <a:lstStyle/>
          <a:p>
            <a:pPr marL="0" marR="0" lvl="0" indent="0" algn="l" rtl="0">
              <a:lnSpc>
                <a:spcPct val="119987"/>
              </a:lnSpc>
              <a:spcBef>
                <a:spcPts val="0"/>
              </a:spcBef>
              <a:spcAft>
                <a:spcPts val="0"/>
              </a:spcAft>
              <a:buNone/>
            </a:pPr>
            <a:r>
              <a:rPr lang="el-GR" sz="6449" b="1" i="0" u="none" strike="noStrike" cap="none" dirty="0">
                <a:solidFill>
                  <a:srgbClr val="FFFFFF"/>
                </a:solidFill>
                <a:latin typeface="Arimo"/>
                <a:ea typeface="Arimo"/>
                <a:cs typeface="Arimo"/>
                <a:sym typeface="Arimo"/>
              </a:rPr>
              <a:t>Αποτελεσματική επικοινωνία για πράσινες πρακτικές</a:t>
            </a:r>
            <a:endParaRPr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82"/>
        <p:cNvGrpSpPr/>
        <p:nvPr/>
      </p:nvGrpSpPr>
      <p:grpSpPr>
        <a:xfrm>
          <a:off x="0" y="0"/>
          <a:ext cx="0" cy="0"/>
          <a:chOff x="0" y="0"/>
          <a:chExt cx="0" cy="0"/>
        </a:xfrm>
      </p:grpSpPr>
      <p:sp>
        <p:nvSpPr>
          <p:cNvPr id="183" name="Google Shape;183;p7"/>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184" name="Google Shape;184;p7"/>
          <p:cNvSpPr/>
          <p:nvPr/>
        </p:nvSpPr>
        <p:spPr>
          <a:xfrm>
            <a:off x="806743" y="1039754"/>
            <a:ext cx="7579711" cy="1384654"/>
          </a:xfrm>
          <a:custGeom>
            <a:avLst/>
            <a:gdLst/>
            <a:ahLst/>
            <a:cxnLst/>
            <a:rect l="l" t="t" r="r" b="b"/>
            <a:pathLst>
              <a:path w="14643691" h="2675095" extrusionOk="0">
                <a:moveTo>
                  <a:pt x="0" y="0"/>
                </a:moveTo>
                <a:lnTo>
                  <a:pt x="14643691" y="0"/>
                </a:lnTo>
                <a:lnTo>
                  <a:pt x="14643691" y="2675095"/>
                </a:lnTo>
                <a:lnTo>
                  <a:pt x="0" y="2675095"/>
                </a:lnTo>
                <a:close/>
              </a:path>
            </a:pathLst>
          </a:custGeom>
          <a:solidFill>
            <a:srgbClr val="65BAAF"/>
          </a:solidFill>
          <a:ln>
            <a:noFill/>
          </a:ln>
        </p:spPr>
      </p:sp>
      <p:sp>
        <p:nvSpPr>
          <p:cNvPr id="185" name="Google Shape;185;p7"/>
          <p:cNvSpPr txBox="1"/>
          <p:nvPr/>
        </p:nvSpPr>
        <p:spPr>
          <a:xfrm>
            <a:off x="656569" y="2912287"/>
            <a:ext cx="9367849" cy="5652830"/>
          </a:xfrm>
          <a:prstGeom prst="rect">
            <a:avLst/>
          </a:prstGeom>
          <a:noFill/>
          <a:ln>
            <a:noFill/>
          </a:ln>
        </p:spPr>
        <p:txBody>
          <a:bodyPr spcFirstLastPara="1" wrap="square" lIns="0" tIns="0" rIns="0" bIns="0" anchor="t" anchorCtr="0">
            <a:spAutoFit/>
          </a:bodyPr>
          <a:lstStyle/>
          <a:p>
            <a:pPr marL="0" marR="0" lvl="0" indent="0" algn="l" rtl="0">
              <a:lnSpc>
                <a:spcPct val="167015"/>
              </a:lnSpc>
              <a:spcBef>
                <a:spcPts val="0"/>
              </a:spcBef>
              <a:spcAft>
                <a:spcPts val="0"/>
              </a:spcAft>
              <a:buNone/>
            </a:pPr>
            <a:r>
              <a:rPr lang="el-GR" sz="4399" b="0" i="0" u="none" strike="noStrike" cap="none" dirty="0">
                <a:solidFill>
                  <a:srgbClr val="000000"/>
                </a:solidFill>
                <a:latin typeface="Open Sans"/>
                <a:ea typeface="Open Sans"/>
                <a:cs typeface="Open Sans"/>
                <a:sym typeface="Open Sans"/>
              </a:rPr>
              <a:t>Προώθηση της ευαισθητοποίησης</a:t>
            </a:r>
          </a:p>
          <a:p>
            <a:pPr marL="0" marR="0" lvl="0" indent="0" algn="l" rtl="0">
              <a:lnSpc>
                <a:spcPct val="167015"/>
              </a:lnSpc>
              <a:spcBef>
                <a:spcPts val="0"/>
              </a:spcBef>
              <a:spcAft>
                <a:spcPts val="0"/>
              </a:spcAft>
              <a:buNone/>
            </a:pPr>
            <a:r>
              <a:rPr lang="el-GR" sz="4399" b="0" i="0" u="none" strike="noStrike" cap="none" dirty="0">
                <a:solidFill>
                  <a:srgbClr val="000000"/>
                </a:solidFill>
                <a:latin typeface="Open Sans"/>
                <a:ea typeface="Open Sans"/>
                <a:cs typeface="Open Sans"/>
                <a:sym typeface="Open Sans"/>
              </a:rPr>
              <a:t>Αλλαγή συμπεριφοράς</a:t>
            </a:r>
          </a:p>
          <a:p>
            <a:pPr marL="0" marR="0" lvl="0" indent="0" algn="l" rtl="0">
              <a:lnSpc>
                <a:spcPct val="167015"/>
              </a:lnSpc>
              <a:spcBef>
                <a:spcPts val="0"/>
              </a:spcBef>
              <a:spcAft>
                <a:spcPts val="0"/>
              </a:spcAft>
              <a:buNone/>
            </a:pPr>
            <a:r>
              <a:rPr lang="el-GR" sz="4399" b="0" i="0" u="none" strike="noStrike" cap="none" dirty="0">
                <a:solidFill>
                  <a:srgbClr val="000000"/>
                </a:solidFill>
                <a:latin typeface="Open Sans"/>
                <a:ea typeface="Open Sans"/>
                <a:cs typeface="Open Sans"/>
                <a:sym typeface="Open Sans"/>
              </a:rPr>
              <a:t>Υποστήριξη πράσινων πρωτοβουλιών</a:t>
            </a:r>
          </a:p>
          <a:p>
            <a:pPr marL="0" marR="0" lvl="0" indent="0" algn="l" rtl="0">
              <a:lnSpc>
                <a:spcPct val="167015"/>
              </a:lnSpc>
              <a:spcBef>
                <a:spcPts val="0"/>
              </a:spcBef>
              <a:spcAft>
                <a:spcPts val="0"/>
              </a:spcAft>
              <a:buNone/>
            </a:pPr>
            <a:r>
              <a:rPr lang="el-GR" sz="4399" b="0" i="0" u="none" strike="noStrike" cap="none" dirty="0">
                <a:solidFill>
                  <a:srgbClr val="000000"/>
                </a:solidFill>
                <a:latin typeface="Open Sans"/>
                <a:ea typeface="Open Sans"/>
                <a:cs typeface="Open Sans"/>
                <a:sym typeface="Open Sans"/>
              </a:rPr>
              <a:t>Βελτίωση της συνεργασίας</a:t>
            </a:r>
            <a:endParaRPr dirty="0"/>
          </a:p>
        </p:txBody>
      </p:sp>
      <p:sp>
        <p:nvSpPr>
          <p:cNvPr id="186" name="Google Shape;186;p7"/>
          <p:cNvSpPr/>
          <p:nvPr/>
        </p:nvSpPr>
        <p:spPr>
          <a:xfrm>
            <a:off x="7876224" y="4483976"/>
            <a:ext cx="1847848" cy="1771650"/>
          </a:xfrm>
          <a:custGeom>
            <a:avLst/>
            <a:gdLst/>
            <a:ahLst/>
            <a:cxnLst/>
            <a:rect l="l" t="t" r="r" b="b"/>
            <a:pathLst>
              <a:path w="1847848" h="1771650" extrusionOk="0">
                <a:moveTo>
                  <a:pt x="0" y="0"/>
                </a:moveTo>
                <a:lnTo>
                  <a:pt x="1847849" y="0"/>
                </a:lnTo>
                <a:lnTo>
                  <a:pt x="1847849" y="1771650"/>
                </a:lnTo>
                <a:lnTo>
                  <a:pt x="0" y="1771650"/>
                </a:lnTo>
                <a:lnTo>
                  <a:pt x="0" y="0"/>
                </a:lnTo>
                <a:close/>
              </a:path>
            </a:pathLst>
          </a:custGeom>
          <a:blipFill rotWithShape="1">
            <a:blip r:embed="rId3">
              <a:alphaModFix/>
            </a:blip>
            <a:stretch>
              <a:fillRect b="-445"/>
            </a:stretch>
          </a:blipFill>
          <a:ln>
            <a:noFill/>
          </a:ln>
        </p:spPr>
      </p:sp>
      <p:sp>
        <p:nvSpPr>
          <p:cNvPr id="187" name="Google Shape;187;p7"/>
          <p:cNvSpPr/>
          <p:nvPr/>
        </p:nvSpPr>
        <p:spPr>
          <a:xfrm>
            <a:off x="10024418" y="484521"/>
            <a:ext cx="7456839" cy="4968119"/>
          </a:xfrm>
          <a:custGeom>
            <a:avLst/>
            <a:gdLst/>
            <a:ahLst/>
            <a:cxnLst/>
            <a:rect l="l" t="t" r="r" b="b"/>
            <a:pathLst>
              <a:path w="7456839" h="4968119" extrusionOk="0">
                <a:moveTo>
                  <a:pt x="0" y="0"/>
                </a:moveTo>
                <a:lnTo>
                  <a:pt x="7456839" y="0"/>
                </a:lnTo>
                <a:lnTo>
                  <a:pt x="7456839" y="4968119"/>
                </a:lnTo>
                <a:lnTo>
                  <a:pt x="0" y="4968119"/>
                </a:lnTo>
                <a:lnTo>
                  <a:pt x="0" y="0"/>
                </a:lnTo>
                <a:close/>
              </a:path>
            </a:pathLst>
          </a:custGeom>
          <a:blipFill rotWithShape="1">
            <a:blip r:embed="rId4">
              <a:alphaModFix/>
            </a:blip>
            <a:stretch>
              <a:fillRect/>
            </a:stretch>
          </a:blipFill>
          <a:ln>
            <a:noFill/>
          </a:ln>
        </p:spPr>
      </p:sp>
      <p:sp>
        <p:nvSpPr>
          <p:cNvPr id="188" name="Google Shape;188;p7"/>
          <p:cNvSpPr txBox="1"/>
          <p:nvPr/>
        </p:nvSpPr>
        <p:spPr>
          <a:xfrm>
            <a:off x="985719" y="1325816"/>
            <a:ext cx="8738353" cy="81253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l-GR" sz="4400" b="1" i="0" u="none" strike="noStrike" cap="none" dirty="0">
                <a:solidFill>
                  <a:srgbClr val="000000"/>
                </a:solidFill>
                <a:latin typeface="Open Sans"/>
                <a:ea typeface="Open Sans"/>
                <a:cs typeface="Open Sans"/>
                <a:sym typeface="Open Sans"/>
              </a:rPr>
              <a:t>Γιατί είναι σημαντικό;</a:t>
            </a:r>
            <a:endParaRPr sz="1050" dirty="0"/>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92"/>
        <p:cNvGrpSpPr/>
        <p:nvPr/>
      </p:nvGrpSpPr>
      <p:grpSpPr>
        <a:xfrm>
          <a:off x="0" y="0"/>
          <a:ext cx="0" cy="0"/>
          <a:chOff x="0" y="0"/>
          <a:chExt cx="0" cy="0"/>
        </a:xfrm>
      </p:grpSpPr>
      <p:grpSp>
        <p:nvGrpSpPr>
          <p:cNvPr id="193" name="Google Shape;193;p8"/>
          <p:cNvGrpSpPr/>
          <p:nvPr/>
        </p:nvGrpSpPr>
        <p:grpSpPr>
          <a:xfrm>
            <a:off x="-2697625" y="1162400"/>
            <a:ext cx="9600036" cy="3238251"/>
            <a:chOff x="0" y="-38100"/>
            <a:chExt cx="2489055" cy="784346"/>
          </a:xfrm>
        </p:grpSpPr>
        <p:sp>
          <p:nvSpPr>
            <p:cNvPr id="194" name="Google Shape;194;p8"/>
            <p:cNvSpPr/>
            <p:nvPr/>
          </p:nvSpPr>
          <p:spPr>
            <a:xfrm>
              <a:off x="0" y="0"/>
              <a:ext cx="2489055" cy="746246"/>
            </a:xfrm>
            <a:custGeom>
              <a:avLst/>
              <a:gdLst/>
              <a:ahLst/>
              <a:cxnLst/>
              <a:rect l="l" t="t" r="r" b="b"/>
              <a:pathLst>
                <a:path w="2489055" h="746246" extrusionOk="0">
                  <a:moveTo>
                    <a:pt x="12903" y="0"/>
                  </a:moveTo>
                  <a:lnTo>
                    <a:pt x="2476152" y="0"/>
                  </a:lnTo>
                  <a:cubicBezTo>
                    <a:pt x="2483278" y="0"/>
                    <a:pt x="2489055" y="5777"/>
                    <a:pt x="2489055" y="12903"/>
                  </a:cubicBezTo>
                  <a:lnTo>
                    <a:pt x="2489055" y="733343"/>
                  </a:lnTo>
                  <a:cubicBezTo>
                    <a:pt x="2489055" y="740469"/>
                    <a:pt x="2483278" y="746246"/>
                    <a:pt x="2476152" y="746246"/>
                  </a:cubicBezTo>
                  <a:lnTo>
                    <a:pt x="12903" y="746246"/>
                  </a:lnTo>
                  <a:cubicBezTo>
                    <a:pt x="5777" y="746246"/>
                    <a:pt x="0" y="740469"/>
                    <a:pt x="0" y="733343"/>
                  </a:cubicBezTo>
                  <a:lnTo>
                    <a:pt x="0" y="12903"/>
                  </a:lnTo>
                  <a:cubicBezTo>
                    <a:pt x="0" y="5777"/>
                    <a:pt x="5777" y="0"/>
                    <a:pt x="12903" y="0"/>
                  </a:cubicBezTo>
                  <a:close/>
                </a:path>
              </a:pathLst>
            </a:custGeom>
            <a:solidFill>
              <a:srgbClr val="D8A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txBox="1"/>
            <p:nvPr/>
          </p:nvSpPr>
          <p:spPr>
            <a:xfrm>
              <a:off x="0" y="-38100"/>
              <a:ext cx="2489055" cy="78434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6" name="Google Shape;196;p8"/>
          <p:cNvSpPr/>
          <p:nvPr/>
        </p:nvSpPr>
        <p:spPr>
          <a:xfrm>
            <a:off x="13379574" y="-2061340"/>
            <a:ext cx="3491158" cy="3023343"/>
          </a:xfrm>
          <a:custGeom>
            <a:avLst/>
            <a:gdLst/>
            <a:ahLst/>
            <a:cxnLst/>
            <a:rect l="l" t="t" r="r" b="b"/>
            <a:pathLst>
              <a:path w="6350000" h="5499100" extrusionOk="0">
                <a:moveTo>
                  <a:pt x="4762500" y="0"/>
                </a:moveTo>
                <a:lnTo>
                  <a:pt x="1587500" y="0"/>
                </a:lnTo>
                <a:lnTo>
                  <a:pt x="0" y="2749550"/>
                </a:lnTo>
                <a:lnTo>
                  <a:pt x="1587500" y="5499100"/>
                </a:lnTo>
                <a:lnTo>
                  <a:pt x="4762500" y="5499100"/>
                </a:lnTo>
                <a:lnTo>
                  <a:pt x="6350000" y="2749550"/>
                </a:lnTo>
                <a:close/>
              </a:path>
            </a:pathLst>
          </a:custGeom>
          <a:solidFill>
            <a:srgbClr val="65BAAF"/>
          </a:solidFill>
          <a:ln w="12700" cap="flat" cmpd="sng">
            <a:solidFill>
              <a:srgbClr val="000000"/>
            </a:solidFill>
            <a:prstDash val="solid"/>
            <a:round/>
            <a:headEnd type="none" w="sm" len="sm"/>
            <a:tailEnd type="none" w="sm" len="sm"/>
          </a:ln>
        </p:spPr>
      </p:sp>
      <p:grpSp>
        <p:nvGrpSpPr>
          <p:cNvPr id="197" name="Google Shape;197;p8"/>
          <p:cNvGrpSpPr/>
          <p:nvPr/>
        </p:nvGrpSpPr>
        <p:grpSpPr>
          <a:xfrm>
            <a:off x="16149463" y="-468457"/>
            <a:ext cx="3264735" cy="2958666"/>
            <a:chOff x="0" y="-38100"/>
            <a:chExt cx="812800" cy="736600"/>
          </a:xfrm>
        </p:grpSpPr>
        <p:sp>
          <p:nvSpPr>
            <p:cNvPr id="198" name="Google Shape;198;p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151515"/>
            </a:solidFill>
            <a:ln>
              <a:noFill/>
            </a:ln>
          </p:spPr>
        </p:sp>
        <p:sp>
          <p:nvSpPr>
            <p:cNvPr id="199" name="Google Shape;199;p8"/>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0" name="Google Shape;200;p8"/>
          <p:cNvSpPr/>
          <p:nvPr/>
        </p:nvSpPr>
        <p:spPr>
          <a:xfrm>
            <a:off x="13341151" y="1109321"/>
            <a:ext cx="3491158" cy="3023343"/>
          </a:xfrm>
          <a:custGeom>
            <a:avLst/>
            <a:gdLst/>
            <a:ahLst/>
            <a:cxnLst/>
            <a:rect l="l" t="t" r="r" b="b"/>
            <a:pathLst>
              <a:path w="6350000" h="5499100" extrusionOk="0">
                <a:moveTo>
                  <a:pt x="4762500" y="0"/>
                </a:moveTo>
                <a:lnTo>
                  <a:pt x="1587500" y="0"/>
                </a:lnTo>
                <a:lnTo>
                  <a:pt x="0" y="2749550"/>
                </a:lnTo>
                <a:lnTo>
                  <a:pt x="1587500" y="5499100"/>
                </a:lnTo>
                <a:lnTo>
                  <a:pt x="4762500" y="5499100"/>
                </a:lnTo>
                <a:lnTo>
                  <a:pt x="6350000" y="2749550"/>
                </a:lnTo>
                <a:close/>
              </a:path>
            </a:pathLst>
          </a:custGeom>
          <a:blipFill rotWithShape="1">
            <a:blip r:embed="rId3">
              <a:alphaModFix/>
            </a:blip>
            <a:stretch>
              <a:fillRect l="-40678" r="-40678"/>
            </a:stretch>
          </a:blipFill>
          <a:ln>
            <a:noFill/>
          </a:ln>
        </p:spPr>
      </p:sp>
      <p:sp>
        <p:nvSpPr>
          <p:cNvPr id="201" name="Google Shape;201;p8"/>
          <p:cNvSpPr/>
          <p:nvPr/>
        </p:nvSpPr>
        <p:spPr>
          <a:xfrm>
            <a:off x="16105551" y="2675882"/>
            <a:ext cx="3491158" cy="3023343"/>
          </a:xfrm>
          <a:custGeom>
            <a:avLst/>
            <a:gdLst/>
            <a:ahLst/>
            <a:cxnLst/>
            <a:rect l="l" t="t" r="r" b="b"/>
            <a:pathLst>
              <a:path w="6350000" h="5499100" extrusionOk="0">
                <a:moveTo>
                  <a:pt x="4762500" y="0"/>
                </a:moveTo>
                <a:lnTo>
                  <a:pt x="1587500" y="0"/>
                </a:lnTo>
                <a:lnTo>
                  <a:pt x="0" y="2749550"/>
                </a:lnTo>
                <a:lnTo>
                  <a:pt x="1587500" y="5499100"/>
                </a:lnTo>
                <a:lnTo>
                  <a:pt x="4762500" y="5499100"/>
                </a:lnTo>
                <a:lnTo>
                  <a:pt x="6350000" y="2749550"/>
                </a:lnTo>
                <a:close/>
              </a:path>
            </a:pathLst>
          </a:custGeom>
          <a:blipFill rotWithShape="1">
            <a:blip r:embed="rId4">
              <a:alphaModFix/>
            </a:blip>
            <a:stretch>
              <a:fillRect l="-14987" r="-14987"/>
            </a:stretch>
          </a:blipFill>
          <a:ln>
            <a:noFill/>
          </a:ln>
        </p:spPr>
      </p:sp>
      <p:grpSp>
        <p:nvGrpSpPr>
          <p:cNvPr id="202" name="Google Shape;202;p8"/>
          <p:cNvGrpSpPr/>
          <p:nvPr/>
        </p:nvGrpSpPr>
        <p:grpSpPr>
          <a:xfrm>
            <a:off x="13393983" y="4115236"/>
            <a:ext cx="3416370" cy="3096085"/>
            <a:chOff x="0" y="-38100"/>
            <a:chExt cx="812800" cy="736600"/>
          </a:xfrm>
        </p:grpSpPr>
        <p:sp>
          <p:nvSpPr>
            <p:cNvPr id="203" name="Google Shape;203;p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151515"/>
            </a:solidFill>
            <a:ln>
              <a:noFill/>
            </a:ln>
          </p:spPr>
        </p:sp>
        <p:sp>
          <p:nvSpPr>
            <p:cNvPr id="204" name="Google Shape;204;p8"/>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5" name="Google Shape;205;p8"/>
          <p:cNvGrpSpPr/>
          <p:nvPr/>
        </p:nvGrpSpPr>
        <p:grpSpPr>
          <a:xfrm>
            <a:off x="16105551" y="5687286"/>
            <a:ext cx="3416370" cy="3096085"/>
            <a:chOff x="0" y="-38100"/>
            <a:chExt cx="812800" cy="736600"/>
          </a:xfrm>
        </p:grpSpPr>
        <p:sp>
          <p:nvSpPr>
            <p:cNvPr id="206" name="Google Shape;206;p8"/>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65BAAF"/>
            </a:solidFill>
            <a:ln>
              <a:noFill/>
            </a:ln>
          </p:spPr>
        </p:sp>
        <p:sp>
          <p:nvSpPr>
            <p:cNvPr id="207" name="Google Shape;207;p8"/>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8" name="Google Shape;208;p8"/>
          <p:cNvSpPr/>
          <p:nvPr/>
        </p:nvSpPr>
        <p:spPr>
          <a:xfrm>
            <a:off x="10587028" y="-549668"/>
            <a:ext cx="3491158" cy="3023343"/>
          </a:xfrm>
          <a:custGeom>
            <a:avLst/>
            <a:gdLst/>
            <a:ahLst/>
            <a:cxnLst/>
            <a:rect l="l" t="t" r="r" b="b"/>
            <a:pathLst>
              <a:path w="6350000" h="5499100" extrusionOk="0">
                <a:moveTo>
                  <a:pt x="4762500" y="0"/>
                </a:moveTo>
                <a:lnTo>
                  <a:pt x="1587500" y="0"/>
                </a:lnTo>
                <a:lnTo>
                  <a:pt x="0" y="2749550"/>
                </a:lnTo>
                <a:lnTo>
                  <a:pt x="1587500" y="5499100"/>
                </a:lnTo>
                <a:lnTo>
                  <a:pt x="4762500" y="5499100"/>
                </a:lnTo>
                <a:lnTo>
                  <a:pt x="6350000" y="2749550"/>
                </a:lnTo>
                <a:close/>
              </a:path>
            </a:pathLst>
          </a:custGeom>
          <a:blipFill rotWithShape="1">
            <a:blip r:embed="rId5">
              <a:alphaModFix/>
            </a:blip>
            <a:stretch>
              <a:fillRect l="-14987" r="-14987"/>
            </a:stretch>
          </a:blipFill>
          <a:ln>
            <a:noFill/>
          </a:ln>
        </p:spPr>
      </p:sp>
      <p:sp>
        <p:nvSpPr>
          <p:cNvPr id="209" name="Google Shape;209;p8"/>
          <p:cNvSpPr/>
          <p:nvPr/>
        </p:nvSpPr>
        <p:spPr>
          <a:xfrm>
            <a:off x="16832309" y="9149148"/>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6">
              <a:alphaModFix/>
            </a:blip>
            <a:stretch>
              <a:fillRect b="-445"/>
            </a:stretch>
          </a:blipFill>
          <a:ln>
            <a:noFill/>
          </a:ln>
        </p:spPr>
      </p:sp>
      <p:sp>
        <p:nvSpPr>
          <p:cNvPr id="210" name="Google Shape;210;p8"/>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11" name="Google Shape;211;p8"/>
          <p:cNvSpPr txBox="1"/>
          <p:nvPr/>
        </p:nvSpPr>
        <p:spPr>
          <a:xfrm>
            <a:off x="206182" y="1429994"/>
            <a:ext cx="7625100" cy="2924647"/>
          </a:xfrm>
          <a:prstGeom prst="rect">
            <a:avLst/>
          </a:prstGeom>
          <a:noFill/>
          <a:ln>
            <a:noFill/>
          </a:ln>
        </p:spPr>
        <p:txBody>
          <a:bodyPr spcFirstLastPara="1" wrap="square" lIns="0" tIns="0" rIns="0" bIns="0" anchor="t" anchorCtr="0">
            <a:spAutoFit/>
          </a:bodyPr>
          <a:lstStyle/>
          <a:p>
            <a:pPr marL="0" marR="0" lvl="0" indent="0" algn="l" rtl="0">
              <a:lnSpc>
                <a:spcPct val="98999"/>
              </a:lnSpc>
              <a:spcBef>
                <a:spcPts val="0"/>
              </a:spcBef>
              <a:spcAft>
                <a:spcPts val="0"/>
              </a:spcAft>
              <a:buNone/>
            </a:pPr>
            <a:r>
              <a:rPr lang="el-GR" sz="4799" b="1" i="0" u="none" strike="noStrike" cap="none" dirty="0">
                <a:solidFill>
                  <a:srgbClr val="FFFFFF"/>
                </a:solidFill>
                <a:latin typeface="Open Sans ExtraBold"/>
                <a:ea typeface="Open Sans ExtraBold"/>
                <a:cs typeface="Open Sans ExtraBold"/>
                <a:sym typeface="Open Sans ExtraBold"/>
              </a:rPr>
              <a:t>Πώς να βελτιώσετε την αποτελεσματική επικοινωνία για πράσινες πρακτικές</a:t>
            </a:r>
            <a:endParaRPr sz="4799" b="1" i="0" u="none" strike="noStrike" cap="none" dirty="0">
              <a:solidFill>
                <a:srgbClr val="FFFFFF"/>
              </a:solidFill>
              <a:latin typeface="Open Sans ExtraBold"/>
              <a:ea typeface="Open Sans ExtraBold"/>
              <a:cs typeface="Open Sans ExtraBold"/>
              <a:sym typeface="Open Sans ExtraBold"/>
            </a:endParaRPr>
          </a:p>
        </p:txBody>
      </p:sp>
      <p:sp>
        <p:nvSpPr>
          <p:cNvPr id="212" name="Google Shape;212;p8"/>
          <p:cNvSpPr txBox="1"/>
          <p:nvPr/>
        </p:nvSpPr>
        <p:spPr>
          <a:xfrm>
            <a:off x="2671458" y="4400650"/>
            <a:ext cx="10477179" cy="5549596"/>
          </a:xfrm>
          <a:prstGeom prst="rect">
            <a:avLst/>
          </a:prstGeom>
          <a:noFill/>
          <a:ln>
            <a:noFill/>
          </a:ln>
        </p:spPr>
        <p:txBody>
          <a:bodyPr spcFirstLastPara="1" wrap="square" lIns="0" tIns="0" rIns="0" bIns="0" anchor="t" anchorCtr="0">
            <a:spAutoFit/>
          </a:bodyPr>
          <a:lstStyle/>
          <a:p>
            <a:pPr marL="777232" marR="0" lvl="1" indent="-388615" algn="l" rtl="0">
              <a:lnSpc>
                <a:spcPct val="167018"/>
              </a:lnSpc>
              <a:spcBef>
                <a:spcPts val="0"/>
              </a:spcBef>
              <a:spcAft>
                <a:spcPts val="0"/>
              </a:spcAft>
              <a:buClr>
                <a:srgbClr val="000000"/>
              </a:buClr>
              <a:buSzPts val="3599"/>
              <a:buFont typeface="Arial"/>
              <a:buChar char="•"/>
            </a:pPr>
            <a:r>
              <a:rPr lang="el-GR" sz="3599" b="0" i="0" u="none" strike="noStrike" cap="none" dirty="0">
                <a:solidFill>
                  <a:srgbClr val="000000"/>
                </a:solidFill>
                <a:latin typeface="Open Sans"/>
                <a:ea typeface="Open Sans"/>
                <a:cs typeface="Open Sans"/>
                <a:sym typeface="Open Sans"/>
              </a:rPr>
              <a:t>Σαφήνεια και απλότητα</a:t>
            </a:r>
          </a:p>
          <a:p>
            <a:pPr marL="777232" marR="0" lvl="1" indent="-388615" algn="l" rtl="0">
              <a:lnSpc>
                <a:spcPct val="167018"/>
              </a:lnSpc>
              <a:spcBef>
                <a:spcPts val="0"/>
              </a:spcBef>
              <a:spcAft>
                <a:spcPts val="0"/>
              </a:spcAft>
              <a:buClr>
                <a:srgbClr val="000000"/>
              </a:buClr>
              <a:buSzPts val="3599"/>
              <a:buFont typeface="Arial"/>
              <a:buChar char="•"/>
            </a:pPr>
            <a:r>
              <a:rPr lang="el-GR" sz="3599" b="0" i="0" u="none" strike="noStrike" cap="none" dirty="0">
                <a:solidFill>
                  <a:srgbClr val="000000"/>
                </a:solidFill>
                <a:latin typeface="Open Sans"/>
                <a:ea typeface="Open Sans"/>
                <a:cs typeface="Open Sans"/>
                <a:sym typeface="Open Sans"/>
              </a:rPr>
              <a:t>Δέσμευση</a:t>
            </a:r>
          </a:p>
          <a:p>
            <a:pPr marL="777232" marR="0" lvl="1" indent="-388615" algn="l" rtl="0">
              <a:lnSpc>
                <a:spcPct val="167018"/>
              </a:lnSpc>
              <a:spcBef>
                <a:spcPts val="0"/>
              </a:spcBef>
              <a:spcAft>
                <a:spcPts val="0"/>
              </a:spcAft>
              <a:buClr>
                <a:srgbClr val="000000"/>
              </a:buClr>
              <a:buSzPts val="3599"/>
              <a:buFont typeface="Arial"/>
              <a:buChar char="•"/>
            </a:pPr>
            <a:r>
              <a:rPr lang="el-GR" sz="3599" b="0" i="0" u="none" strike="noStrike" cap="none" dirty="0">
                <a:solidFill>
                  <a:srgbClr val="000000"/>
                </a:solidFill>
                <a:latin typeface="Open Sans"/>
                <a:ea typeface="Open Sans"/>
                <a:cs typeface="Open Sans"/>
                <a:sym typeface="Open Sans"/>
              </a:rPr>
              <a:t>Αξιοπιστία</a:t>
            </a:r>
          </a:p>
          <a:p>
            <a:pPr marL="777232" marR="0" lvl="1" indent="-388615" algn="l" rtl="0">
              <a:lnSpc>
                <a:spcPct val="167018"/>
              </a:lnSpc>
              <a:spcBef>
                <a:spcPts val="0"/>
              </a:spcBef>
              <a:spcAft>
                <a:spcPts val="0"/>
              </a:spcAft>
              <a:buClr>
                <a:srgbClr val="000000"/>
              </a:buClr>
              <a:buSzPts val="3599"/>
              <a:buFont typeface="Arial"/>
              <a:buChar char="•"/>
            </a:pPr>
            <a:r>
              <a:rPr lang="el-GR" sz="3599" b="0" i="0" u="none" strike="noStrike" cap="none" dirty="0" err="1">
                <a:solidFill>
                  <a:srgbClr val="000000"/>
                </a:solidFill>
                <a:latin typeface="Open Sans"/>
                <a:ea typeface="Open Sans"/>
                <a:cs typeface="Open Sans"/>
                <a:sym typeface="Open Sans"/>
              </a:rPr>
              <a:t>Διαδραστικότητα</a:t>
            </a:r>
            <a:endParaRPr lang="el-GR" sz="3599" b="0" i="0" u="none" strike="noStrike" cap="none" dirty="0">
              <a:solidFill>
                <a:srgbClr val="000000"/>
              </a:solidFill>
              <a:latin typeface="Open Sans"/>
              <a:ea typeface="Open Sans"/>
              <a:cs typeface="Open Sans"/>
              <a:sym typeface="Open Sans"/>
            </a:endParaRPr>
          </a:p>
          <a:p>
            <a:pPr marL="777232" marR="0" lvl="1" indent="-388615" algn="l" rtl="0">
              <a:lnSpc>
                <a:spcPct val="167018"/>
              </a:lnSpc>
              <a:spcBef>
                <a:spcPts val="0"/>
              </a:spcBef>
              <a:spcAft>
                <a:spcPts val="0"/>
              </a:spcAft>
              <a:buClr>
                <a:srgbClr val="000000"/>
              </a:buClr>
              <a:buSzPts val="3599"/>
              <a:buFont typeface="Arial"/>
              <a:buChar char="•"/>
            </a:pPr>
            <a:r>
              <a:rPr lang="el-GR" sz="3599" b="0" i="0" u="none" strike="noStrike" cap="none" dirty="0">
                <a:solidFill>
                  <a:srgbClr val="000000"/>
                </a:solidFill>
                <a:latin typeface="Open Sans"/>
                <a:ea typeface="Open Sans"/>
                <a:cs typeface="Open Sans"/>
                <a:sym typeface="Open Sans"/>
              </a:rPr>
              <a:t>Κατανόηση του κοινού-στόχου σας</a:t>
            </a:r>
          </a:p>
          <a:p>
            <a:pPr marL="777232" marR="0" lvl="1" indent="-388615" algn="l" rtl="0">
              <a:lnSpc>
                <a:spcPct val="167018"/>
              </a:lnSpc>
              <a:spcBef>
                <a:spcPts val="0"/>
              </a:spcBef>
              <a:spcAft>
                <a:spcPts val="0"/>
              </a:spcAft>
              <a:buClr>
                <a:srgbClr val="000000"/>
              </a:buClr>
              <a:buSzPts val="3599"/>
              <a:buFont typeface="Arial"/>
              <a:buChar char="•"/>
            </a:pPr>
            <a:r>
              <a:rPr lang="el-GR" sz="3599" b="0" i="0" u="none" strike="noStrike" cap="none" dirty="0">
                <a:solidFill>
                  <a:srgbClr val="000000"/>
                </a:solidFill>
                <a:latin typeface="Open Sans"/>
                <a:ea typeface="Open Sans"/>
                <a:cs typeface="Open Sans"/>
                <a:sym typeface="Open Sans"/>
              </a:rPr>
              <a:t>Συνέπεια</a:t>
            </a:r>
            <a:endParaRPr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20"/>
        <p:cNvGrpSpPr/>
        <p:nvPr/>
      </p:nvGrpSpPr>
      <p:grpSpPr>
        <a:xfrm>
          <a:off x="0" y="0"/>
          <a:ext cx="0" cy="0"/>
          <a:chOff x="0" y="0"/>
          <a:chExt cx="0" cy="0"/>
        </a:xfrm>
      </p:grpSpPr>
      <p:sp>
        <p:nvSpPr>
          <p:cNvPr id="221" name="Google Shape;221;p9"/>
          <p:cNvSpPr/>
          <p:nvPr/>
        </p:nvSpPr>
        <p:spPr>
          <a:xfrm>
            <a:off x="4614566" y="2604539"/>
            <a:ext cx="9058834" cy="411117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noFill/>
          </a:ln>
        </p:spPr>
      </p:sp>
      <p:sp>
        <p:nvSpPr>
          <p:cNvPr id="222" name="Google Shape;222;p9"/>
          <p:cNvSpPr txBox="1"/>
          <p:nvPr/>
        </p:nvSpPr>
        <p:spPr>
          <a:xfrm>
            <a:off x="5525545" y="3442326"/>
            <a:ext cx="7664611" cy="3803605"/>
          </a:xfrm>
          <a:prstGeom prst="rect">
            <a:avLst/>
          </a:prstGeom>
          <a:noFill/>
          <a:ln>
            <a:noFill/>
          </a:ln>
        </p:spPr>
        <p:txBody>
          <a:bodyPr spcFirstLastPara="1" wrap="square" lIns="0" tIns="0" rIns="0" bIns="0" anchor="t" anchorCtr="0">
            <a:spAutoFit/>
          </a:bodyPr>
          <a:lstStyle/>
          <a:p>
            <a:pPr marL="0" marR="0" lvl="0" indent="0" algn="ctr" rtl="0">
              <a:lnSpc>
                <a:spcPct val="192055"/>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lnSpc>
                <a:spcPct val="120005"/>
              </a:lnSpc>
              <a:spcBef>
                <a:spcPts val="0"/>
              </a:spcBef>
              <a:spcAft>
                <a:spcPts val="0"/>
              </a:spcAft>
              <a:buNone/>
            </a:pPr>
            <a:r>
              <a:rPr lang="el-GR" sz="7408" b="1" dirty="0">
                <a:solidFill>
                  <a:srgbClr val="FFFFFF"/>
                </a:solidFill>
                <a:latin typeface="Arimo"/>
                <a:ea typeface="Arimo"/>
                <a:cs typeface="Arimo"/>
                <a:sym typeface="Arimo"/>
              </a:rPr>
              <a:t>Αναμέτρηση </a:t>
            </a:r>
            <a:r>
              <a:rPr lang="en-US" sz="1400" b="1" i="0" u="none" strike="noStrike" cap="none" dirty="0">
                <a:solidFill>
                  <a:srgbClr val="FFFFFF"/>
                </a:solidFill>
                <a:latin typeface="Arimo"/>
                <a:ea typeface="Arimo"/>
                <a:cs typeface="Arimo"/>
                <a:sym typeface="Arimo"/>
              </a:rPr>
              <a:t> </a:t>
            </a:r>
            <a:r>
              <a:rPr lang="en-US" sz="7408" b="1" dirty="0" err="1">
                <a:solidFill>
                  <a:srgbClr val="FFFFFF"/>
                </a:solidFill>
                <a:latin typeface="Arimo"/>
                <a:ea typeface="Arimo"/>
                <a:cs typeface="Arimo"/>
                <a:sym typeface="Arimo"/>
              </a:rPr>
              <a:t>EcoTalk</a:t>
            </a:r>
            <a:endParaRPr sz="7408" b="1" dirty="0">
              <a:solidFill>
                <a:srgbClr val="FFFFFF"/>
              </a:solidFill>
              <a:latin typeface="Arimo"/>
              <a:ea typeface="Arimo"/>
              <a:cs typeface="Arimo"/>
            </a:endParaRPr>
          </a:p>
          <a:p>
            <a:pPr marL="0" marR="0" lvl="0" indent="0" algn="ctr" rtl="0">
              <a:lnSpc>
                <a:spcPct val="46665"/>
              </a:lnSpc>
              <a:spcBef>
                <a:spcPts val="0"/>
              </a:spcBef>
              <a:spcAft>
                <a:spcPts val="0"/>
              </a:spcAft>
              <a:buNone/>
            </a:pPr>
            <a:endParaRPr sz="7408" b="1" i="0" u="none" strike="noStrike" cap="none" dirty="0">
              <a:solidFill>
                <a:srgbClr val="FFFFFF"/>
              </a:solidFill>
              <a:latin typeface="Arimo"/>
              <a:ea typeface="Arimo"/>
              <a:cs typeface="Arimo"/>
              <a:sym typeface="Arimo"/>
            </a:endParaRPr>
          </a:p>
        </p:txBody>
      </p:sp>
      <p:sp>
        <p:nvSpPr>
          <p:cNvPr id="223" name="Google Shape;223;p9"/>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24" name="Google Shape;224;p9"/>
          <p:cNvSpPr/>
          <p:nvPr/>
        </p:nvSpPr>
        <p:spPr>
          <a:xfrm>
            <a:off x="2940052" y="0"/>
            <a:ext cx="4743285" cy="4114800"/>
          </a:xfrm>
          <a:custGeom>
            <a:avLst/>
            <a:gdLst/>
            <a:ahLst/>
            <a:cxnLst/>
            <a:rect l="l" t="t" r="r" b="b"/>
            <a:pathLst>
              <a:path w="4743285" h="4114800" extrusionOk="0">
                <a:moveTo>
                  <a:pt x="0" y="0"/>
                </a:moveTo>
                <a:lnTo>
                  <a:pt x="4743285" y="0"/>
                </a:lnTo>
                <a:lnTo>
                  <a:pt x="4743285" y="4114800"/>
                </a:lnTo>
                <a:lnTo>
                  <a:pt x="0" y="4114800"/>
                </a:lnTo>
                <a:lnTo>
                  <a:pt x="0" y="0"/>
                </a:lnTo>
                <a:close/>
              </a:path>
            </a:pathLst>
          </a:custGeom>
          <a:blipFill rotWithShape="1">
            <a:blip r:embed="rId3">
              <a:alphaModFix/>
            </a:blip>
            <a:stretch>
              <a:fillRect/>
            </a:stretch>
          </a:blipFill>
          <a:ln>
            <a:noFill/>
          </a:ln>
        </p:spPr>
      </p:sp>
      <p:sp>
        <p:nvSpPr>
          <p:cNvPr id="225" name="Google Shape;225;p9"/>
          <p:cNvSpPr txBox="1"/>
          <p:nvPr/>
        </p:nvSpPr>
        <p:spPr>
          <a:xfrm rot="-1189333">
            <a:off x="3235477" y="1715979"/>
            <a:ext cx="4114998" cy="1530868"/>
          </a:xfrm>
          <a:prstGeom prst="rect">
            <a:avLst/>
          </a:prstGeom>
          <a:noFill/>
          <a:ln>
            <a:noFill/>
          </a:ln>
        </p:spPr>
        <p:txBody>
          <a:bodyPr spcFirstLastPara="1" wrap="square" lIns="0" tIns="0" rIns="0" bIns="0" anchor="t" anchorCtr="0">
            <a:spAutoFit/>
          </a:bodyPr>
          <a:lstStyle/>
          <a:p>
            <a:pPr marL="0" marR="0" lvl="0" indent="0" algn="ctr" rtl="0">
              <a:lnSpc>
                <a:spcPct val="121388"/>
              </a:lnSpc>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ctr" rtl="0">
              <a:lnSpc>
                <a:spcPct val="117998"/>
              </a:lnSpc>
              <a:spcBef>
                <a:spcPts val="0"/>
              </a:spcBef>
              <a:spcAft>
                <a:spcPts val="0"/>
              </a:spcAft>
              <a:buNone/>
            </a:pPr>
            <a:r>
              <a:rPr lang="el-GR" sz="3600" dirty="0"/>
              <a:t>ΩΡΑ ΓΙΑ ΔΡΑΣΤΗΡΙΟΤΗΤΑ</a:t>
            </a:r>
            <a:endParaRPr sz="1050"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331</Words>
  <Application>Microsoft Office PowerPoint</Application>
  <PresentationFormat>Custom</PresentationFormat>
  <Paragraphs>67</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Open Sans ExtraBold</vt:lpstr>
      <vt:lpstr>Arial</vt:lpstr>
      <vt:lpstr>Arimo</vt:lpstr>
      <vt:lpstr>Open Sans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Vasiliki Vogiatzi</cp:lastModifiedBy>
  <cp:revision>2</cp:revision>
  <dcterms:created xsi:type="dcterms:W3CDTF">2006-08-16T00:00:00Z</dcterms:created>
  <dcterms:modified xsi:type="dcterms:W3CDTF">2024-03-08T11:29:39Z</dcterms:modified>
</cp:coreProperties>
</file>