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heme/themeOverride1.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Arimo" panose="020B0604020202020204" charset="0"/>
      <p:regular r:id="rId24"/>
      <p:bold r:id="rId25"/>
      <p:italic r:id="rId26"/>
      <p:boldItalic r:id="rId27"/>
    </p:embeddedFont>
    <p:embeddedFont>
      <p:font typeface="Montserrat" panose="00000500000000000000" pitchFamily="2" charset="0"/>
      <p:regular r:id="rId28"/>
      <p:bold r:id="rId29"/>
      <p:italic r:id="rId30"/>
      <p:boldItalic r:id="rId31"/>
    </p:embeddedFont>
    <p:embeddedFont>
      <p:font typeface="Open Sans" panose="020B0606030504020204" pitchFamily="34" charset="0"/>
      <p:regular r:id="rId32"/>
      <p:bold r:id="rId33"/>
      <p:boldItalic r:id="rId34"/>
    </p:embeddedFont>
    <p:embeddedFont>
      <p:font typeface="Roboto" panose="02000000000000000000" pitchFamily="2"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gWcLwNynrmbgQXCrIMddr/K4eQx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44" d="100"/>
          <a:sy n="44" d="100"/>
        </p:scale>
        <p:origin x="876"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customschemas.google.com/relationships/presentationmetadata" Target="meta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86" name="Google Shape;86;p1: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87" name="Google Shape;87;p1: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1: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90" name="Google Shape;90;p1: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0: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20" name="Google Shape;220;p10: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21" name="Google Shape;221;p10: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0: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24" name="Google Shape;224;p1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11: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2: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1" name="Google Shape;241;p12: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3: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9" name="Google Shape;249;p1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4: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4: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5: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15: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16: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3" name="Google Shape;273;p16: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p17: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8: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18: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95" name="Google Shape;295;p1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96" name="Google Shape;296;p1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p1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p1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99" name="Google Shape;299;p1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2: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06" name="Google Shape;106;p2: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07" name="Google Shape;107;p2: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8" name="Google Shape;108;p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p2: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10" name="Google Shape;110;p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20: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2" name="Google Shape;312;p2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21: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1" name="Google Shape;321;p21: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3: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26" name="Google Shape;126;p3: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27" name="Google Shape;127;p3: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8" name="Google Shape;128;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30" name="Google Shape;130;p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4: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41" name="Google Shape;141;p4: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42" name="Google Shape;142;p4: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 name="Google Shape;143;p4: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4: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45" name="Google Shape;145;p4: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5: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56" name="Google Shape;156;p5: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57" name="Google Shape;157;p5: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p5: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60" name="Google Shape;160;p5: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69" name="Google Shape;169;p6: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70" name="Google Shape;170;p6: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1" name="Google Shape;171;p6: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p6: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73" name="Google Shape;173;p6: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p7: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8: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189" name="Google Shape;189;p8: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190" name="Google Shape;190;p8: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2" name="Google Shape;192;p8: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193" name="Google Shape;193;p8: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9:notes"/>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p>
        </p:txBody>
      </p:sp>
      <p:sp>
        <p:nvSpPr>
          <p:cNvPr id="204" name="Google Shape;204;p9:notes"/>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1.7.2013</a:t>
            </a:r>
            <a:endParaRPr/>
          </a:p>
        </p:txBody>
      </p:sp>
      <p:sp>
        <p:nvSpPr>
          <p:cNvPr id="205" name="Google Shape;205;p9:notes"/>
          <p:cNvSpPr>
            <a:spLocks noGrp="1" noRot="1" noChangeAspect="1"/>
          </p:cNvSpPr>
          <p:nvPr>
            <p:ph type="sldImg" idx="3"/>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9:notes"/>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sz="1200"/>
          </a:p>
        </p:txBody>
      </p:sp>
      <p:sp>
        <p:nvSpPr>
          <p:cNvPr id="208" name="Google Shape;208;p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r>
              <a:rPr lang="en-US" sz="1200" b="0" i="0" u="none" strike="noStrike" cap="none">
                <a:solidFill>
                  <a:schemeClr val="dk1"/>
                </a:solidFill>
                <a:latin typeface="Calibri"/>
                <a:ea typeface="Calibri"/>
                <a:cs typeface="Calibri"/>
                <a:sym typeface="Calibri"/>
              </a:rPr>
              <a:t>‹#›</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3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3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2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2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2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2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31"/>
          <p:cNvSpPr>
            <a:spLocks noGrp="1"/>
          </p:cNvSpPr>
          <p:nvPr>
            <p:ph type="pic" idx="2"/>
          </p:nvPr>
        </p:nvSpPr>
        <p:spPr>
          <a:xfrm>
            <a:off x="1792288" y="612775"/>
            <a:ext cx="5486400" cy="4114800"/>
          </a:xfrm>
          <a:prstGeom prst="rect">
            <a:avLst/>
          </a:prstGeom>
          <a:noFill/>
          <a:ln>
            <a:noFill/>
          </a:ln>
        </p:spPr>
      </p:sp>
      <p:sp>
        <p:nvSpPr>
          <p:cNvPr id="68" name="Google Shape;68;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31.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3.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24.jpg"/><Relationship Id="rId4" Type="http://schemas.openxmlformats.org/officeDocument/2006/relationships/image" Target="../media/image23.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Shape 91"/>
        <p:cNvGrpSpPr/>
        <p:nvPr/>
      </p:nvGrpSpPr>
      <p:grpSpPr>
        <a:xfrm>
          <a:off x="0" y="0"/>
          <a:ext cx="0" cy="0"/>
          <a:chOff x="0" y="0"/>
          <a:chExt cx="0" cy="0"/>
        </a:xfrm>
      </p:grpSpPr>
      <p:sp>
        <p:nvSpPr>
          <p:cNvPr id="92" name="Google Shape;92;p1"/>
          <p:cNvSpPr/>
          <p:nvPr/>
        </p:nvSpPr>
        <p:spPr>
          <a:xfrm>
            <a:off x="0" y="0"/>
            <a:ext cx="18288000" cy="10287000"/>
          </a:xfrm>
          <a:custGeom>
            <a:avLst/>
            <a:gdLst/>
            <a:ahLst/>
            <a:cxnLst/>
            <a:rect l="l" t="t" r="r" b="b"/>
            <a:pathLst>
              <a:path w="18288000" h="10287000" extrusionOk="0">
                <a:moveTo>
                  <a:pt x="0" y="0"/>
                </a:moveTo>
                <a:lnTo>
                  <a:pt x="18288000" y="0"/>
                </a:lnTo>
                <a:lnTo>
                  <a:pt x="18288000" y="10287000"/>
                </a:lnTo>
                <a:lnTo>
                  <a:pt x="0" y="10287000"/>
                </a:lnTo>
                <a:lnTo>
                  <a:pt x="0" y="0"/>
                </a:lnTo>
                <a:close/>
              </a:path>
            </a:pathLst>
          </a:custGeom>
          <a:blipFill rotWithShape="1">
            <a:blip r:embed="rId3">
              <a:alphaModFix/>
            </a:blip>
            <a:stretch>
              <a:fillRect t="-38885" b="-38883"/>
            </a:stretch>
          </a:blipFill>
          <a:ln>
            <a:noFill/>
          </a:ln>
        </p:spPr>
      </p:sp>
      <p:sp>
        <p:nvSpPr>
          <p:cNvPr id="93" name="Google Shape;93;p1"/>
          <p:cNvSpPr/>
          <p:nvPr/>
        </p:nvSpPr>
        <p:spPr>
          <a:xfrm>
            <a:off x="964434" y="494424"/>
            <a:ext cx="1700044" cy="1634138"/>
          </a:xfrm>
          <a:custGeom>
            <a:avLst/>
            <a:gdLst/>
            <a:ahLst/>
            <a:cxnLst/>
            <a:rect l="l" t="t" r="r" b="b"/>
            <a:pathLst>
              <a:path w="1700044" h="1634138" extrusionOk="0">
                <a:moveTo>
                  <a:pt x="0" y="0"/>
                </a:moveTo>
                <a:lnTo>
                  <a:pt x="1700044" y="0"/>
                </a:lnTo>
                <a:lnTo>
                  <a:pt x="1700044" y="1634138"/>
                </a:lnTo>
                <a:lnTo>
                  <a:pt x="0" y="1634138"/>
                </a:lnTo>
                <a:lnTo>
                  <a:pt x="0" y="0"/>
                </a:lnTo>
                <a:close/>
              </a:path>
            </a:pathLst>
          </a:custGeom>
          <a:blipFill rotWithShape="1">
            <a:blip r:embed="rId4">
              <a:alphaModFix/>
            </a:blip>
            <a:stretch>
              <a:fillRect/>
            </a:stretch>
          </a:blipFill>
          <a:ln>
            <a:noFill/>
          </a:ln>
        </p:spPr>
      </p:sp>
      <p:sp>
        <p:nvSpPr>
          <p:cNvPr id="94" name="Google Shape;94;p1"/>
          <p:cNvSpPr/>
          <p:nvPr/>
        </p:nvSpPr>
        <p:spPr>
          <a:xfrm>
            <a:off x="3324824" y="6013634"/>
            <a:ext cx="1091547" cy="1046535"/>
          </a:xfrm>
          <a:custGeom>
            <a:avLst/>
            <a:gdLst/>
            <a:ahLst/>
            <a:cxnLst/>
            <a:rect l="l" t="t" r="r" b="b"/>
            <a:pathLst>
              <a:path w="1091547" h="1046535" extrusionOk="0">
                <a:moveTo>
                  <a:pt x="0" y="0"/>
                </a:moveTo>
                <a:lnTo>
                  <a:pt x="1091546" y="0"/>
                </a:lnTo>
                <a:lnTo>
                  <a:pt x="1091546" y="1046534"/>
                </a:lnTo>
                <a:lnTo>
                  <a:pt x="0" y="1046534"/>
                </a:lnTo>
                <a:lnTo>
                  <a:pt x="0" y="0"/>
                </a:lnTo>
                <a:close/>
              </a:path>
            </a:pathLst>
          </a:custGeom>
          <a:blipFill rotWithShape="1">
            <a:blip r:embed="rId5">
              <a:alphaModFix/>
            </a:blip>
            <a:stretch>
              <a:fillRect b="-445"/>
            </a:stretch>
          </a:blipFill>
          <a:ln>
            <a:noFill/>
          </a:ln>
        </p:spPr>
      </p:sp>
      <p:sp>
        <p:nvSpPr>
          <p:cNvPr id="95" name="Google Shape;95;p1"/>
          <p:cNvSpPr/>
          <p:nvPr/>
        </p:nvSpPr>
        <p:spPr>
          <a:xfrm>
            <a:off x="5054171" y="6013634"/>
            <a:ext cx="1091547" cy="1077184"/>
          </a:xfrm>
          <a:custGeom>
            <a:avLst/>
            <a:gdLst/>
            <a:ahLst/>
            <a:cxnLst/>
            <a:rect l="l" t="t" r="r" b="b"/>
            <a:pathLst>
              <a:path w="1091547" h="1077184" extrusionOk="0">
                <a:moveTo>
                  <a:pt x="0" y="0"/>
                </a:moveTo>
                <a:lnTo>
                  <a:pt x="1091547" y="0"/>
                </a:lnTo>
                <a:lnTo>
                  <a:pt x="1091547" y="1077184"/>
                </a:lnTo>
                <a:lnTo>
                  <a:pt x="0" y="1077184"/>
                </a:lnTo>
                <a:lnTo>
                  <a:pt x="0" y="0"/>
                </a:lnTo>
                <a:close/>
              </a:path>
            </a:pathLst>
          </a:custGeom>
          <a:blipFill rotWithShape="1">
            <a:blip r:embed="rId6">
              <a:alphaModFix/>
            </a:blip>
            <a:stretch>
              <a:fillRect r="-100"/>
            </a:stretch>
          </a:blipFill>
          <a:ln>
            <a:noFill/>
          </a:ln>
        </p:spPr>
      </p:sp>
      <p:sp>
        <p:nvSpPr>
          <p:cNvPr id="96" name="Google Shape;96;p1"/>
          <p:cNvSpPr/>
          <p:nvPr/>
        </p:nvSpPr>
        <p:spPr>
          <a:xfrm>
            <a:off x="8497904" y="6013634"/>
            <a:ext cx="1046535" cy="1046535"/>
          </a:xfrm>
          <a:custGeom>
            <a:avLst/>
            <a:gdLst/>
            <a:ahLst/>
            <a:cxnLst/>
            <a:rect l="l" t="t" r="r" b="b"/>
            <a:pathLst>
              <a:path w="1046535" h="1046535" extrusionOk="0">
                <a:moveTo>
                  <a:pt x="0" y="0"/>
                </a:moveTo>
                <a:lnTo>
                  <a:pt x="1046534" y="0"/>
                </a:lnTo>
                <a:lnTo>
                  <a:pt x="1046534" y="1046534"/>
                </a:lnTo>
                <a:lnTo>
                  <a:pt x="0" y="1046534"/>
                </a:lnTo>
                <a:lnTo>
                  <a:pt x="0" y="0"/>
                </a:lnTo>
                <a:close/>
              </a:path>
            </a:pathLst>
          </a:custGeom>
          <a:blipFill rotWithShape="1">
            <a:blip r:embed="rId7">
              <a:alphaModFix/>
            </a:blip>
            <a:stretch>
              <a:fillRect b="-672"/>
            </a:stretch>
          </a:blipFill>
          <a:ln>
            <a:noFill/>
          </a:ln>
        </p:spPr>
      </p:sp>
      <p:sp>
        <p:nvSpPr>
          <p:cNvPr id="97" name="Google Shape;97;p1"/>
          <p:cNvSpPr/>
          <p:nvPr/>
        </p:nvSpPr>
        <p:spPr>
          <a:xfrm>
            <a:off x="10197199" y="6027996"/>
            <a:ext cx="1091547" cy="1077184"/>
          </a:xfrm>
          <a:custGeom>
            <a:avLst/>
            <a:gdLst/>
            <a:ahLst/>
            <a:cxnLst/>
            <a:rect l="l" t="t" r="r" b="b"/>
            <a:pathLst>
              <a:path w="1091547" h="1077184" extrusionOk="0">
                <a:moveTo>
                  <a:pt x="0" y="0"/>
                </a:moveTo>
                <a:lnTo>
                  <a:pt x="1091547" y="0"/>
                </a:lnTo>
                <a:lnTo>
                  <a:pt x="1091547" y="1077184"/>
                </a:lnTo>
                <a:lnTo>
                  <a:pt x="0" y="1077184"/>
                </a:lnTo>
                <a:lnTo>
                  <a:pt x="0" y="0"/>
                </a:lnTo>
                <a:close/>
              </a:path>
            </a:pathLst>
          </a:custGeom>
          <a:blipFill rotWithShape="1">
            <a:blip r:embed="rId8">
              <a:alphaModFix/>
            </a:blip>
            <a:stretch>
              <a:fillRect r="-100"/>
            </a:stretch>
          </a:blipFill>
          <a:ln>
            <a:noFill/>
          </a:ln>
        </p:spPr>
      </p:sp>
      <p:sp>
        <p:nvSpPr>
          <p:cNvPr id="98" name="Google Shape;98;p1"/>
          <p:cNvSpPr/>
          <p:nvPr/>
        </p:nvSpPr>
        <p:spPr>
          <a:xfrm>
            <a:off x="6761012" y="6013634"/>
            <a:ext cx="1091547" cy="1091547"/>
          </a:xfrm>
          <a:custGeom>
            <a:avLst/>
            <a:gdLst/>
            <a:ahLst/>
            <a:cxnLst/>
            <a:rect l="l" t="t" r="r" b="b"/>
            <a:pathLst>
              <a:path w="1091547" h="1091547" extrusionOk="0">
                <a:moveTo>
                  <a:pt x="0" y="0"/>
                </a:moveTo>
                <a:lnTo>
                  <a:pt x="1091547" y="0"/>
                </a:lnTo>
                <a:lnTo>
                  <a:pt x="1091547" y="1091546"/>
                </a:lnTo>
                <a:lnTo>
                  <a:pt x="0" y="1091546"/>
                </a:lnTo>
                <a:lnTo>
                  <a:pt x="0" y="0"/>
                </a:lnTo>
                <a:close/>
              </a:path>
            </a:pathLst>
          </a:custGeom>
          <a:blipFill rotWithShape="1">
            <a:blip r:embed="rId9">
              <a:alphaModFix/>
            </a:blip>
            <a:stretch>
              <a:fillRect/>
            </a:stretch>
          </a:blipFill>
          <a:ln>
            <a:noFill/>
          </a:ln>
        </p:spPr>
      </p:sp>
      <p:sp>
        <p:nvSpPr>
          <p:cNvPr id="99" name="Google Shape;99;p1"/>
          <p:cNvSpPr/>
          <p:nvPr/>
        </p:nvSpPr>
        <p:spPr>
          <a:xfrm>
            <a:off x="11926546" y="6013634"/>
            <a:ext cx="1091547" cy="1091547"/>
          </a:xfrm>
          <a:custGeom>
            <a:avLst/>
            <a:gdLst/>
            <a:ahLst/>
            <a:cxnLst/>
            <a:rect l="l" t="t" r="r" b="b"/>
            <a:pathLst>
              <a:path w="1091547" h="1091547" extrusionOk="0">
                <a:moveTo>
                  <a:pt x="0" y="0"/>
                </a:moveTo>
                <a:lnTo>
                  <a:pt x="1091548" y="0"/>
                </a:lnTo>
                <a:lnTo>
                  <a:pt x="1091548" y="1091546"/>
                </a:lnTo>
                <a:lnTo>
                  <a:pt x="0" y="1091546"/>
                </a:lnTo>
                <a:lnTo>
                  <a:pt x="0" y="0"/>
                </a:lnTo>
                <a:close/>
              </a:path>
            </a:pathLst>
          </a:custGeom>
          <a:blipFill rotWithShape="1">
            <a:blip r:embed="rId10">
              <a:alphaModFix/>
            </a:blip>
            <a:stretch>
              <a:fillRect/>
            </a:stretch>
          </a:blipFill>
          <a:ln>
            <a:noFill/>
          </a:ln>
        </p:spPr>
      </p:sp>
      <p:sp>
        <p:nvSpPr>
          <p:cNvPr id="100" name="Google Shape;100;p1"/>
          <p:cNvSpPr/>
          <p:nvPr/>
        </p:nvSpPr>
        <p:spPr>
          <a:xfrm>
            <a:off x="13655893" y="6013634"/>
            <a:ext cx="1091547" cy="1091547"/>
          </a:xfrm>
          <a:custGeom>
            <a:avLst/>
            <a:gdLst/>
            <a:ahLst/>
            <a:cxnLst/>
            <a:rect l="l" t="t" r="r" b="b"/>
            <a:pathLst>
              <a:path w="1091547" h="1091547" extrusionOk="0">
                <a:moveTo>
                  <a:pt x="0" y="0"/>
                </a:moveTo>
                <a:lnTo>
                  <a:pt x="1091547" y="0"/>
                </a:lnTo>
                <a:lnTo>
                  <a:pt x="1091547" y="1091546"/>
                </a:lnTo>
                <a:lnTo>
                  <a:pt x="0" y="1091546"/>
                </a:lnTo>
                <a:lnTo>
                  <a:pt x="0" y="0"/>
                </a:lnTo>
                <a:close/>
              </a:path>
            </a:pathLst>
          </a:custGeom>
          <a:blipFill rotWithShape="1">
            <a:blip r:embed="rId11">
              <a:alphaModFix/>
            </a:blip>
            <a:stretch>
              <a:fillRect/>
            </a:stretch>
          </a:blipFill>
          <a:ln>
            <a:noFill/>
          </a:ln>
        </p:spPr>
      </p:sp>
      <p:sp>
        <p:nvSpPr>
          <p:cNvPr id="101" name="Google Shape;101;p1"/>
          <p:cNvSpPr/>
          <p:nvPr/>
        </p:nvSpPr>
        <p:spPr>
          <a:xfrm>
            <a:off x="5267325" y="1250878"/>
            <a:ext cx="7753350" cy="4057650"/>
          </a:xfrm>
          <a:custGeom>
            <a:avLst/>
            <a:gdLst/>
            <a:ahLst/>
            <a:cxnLst/>
            <a:rect l="l" t="t" r="r" b="b"/>
            <a:pathLst>
              <a:path w="7753350" h="4057650" extrusionOk="0">
                <a:moveTo>
                  <a:pt x="0" y="0"/>
                </a:moveTo>
                <a:lnTo>
                  <a:pt x="7753350" y="0"/>
                </a:lnTo>
                <a:lnTo>
                  <a:pt x="7753350" y="4057650"/>
                </a:lnTo>
                <a:lnTo>
                  <a:pt x="0" y="4057650"/>
                </a:lnTo>
                <a:lnTo>
                  <a:pt x="0" y="0"/>
                </a:lnTo>
                <a:close/>
              </a:path>
            </a:pathLst>
          </a:custGeom>
          <a:blipFill rotWithShape="1">
            <a:blip r:embed="rId12">
              <a:alphaModFix/>
            </a:blip>
            <a:stretch>
              <a:fillRect b="-200"/>
            </a:stretch>
          </a:blipFill>
          <a:ln>
            <a:noFill/>
          </a:ln>
        </p:spPr>
      </p:sp>
      <p:sp>
        <p:nvSpPr>
          <p:cNvPr id="102" name="Google Shape;102;p1"/>
          <p:cNvSpPr/>
          <p:nvPr/>
        </p:nvSpPr>
        <p:spPr>
          <a:xfrm>
            <a:off x="964434" y="9014337"/>
            <a:ext cx="3552069" cy="745800"/>
          </a:xfrm>
          <a:custGeom>
            <a:avLst/>
            <a:gdLst/>
            <a:ahLst/>
            <a:cxnLst/>
            <a:rect l="l" t="t" r="r" b="b"/>
            <a:pathLst>
              <a:path w="3552069" h="745800" extrusionOk="0">
                <a:moveTo>
                  <a:pt x="0" y="0"/>
                </a:moveTo>
                <a:lnTo>
                  <a:pt x="3552069" y="0"/>
                </a:lnTo>
                <a:lnTo>
                  <a:pt x="3552069" y="745800"/>
                </a:lnTo>
                <a:lnTo>
                  <a:pt x="0" y="745800"/>
                </a:lnTo>
                <a:lnTo>
                  <a:pt x="0" y="0"/>
                </a:lnTo>
                <a:close/>
              </a:path>
            </a:pathLst>
          </a:custGeom>
          <a:blipFill rotWithShape="1">
            <a:blip r:embed="rId13">
              <a:alphaModFix/>
            </a:blip>
            <a:stretch>
              <a:fillRect/>
            </a:stretch>
          </a:blipFill>
          <a:ln>
            <a:noFill/>
          </a:ln>
        </p:spPr>
      </p:sp>
      <p:sp>
        <p:nvSpPr>
          <p:cNvPr id="103" name="Google Shape;103;p1"/>
          <p:cNvSpPr txBox="1"/>
          <p:nvPr/>
        </p:nvSpPr>
        <p:spPr>
          <a:xfrm>
            <a:off x="5014197" y="8869414"/>
            <a:ext cx="9060600" cy="1026475"/>
          </a:xfrm>
          <a:prstGeom prst="rect">
            <a:avLst/>
          </a:prstGeom>
          <a:noFill/>
          <a:ln>
            <a:noFill/>
          </a:ln>
        </p:spPr>
        <p:txBody>
          <a:bodyPr spcFirstLastPara="1" wrap="square" lIns="0" tIns="0" rIns="0" bIns="0" anchor="t" anchorCtr="0">
            <a:spAutoFit/>
          </a:bodyPr>
          <a:lstStyle/>
          <a:p>
            <a:pPr marL="0" marR="0" lvl="0" indent="0" algn="l" rtl="0">
              <a:lnSpc>
                <a:spcPct val="119936"/>
              </a:lnSpc>
              <a:spcBef>
                <a:spcPts val="0"/>
              </a:spcBef>
              <a:spcAft>
                <a:spcPts val="0"/>
              </a:spcAft>
              <a:buNone/>
            </a:pPr>
            <a:r>
              <a:rPr lang="en-US" sz="1575" b="0" i="0" u="none" strike="noStrike" cap="none">
                <a:solidFill>
                  <a:srgbClr val="404040"/>
                </a:solidFill>
                <a:latin typeface="Arimo"/>
                <a:ea typeface="Arimo"/>
                <a:cs typeface="Arimo"/>
                <a:sym typeface="Arimo"/>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2022-1-ES01-KA220-ADU-000085390</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225"/>
        <p:cNvGrpSpPr/>
        <p:nvPr/>
      </p:nvGrpSpPr>
      <p:grpSpPr>
        <a:xfrm>
          <a:off x="0" y="0"/>
          <a:ext cx="0" cy="0"/>
          <a:chOff x="0" y="0"/>
          <a:chExt cx="0" cy="0"/>
        </a:xfrm>
      </p:grpSpPr>
      <p:sp>
        <p:nvSpPr>
          <p:cNvPr id="226" name="Google Shape;226;p10"/>
          <p:cNvSpPr/>
          <p:nvPr/>
        </p:nvSpPr>
        <p:spPr>
          <a:xfrm>
            <a:off x="4614566" y="2604539"/>
            <a:ext cx="9058834" cy="4111178"/>
          </a:xfrm>
          <a:custGeom>
            <a:avLst/>
            <a:gdLst/>
            <a:ahLst/>
            <a:cxnLst/>
            <a:rect l="l" t="t" r="r" b="b"/>
            <a:pathLst>
              <a:path w="8803767" h="3995420" extrusionOk="0">
                <a:moveTo>
                  <a:pt x="0" y="0"/>
                </a:moveTo>
                <a:lnTo>
                  <a:pt x="8803767" y="0"/>
                </a:lnTo>
                <a:lnTo>
                  <a:pt x="8803767" y="3995420"/>
                </a:lnTo>
                <a:lnTo>
                  <a:pt x="0" y="3995420"/>
                </a:lnTo>
                <a:close/>
              </a:path>
            </a:pathLst>
          </a:custGeom>
          <a:solidFill>
            <a:srgbClr val="65BAAF"/>
          </a:solidFill>
          <a:ln>
            <a:noFill/>
          </a:ln>
        </p:spPr>
      </p:sp>
      <p:sp>
        <p:nvSpPr>
          <p:cNvPr id="227" name="Google Shape;227;p10"/>
          <p:cNvSpPr txBox="1"/>
          <p:nvPr/>
        </p:nvSpPr>
        <p:spPr>
          <a:xfrm>
            <a:off x="5311695" y="3038356"/>
            <a:ext cx="7664611" cy="3523400"/>
          </a:xfrm>
          <a:prstGeom prst="rect">
            <a:avLst/>
          </a:prstGeom>
          <a:noFill/>
          <a:ln>
            <a:noFill/>
          </a:ln>
        </p:spPr>
        <p:txBody>
          <a:bodyPr spcFirstLastPara="1" wrap="square" lIns="0" tIns="0" rIns="0" bIns="0" anchor="t" anchorCtr="0">
            <a:spAutoFit/>
          </a:bodyPr>
          <a:lstStyle/>
          <a:p>
            <a:pPr marL="0" marR="0" lvl="0" indent="0" algn="ctr" rtl="0">
              <a:lnSpc>
                <a:spcPct val="192055"/>
              </a:lnSpc>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ctr" rtl="0">
              <a:lnSpc>
                <a:spcPct val="120005"/>
              </a:lnSpc>
              <a:spcBef>
                <a:spcPts val="0"/>
              </a:spcBef>
              <a:spcAft>
                <a:spcPts val="0"/>
              </a:spcAft>
              <a:buNone/>
            </a:pPr>
            <a:r>
              <a:rPr lang="el-GR" sz="5400" b="1" i="0" u="none" strike="noStrike" cap="none" dirty="0">
                <a:solidFill>
                  <a:srgbClr val="FFFFFF"/>
                </a:solidFill>
                <a:latin typeface="Arimo"/>
                <a:ea typeface="Arimo"/>
                <a:cs typeface="Arimo"/>
                <a:sym typeface="Arimo"/>
              </a:rPr>
              <a:t>Κυνήγι θησαυρού οικολογικών επενδύσεων</a:t>
            </a:r>
            <a:endParaRPr sz="5400" b="1" i="0" u="none" strike="noStrike" cap="none" dirty="0">
              <a:solidFill>
                <a:srgbClr val="FFFFFF"/>
              </a:solidFill>
              <a:latin typeface="Arimo"/>
              <a:ea typeface="Arimo"/>
              <a:cs typeface="Arimo"/>
              <a:sym typeface="Arimo"/>
            </a:endParaRPr>
          </a:p>
        </p:txBody>
      </p:sp>
      <p:sp>
        <p:nvSpPr>
          <p:cNvPr id="228" name="Google Shape;228;p10"/>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sp>
      <p:sp>
        <p:nvSpPr>
          <p:cNvPr id="229" name="Google Shape;229;p10"/>
          <p:cNvSpPr/>
          <p:nvPr/>
        </p:nvSpPr>
        <p:spPr>
          <a:xfrm>
            <a:off x="2940052" y="0"/>
            <a:ext cx="4743285" cy="4114800"/>
          </a:xfrm>
          <a:custGeom>
            <a:avLst/>
            <a:gdLst/>
            <a:ahLst/>
            <a:cxnLst/>
            <a:rect l="l" t="t" r="r" b="b"/>
            <a:pathLst>
              <a:path w="4743285" h="4114800" extrusionOk="0">
                <a:moveTo>
                  <a:pt x="0" y="0"/>
                </a:moveTo>
                <a:lnTo>
                  <a:pt x="4743285" y="0"/>
                </a:lnTo>
                <a:lnTo>
                  <a:pt x="4743285" y="4114800"/>
                </a:lnTo>
                <a:lnTo>
                  <a:pt x="0" y="4114800"/>
                </a:lnTo>
                <a:lnTo>
                  <a:pt x="0" y="0"/>
                </a:lnTo>
                <a:close/>
              </a:path>
            </a:pathLst>
          </a:custGeom>
          <a:blipFill rotWithShape="1">
            <a:blip r:embed="rId3">
              <a:alphaModFix/>
            </a:blip>
            <a:stretch>
              <a:fillRect/>
            </a:stretch>
          </a:blipFill>
          <a:ln>
            <a:noFill/>
          </a:ln>
        </p:spPr>
      </p:sp>
      <p:sp>
        <p:nvSpPr>
          <p:cNvPr id="230" name="Google Shape;230;p10"/>
          <p:cNvSpPr txBox="1"/>
          <p:nvPr/>
        </p:nvSpPr>
        <p:spPr>
          <a:xfrm rot="-1189333">
            <a:off x="3235477" y="1399451"/>
            <a:ext cx="4114998" cy="2163926"/>
          </a:xfrm>
          <a:prstGeom prst="rect">
            <a:avLst/>
          </a:prstGeom>
          <a:noFill/>
          <a:ln>
            <a:noFill/>
          </a:ln>
        </p:spPr>
        <p:txBody>
          <a:bodyPr spcFirstLastPara="1" wrap="square" lIns="0" tIns="0" rIns="0" bIns="0" anchor="t" anchorCtr="0">
            <a:spAutoFit/>
          </a:bodyPr>
          <a:lstStyle/>
          <a:p>
            <a:pPr marL="0" marR="0" lvl="0" indent="0" algn="ctr" rtl="0">
              <a:lnSpc>
                <a:spcPct val="121388"/>
              </a:lnSpc>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ctr" rtl="0">
              <a:lnSpc>
                <a:spcPct val="121388"/>
              </a:lnSpc>
              <a:spcBef>
                <a:spcPts val="0"/>
              </a:spcBef>
              <a:spcAft>
                <a:spcPts val="0"/>
              </a:spcAft>
              <a:buNone/>
            </a:pPr>
            <a:endParaRPr lang="en-US" sz="2800" b="0" i="0" u="none" strike="noStrike" cap="none" dirty="0">
              <a:solidFill>
                <a:schemeClr val="dk1"/>
              </a:solidFill>
              <a:latin typeface="Calibri"/>
              <a:ea typeface="Calibri"/>
              <a:cs typeface="Calibri"/>
              <a:sym typeface="Calibri"/>
            </a:endParaRPr>
          </a:p>
          <a:p>
            <a:pPr marL="0" marR="0" lvl="0" indent="0" algn="ctr" rtl="0">
              <a:lnSpc>
                <a:spcPct val="117998"/>
              </a:lnSpc>
              <a:spcBef>
                <a:spcPts val="0"/>
              </a:spcBef>
              <a:spcAft>
                <a:spcPts val="0"/>
              </a:spcAft>
              <a:buNone/>
            </a:pPr>
            <a:r>
              <a:rPr lang="el-GR" sz="3600" dirty="0"/>
              <a:t>ΩΡΑ ΓΙΑ ΔΡΑΣΤΗΡΙΟΤΗΤΑ</a:t>
            </a:r>
            <a:endParaRPr lang="en-US" sz="1050" dirty="0"/>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1F7E1"/>
        </a:solidFill>
        <a:effectLst/>
      </p:bgPr>
    </p:bg>
    <p:spTree>
      <p:nvGrpSpPr>
        <p:cNvPr id="1" name="Shape 234"/>
        <p:cNvGrpSpPr/>
        <p:nvPr/>
      </p:nvGrpSpPr>
      <p:grpSpPr>
        <a:xfrm>
          <a:off x="0" y="0"/>
          <a:ext cx="0" cy="0"/>
          <a:chOff x="0" y="0"/>
          <a:chExt cx="0" cy="0"/>
        </a:xfrm>
      </p:grpSpPr>
      <p:sp>
        <p:nvSpPr>
          <p:cNvPr id="235" name="Google Shape;235;p11"/>
          <p:cNvSpPr/>
          <p:nvPr/>
        </p:nvSpPr>
        <p:spPr>
          <a:xfrm rot="-3804574">
            <a:off x="9599631" y="-4942041"/>
            <a:ext cx="10803513" cy="12945386"/>
          </a:xfrm>
          <a:custGeom>
            <a:avLst/>
            <a:gdLst/>
            <a:ahLst/>
            <a:cxnLst/>
            <a:rect l="l" t="t" r="r" b="b"/>
            <a:pathLst>
              <a:path w="10803513" h="12945386" extrusionOk="0">
                <a:moveTo>
                  <a:pt x="0" y="0"/>
                </a:moveTo>
                <a:lnTo>
                  <a:pt x="10803514" y="0"/>
                </a:lnTo>
                <a:lnTo>
                  <a:pt x="10803514" y="12945386"/>
                </a:lnTo>
                <a:lnTo>
                  <a:pt x="0" y="12945386"/>
                </a:lnTo>
                <a:lnTo>
                  <a:pt x="0" y="0"/>
                </a:lnTo>
                <a:close/>
              </a:path>
            </a:pathLst>
          </a:custGeom>
          <a:blipFill rotWithShape="1">
            <a:blip r:embed="rId3">
              <a:alphaModFix/>
            </a:blip>
            <a:stretch>
              <a:fillRect/>
            </a:stretch>
          </a:blipFill>
          <a:ln>
            <a:noFill/>
          </a:ln>
        </p:spPr>
      </p:sp>
      <p:sp>
        <p:nvSpPr>
          <p:cNvPr id="236" name="Google Shape;236;p11"/>
          <p:cNvSpPr/>
          <p:nvPr/>
        </p:nvSpPr>
        <p:spPr>
          <a:xfrm>
            <a:off x="11444460" y="4154922"/>
            <a:ext cx="6737985" cy="6259244"/>
          </a:xfrm>
          <a:custGeom>
            <a:avLst/>
            <a:gdLst/>
            <a:ahLst/>
            <a:cxnLst/>
            <a:rect l="l" t="t" r="r" b="b"/>
            <a:pathLst>
              <a:path w="6488430" h="6027420" extrusionOk="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rotWithShape="1">
            <a:blip r:embed="rId4">
              <a:alphaModFix/>
            </a:blip>
            <a:stretch>
              <a:fillRect l="-18068" r="-1806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1"/>
          <p:cNvSpPr txBox="1"/>
          <p:nvPr/>
        </p:nvSpPr>
        <p:spPr>
          <a:xfrm>
            <a:off x="1026685" y="1114425"/>
            <a:ext cx="6995336" cy="941796"/>
          </a:xfrm>
          <a:prstGeom prst="rect">
            <a:avLst/>
          </a:prstGeom>
          <a:noFill/>
          <a:ln>
            <a:noFill/>
          </a:ln>
        </p:spPr>
        <p:txBody>
          <a:bodyPr spcFirstLastPara="1" wrap="square" lIns="0" tIns="0" rIns="0" bIns="0" anchor="t" anchorCtr="0">
            <a:spAutoFit/>
          </a:bodyPr>
          <a:lstStyle/>
          <a:p>
            <a:pPr marL="0" marR="0" lvl="0" indent="0" algn="l" rtl="0">
              <a:lnSpc>
                <a:spcPct val="102000"/>
              </a:lnSpc>
              <a:spcBef>
                <a:spcPts val="0"/>
              </a:spcBef>
              <a:spcAft>
                <a:spcPts val="0"/>
              </a:spcAft>
              <a:buNone/>
            </a:pPr>
            <a:r>
              <a:rPr lang="el-GR" sz="6000" b="0" i="0" u="none" strike="noStrike" cap="none" dirty="0">
                <a:solidFill>
                  <a:srgbClr val="80D959"/>
                </a:solidFill>
                <a:latin typeface="Arial"/>
                <a:ea typeface="Arial"/>
                <a:cs typeface="Arial"/>
                <a:sym typeface="Arial"/>
              </a:rPr>
              <a:t>Προβληματισμός</a:t>
            </a:r>
            <a:endParaRPr dirty="0"/>
          </a:p>
        </p:txBody>
      </p:sp>
      <p:sp>
        <p:nvSpPr>
          <p:cNvPr id="238" name="Google Shape;238;p11"/>
          <p:cNvSpPr txBox="1"/>
          <p:nvPr/>
        </p:nvSpPr>
        <p:spPr>
          <a:xfrm>
            <a:off x="1026685" y="3122377"/>
            <a:ext cx="9430500" cy="5274136"/>
          </a:xfrm>
          <a:prstGeom prst="rect">
            <a:avLst/>
          </a:prstGeom>
          <a:noFill/>
          <a:ln>
            <a:noFill/>
          </a:ln>
        </p:spPr>
        <p:txBody>
          <a:bodyPr spcFirstLastPara="1" wrap="square" lIns="0" tIns="0" rIns="0" bIns="0" anchor="t" anchorCtr="0">
            <a:spAutoFit/>
          </a:bodyPr>
          <a:lstStyle/>
          <a:p>
            <a:pPr marL="604529" marR="0" lvl="1" indent="-302264" algn="l" rtl="0">
              <a:lnSpc>
                <a:spcPct val="204000"/>
              </a:lnSpc>
              <a:spcBef>
                <a:spcPts val="0"/>
              </a:spcBef>
              <a:spcAft>
                <a:spcPts val="0"/>
              </a:spcAft>
              <a:buClr>
                <a:srgbClr val="000000"/>
              </a:buClr>
              <a:buSzPts val="2800"/>
              <a:buFont typeface="Arial"/>
              <a:buChar char="•"/>
            </a:pPr>
            <a:r>
              <a:rPr lang="el-GR" sz="2800" dirty="0">
                <a:latin typeface="Open Sans"/>
                <a:ea typeface="Open Sans"/>
                <a:cs typeface="Open Sans"/>
                <a:sym typeface="Open Sans"/>
              </a:rPr>
              <a:t>Πώς πιστεύετε ότι οι πράσινες επενδύσεις ταιριάζουν με τις αξίες και τους στόχους σας, ειδικά ως ηλικιωμένος;</a:t>
            </a:r>
          </a:p>
          <a:p>
            <a:pPr marL="604529" marR="0" lvl="1" indent="-302264" algn="l" rtl="0">
              <a:lnSpc>
                <a:spcPct val="204000"/>
              </a:lnSpc>
              <a:spcBef>
                <a:spcPts val="0"/>
              </a:spcBef>
              <a:spcAft>
                <a:spcPts val="0"/>
              </a:spcAft>
              <a:buClr>
                <a:srgbClr val="000000"/>
              </a:buClr>
              <a:buSzPts val="2800"/>
              <a:buFont typeface="Arial"/>
              <a:buChar char="•"/>
            </a:pPr>
            <a:r>
              <a:rPr lang="el-GR" sz="2800" dirty="0">
                <a:latin typeface="Open Sans"/>
                <a:ea typeface="Open Sans"/>
                <a:cs typeface="Open Sans"/>
                <a:sym typeface="Open Sans"/>
              </a:rPr>
              <a:t>Μήπως οι πληροφορίες που παρέχονται σε αυτή την ενότητα άλλαξαν την οπτική σας σχετικά με τις επενδύσεις για την </a:t>
            </a:r>
            <a:r>
              <a:rPr lang="el-GR" sz="2800" dirty="0" err="1">
                <a:latin typeface="Open Sans"/>
                <a:ea typeface="Open Sans"/>
                <a:cs typeface="Open Sans"/>
                <a:sym typeface="Open Sans"/>
              </a:rPr>
              <a:t>αειφορία</a:t>
            </a:r>
            <a:r>
              <a:rPr lang="el-GR" sz="2800" dirty="0">
                <a:latin typeface="Open Sans"/>
                <a:ea typeface="Open Sans"/>
                <a:cs typeface="Open Sans"/>
                <a:sym typeface="Open Sans"/>
              </a:rPr>
              <a:t>; Αν ναι, πώς;</a:t>
            </a:r>
            <a:endParaRPr dirty="0"/>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42"/>
        <p:cNvGrpSpPr/>
        <p:nvPr/>
      </p:nvGrpSpPr>
      <p:grpSpPr>
        <a:xfrm>
          <a:off x="0" y="0"/>
          <a:ext cx="0" cy="0"/>
          <a:chOff x="0" y="0"/>
          <a:chExt cx="0" cy="0"/>
        </a:xfrm>
      </p:grpSpPr>
      <p:sp>
        <p:nvSpPr>
          <p:cNvPr id="243" name="Google Shape;243;p12"/>
          <p:cNvSpPr/>
          <p:nvPr/>
        </p:nvSpPr>
        <p:spPr>
          <a:xfrm rot="-3804574">
            <a:off x="9363027" y="-6529859"/>
            <a:ext cx="11728294" cy="14053511"/>
          </a:xfrm>
          <a:custGeom>
            <a:avLst/>
            <a:gdLst/>
            <a:ahLst/>
            <a:cxnLst/>
            <a:rect l="l" t="t" r="r" b="b"/>
            <a:pathLst>
              <a:path w="11728294" h="14053511" extrusionOk="0">
                <a:moveTo>
                  <a:pt x="0" y="0"/>
                </a:moveTo>
                <a:lnTo>
                  <a:pt x="11728294" y="0"/>
                </a:lnTo>
                <a:lnTo>
                  <a:pt x="11728294" y="14053511"/>
                </a:lnTo>
                <a:lnTo>
                  <a:pt x="0" y="14053511"/>
                </a:lnTo>
                <a:lnTo>
                  <a:pt x="0" y="0"/>
                </a:lnTo>
                <a:close/>
              </a:path>
            </a:pathLst>
          </a:custGeom>
          <a:blipFill rotWithShape="1">
            <a:blip r:embed="rId3">
              <a:alphaModFix/>
            </a:blip>
            <a:stretch>
              <a:fillRect/>
            </a:stretch>
          </a:blipFill>
          <a:ln>
            <a:noFill/>
          </a:ln>
        </p:spPr>
      </p:sp>
      <p:sp>
        <p:nvSpPr>
          <p:cNvPr id="244" name="Google Shape;244;p12"/>
          <p:cNvSpPr/>
          <p:nvPr/>
        </p:nvSpPr>
        <p:spPr>
          <a:xfrm>
            <a:off x="-1026671" y="1976772"/>
            <a:ext cx="10780403" cy="3751665"/>
          </a:xfrm>
          <a:custGeom>
            <a:avLst/>
            <a:gdLst/>
            <a:ahLst/>
            <a:cxnLst/>
            <a:rect l="l" t="t" r="r" b="b"/>
            <a:pathLst>
              <a:path w="10780403" h="3751665" extrusionOk="0">
                <a:moveTo>
                  <a:pt x="0" y="0"/>
                </a:moveTo>
                <a:lnTo>
                  <a:pt x="10780402" y="0"/>
                </a:lnTo>
                <a:lnTo>
                  <a:pt x="10780402" y="3751665"/>
                </a:lnTo>
                <a:lnTo>
                  <a:pt x="0" y="3751665"/>
                </a:lnTo>
                <a:lnTo>
                  <a:pt x="0" y="0"/>
                </a:lnTo>
                <a:close/>
              </a:path>
            </a:pathLst>
          </a:custGeom>
          <a:blipFill rotWithShape="1">
            <a:blip r:embed="rId4">
              <a:alphaModFix/>
            </a:blip>
            <a:stretch>
              <a:fillRect/>
            </a:stretch>
          </a:blipFill>
          <a:ln>
            <a:noFill/>
          </a:ln>
        </p:spPr>
      </p:sp>
      <p:sp>
        <p:nvSpPr>
          <p:cNvPr id="245" name="Google Shape;245;p12"/>
          <p:cNvSpPr txBox="1"/>
          <p:nvPr/>
        </p:nvSpPr>
        <p:spPr>
          <a:xfrm>
            <a:off x="2503869" y="3158330"/>
            <a:ext cx="7249863" cy="2381934"/>
          </a:xfrm>
          <a:prstGeom prst="rect">
            <a:avLst/>
          </a:prstGeom>
          <a:noFill/>
          <a:ln>
            <a:noFill/>
          </a:ln>
        </p:spPr>
        <p:txBody>
          <a:bodyPr spcFirstLastPara="1" wrap="square" lIns="0" tIns="0" rIns="0" bIns="0" anchor="t" anchorCtr="0">
            <a:spAutoFit/>
          </a:bodyPr>
          <a:lstStyle/>
          <a:p>
            <a:pPr marL="0" marR="0" lvl="0" indent="0" algn="l" rtl="0">
              <a:lnSpc>
                <a:spcPct val="119987"/>
              </a:lnSpc>
              <a:spcBef>
                <a:spcPts val="0"/>
              </a:spcBef>
              <a:spcAft>
                <a:spcPts val="0"/>
              </a:spcAft>
              <a:buNone/>
            </a:pPr>
            <a:r>
              <a:rPr lang="el-GR" sz="6449" b="1" i="0" u="none" strike="noStrike" cap="none" dirty="0">
                <a:solidFill>
                  <a:srgbClr val="FFFFFF"/>
                </a:solidFill>
                <a:latin typeface="Arimo"/>
                <a:ea typeface="Arimo"/>
                <a:cs typeface="Arimo"/>
                <a:sym typeface="Arimo"/>
              </a:rPr>
              <a:t>Πολιτικές και κανονισμοί</a:t>
            </a:r>
            <a:endParaRPr dirty="0"/>
          </a:p>
        </p:txBody>
      </p:sp>
      <p:sp>
        <p:nvSpPr>
          <p:cNvPr id="246" name="Google Shape;246;p12"/>
          <p:cNvSpPr/>
          <p:nvPr/>
        </p:nvSpPr>
        <p:spPr>
          <a:xfrm>
            <a:off x="13720198" y="4604165"/>
            <a:ext cx="4922756" cy="5682835"/>
          </a:xfrm>
          <a:custGeom>
            <a:avLst/>
            <a:gdLst/>
            <a:ahLst/>
            <a:cxnLst/>
            <a:rect l="l" t="t" r="r" b="b"/>
            <a:pathLst>
              <a:path w="4922756" h="5682835" extrusionOk="0">
                <a:moveTo>
                  <a:pt x="0" y="0"/>
                </a:moveTo>
                <a:lnTo>
                  <a:pt x="4922756" y="0"/>
                </a:lnTo>
                <a:lnTo>
                  <a:pt x="4922756" y="5682835"/>
                </a:lnTo>
                <a:lnTo>
                  <a:pt x="0" y="5682835"/>
                </a:lnTo>
                <a:lnTo>
                  <a:pt x="0" y="0"/>
                </a:lnTo>
                <a:close/>
              </a:path>
            </a:pathLst>
          </a:custGeom>
          <a:blipFill rotWithShape="1">
            <a:blip r:embed="rId5">
              <a:alphaModFix/>
            </a:blip>
            <a:stretch>
              <a:fillRect/>
            </a:stretch>
          </a:blipFill>
          <a:ln>
            <a:noFill/>
          </a:ln>
        </p:spPr>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250"/>
        <p:cNvGrpSpPr/>
        <p:nvPr/>
      </p:nvGrpSpPr>
      <p:grpSpPr>
        <a:xfrm>
          <a:off x="0" y="0"/>
          <a:ext cx="0" cy="0"/>
          <a:chOff x="0" y="0"/>
          <a:chExt cx="0" cy="0"/>
        </a:xfrm>
      </p:grpSpPr>
      <p:sp>
        <p:nvSpPr>
          <p:cNvPr id="251" name="Google Shape;251;p13"/>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sp>
      <p:sp>
        <p:nvSpPr>
          <p:cNvPr id="252" name="Google Shape;252;p13"/>
          <p:cNvSpPr/>
          <p:nvPr/>
        </p:nvSpPr>
        <p:spPr>
          <a:xfrm>
            <a:off x="9110961" y="3054222"/>
            <a:ext cx="5917942" cy="4038995"/>
          </a:xfrm>
          <a:custGeom>
            <a:avLst/>
            <a:gdLst/>
            <a:ahLst/>
            <a:cxnLst/>
            <a:rect l="l" t="t" r="r" b="b"/>
            <a:pathLst>
              <a:path w="5917942" h="4038995" extrusionOk="0">
                <a:moveTo>
                  <a:pt x="0" y="0"/>
                </a:moveTo>
                <a:lnTo>
                  <a:pt x="5917942" y="0"/>
                </a:lnTo>
                <a:lnTo>
                  <a:pt x="5917942" y="4038995"/>
                </a:lnTo>
                <a:lnTo>
                  <a:pt x="0" y="4038995"/>
                </a:lnTo>
                <a:lnTo>
                  <a:pt x="0" y="0"/>
                </a:lnTo>
                <a:close/>
              </a:path>
            </a:pathLst>
          </a:custGeom>
          <a:blipFill rotWithShape="1">
            <a:blip r:embed="rId3">
              <a:alphaModFix/>
            </a:blip>
            <a:stretch>
              <a:fillRect/>
            </a:stretch>
          </a:blipFill>
          <a:ln>
            <a:noFill/>
          </a:ln>
        </p:spPr>
      </p:sp>
      <p:sp>
        <p:nvSpPr>
          <p:cNvPr id="253" name="Google Shape;253;p13"/>
          <p:cNvSpPr/>
          <p:nvPr/>
        </p:nvSpPr>
        <p:spPr>
          <a:xfrm>
            <a:off x="3259097" y="1796007"/>
            <a:ext cx="4643457" cy="3076291"/>
          </a:xfrm>
          <a:custGeom>
            <a:avLst/>
            <a:gdLst/>
            <a:ahLst/>
            <a:cxnLst/>
            <a:rect l="l" t="t" r="r" b="b"/>
            <a:pathLst>
              <a:path w="4643457" h="3076291" extrusionOk="0">
                <a:moveTo>
                  <a:pt x="0" y="0"/>
                </a:moveTo>
                <a:lnTo>
                  <a:pt x="4643458" y="0"/>
                </a:lnTo>
                <a:lnTo>
                  <a:pt x="4643458" y="3076290"/>
                </a:lnTo>
                <a:lnTo>
                  <a:pt x="0" y="3076290"/>
                </a:lnTo>
                <a:lnTo>
                  <a:pt x="0" y="0"/>
                </a:lnTo>
                <a:close/>
              </a:path>
            </a:pathLst>
          </a:custGeom>
          <a:blipFill rotWithShape="1">
            <a:blip r:embed="rId4">
              <a:alphaModFix/>
            </a:blip>
            <a:stretch>
              <a:fillRect/>
            </a:stretch>
          </a:blipFill>
          <a:ln>
            <a:noFill/>
          </a:ln>
        </p:spPr>
      </p:sp>
      <p:sp>
        <p:nvSpPr>
          <p:cNvPr id="254" name="Google Shape;254;p13"/>
          <p:cNvSpPr/>
          <p:nvPr/>
        </p:nvSpPr>
        <p:spPr>
          <a:xfrm>
            <a:off x="3259097" y="5414703"/>
            <a:ext cx="4643457" cy="3076291"/>
          </a:xfrm>
          <a:custGeom>
            <a:avLst/>
            <a:gdLst/>
            <a:ahLst/>
            <a:cxnLst/>
            <a:rect l="l" t="t" r="r" b="b"/>
            <a:pathLst>
              <a:path w="4643457" h="3076291" extrusionOk="0">
                <a:moveTo>
                  <a:pt x="0" y="0"/>
                </a:moveTo>
                <a:lnTo>
                  <a:pt x="4643458" y="0"/>
                </a:lnTo>
                <a:lnTo>
                  <a:pt x="4643458" y="3076290"/>
                </a:lnTo>
                <a:lnTo>
                  <a:pt x="0" y="3076290"/>
                </a:lnTo>
                <a:lnTo>
                  <a:pt x="0" y="0"/>
                </a:lnTo>
                <a:close/>
              </a:path>
            </a:pathLst>
          </a:custGeom>
          <a:blipFill rotWithShape="1">
            <a:blip r:embed="rId4">
              <a:alphaModFix/>
            </a:blip>
            <a:stretch>
              <a:fillRect/>
            </a:stretch>
          </a:blipFill>
          <a:ln>
            <a:noFill/>
          </a:ln>
        </p:spPr>
      </p:sp>
      <p:sp>
        <p:nvSpPr>
          <p:cNvPr id="255" name="Google Shape;255;p13"/>
          <p:cNvSpPr txBox="1"/>
          <p:nvPr/>
        </p:nvSpPr>
        <p:spPr>
          <a:xfrm>
            <a:off x="4348893" y="2668164"/>
            <a:ext cx="2463867" cy="1130181"/>
          </a:xfrm>
          <a:prstGeom prst="rect">
            <a:avLst/>
          </a:prstGeom>
          <a:noFill/>
          <a:ln>
            <a:noFill/>
          </a:ln>
        </p:spPr>
        <p:txBody>
          <a:bodyPr spcFirstLastPara="1" wrap="square" lIns="0" tIns="0" rIns="0" bIns="0" anchor="t" anchorCtr="0">
            <a:spAutoFit/>
          </a:bodyPr>
          <a:lstStyle/>
          <a:p>
            <a:pPr marL="0" marR="0" lvl="0" indent="0" algn="l" rtl="0">
              <a:lnSpc>
                <a:spcPct val="204000"/>
              </a:lnSpc>
              <a:spcBef>
                <a:spcPts val="0"/>
              </a:spcBef>
              <a:spcAft>
                <a:spcPts val="0"/>
              </a:spcAft>
              <a:buNone/>
            </a:pPr>
            <a:r>
              <a:rPr lang="el-GR" sz="3600" b="0" i="0" u="none" strike="noStrike" cap="none" dirty="0">
                <a:solidFill>
                  <a:srgbClr val="000000"/>
                </a:solidFill>
                <a:latin typeface="Open Sans"/>
                <a:ea typeface="Open Sans"/>
                <a:cs typeface="Open Sans"/>
                <a:sym typeface="Open Sans"/>
              </a:rPr>
              <a:t>ΠΟΛΙΤΙΚΕΣ</a:t>
            </a:r>
            <a:endParaRPr lang="en-US" sz="1100" dirty="0"/>
          </a:p>
        </p:txBody>
      </p:sp>
      <p:sp>
        <p:nvSpPr>
          <p:cNvPr id="256" name="Google Shape;256;p13"/>
          <p:cNvSpPr txBox="1"/>
          <p:nvPr/>
        </p:nvSpPr>
        <p:spPr>
          <a:xfrm>
            <a:off x="3703850" y="6286860"/>
            <a:ext cx="3753952" cy="1349921"/>
          </a:xfrm>
          <a:prstGeom prst="rect">
            <a:avLst/>
          </a:prstGeom>
          <a:noFill/>
          <a:ln>
            <a:noFill/>
          </a:ln>
        </p:spPr>
        <p:txBody>
          <a:bodyPr spcFirstLastPara="1" wrap="square" lIns="0" tIns="0" rIns="0" bIns="0" anchor="t" anchorCtr="0">
            <a:spAutoFit/>
          </a:bodyPr>
          <a:lstStyle/>
          <a:p>
            <a:pPr marL="0" marR="0" lvl="0" indent="0" algn="l" rtl="0">
              <a:lnSpc>
                <a:spcPct val="204000"/>
              </a:lnSpc>
              <a:spcBef>
                <a:spcPts val="0"/>
              </a:spcBef>
              <a:spcAft>
                <a:spcPts val="0"/>
              </a:spcAft>
              <a:buNone/>
            </a:pPr>
            <a:r>
              <a:rPr lang="el-GR" sz="4300" b="0" i="0" u="none" strike="noStrike" cap="none" dirty="0">
                <a:solidFill>
                  <a:srgbClr val="000000"/>
                </a:solidFill>
                <a:latin typeface="Open Sans"/>
                <a:ea typeface="Open Sans"/>
                <a:cs typeface="Open Sans"/>
                <a:sym typeface="Open Sans"/>
              </a:rPr>
              <a:t>ΚΑΝΟΝΙΣΜΟΙ</a:t>
            </a:r>
            <a:endParaRPr dirty="0"/>
          </a:p>
        </p:txBody>
      </p:sp>
    </p:spTree>
  </p:cSld>
  <p:clrMapOvr>
    <a:masterClrMapping/>
  </p:clrMapOvr>
  <p:transition>
    <p:push/>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260"/>
        <p:cNvGrpSpPr/>
        <p:nvPr/>
      </p:nvGrpSpPr>
      <p:grpSpPr>
        <a:xfrm>
          <a:off x="0" y="0"/>
          <a:ext cx="0" cy="0"/>
          <a:chOff x="0" y="0"/>
          <a:chExt cx="0" cy="0"/>
        </a:xfrm>
      </p:grpSpPr>
      <p:sp>
        <p:nvSpPr>
          <p:cNvPr id="261" name="Google Shape;261;p14"/>
          <p:cNvSpPr/>
          <p:nvPr/>
        </p:nvSpPr>
        <p:spPr>
          <a:xfrm>
            <a:off x="4614566" y="2604539"/>
            <a:ext cx="9058834" cy="4111178"/>
          </a:xfrm>
          <a:custGeom>
            <a:avLst/>
            <a:gdLst/>
            <a:ahLst/>
            <a:cxnLst/>
            <a:rect l="l" t="t" r="r" b="b"/>
            <a:pathLst>
              <a:path w="8803767" h="3995420" extrusionOk="0">
                <a:moveTo>
                  <a:pt x="0" y="0"/>
                </a:moveTo>
                <a:lnTo>
                  <a:pt x="8803767" y="0"/>
                </a:lnTo>
                <a:lnTo>
                  <a:pt x="8803767" y="3995420"/>
                </a:lnTo>
                <a:lnTo>
                  <a:pt x="0" y="3995420"/>
                </a:lnTo>
                <a:close/>
              </a:path>
            </a:pathLst>
          </a:custGeom>
          <a:solidFill>
            <a:srgbClr val="65BAAF"/>
          </a:solidFill>
          <a:ln>
            <a:noFill/>
          </a:ln>
        </p:spPr>
      </p:sp>
      <p:sp>
        <p:nvSpPr>
          <p:cNvPr id="262" name="Google Shape;262;p14"/>
          <p:cNvSpPr txBox="1"/>
          <p:nvPr/>
        </p:nvSpPr>
        <p:spPr>
          <a:xfrm>
            <a:off x="5590497" y="3124985"/>
            <a:ext cx="7107006" cy="2659190"/>
          </a:xfrm>
          <a:prstGeom prst="rect">
            <a:avLst/>
          </a:prstGeom>
          <a:noFill/>
          <a:ln>
            <a:noFill/>
          </a:ln>
        </p:spPr>
        <p:txBody>
          <a:bodyPr spcFirstLastPara="1" wrap="square" lIns="0" tIns="0" rIns="0" bIns="0" anchor="t" anchorCtr="0">
            <a:spAutoFit/>
          </a:bodyPr>
          <a:lstStyle/>
          <a:p>
            <a:pPr marL="0" marR="0" lvl="0" indent="0" algn="ctr" rtl="0">
              <a:lnSpc>
                <a:spcPct val="119996"/>
              </a:lnSpc>
              <a:spcBef>
                <a:spcPts val="0"/>
              </a:spcBef>
              <a:spcAft>
                <a:spcPts val="0"/>
              </a:spcAft>
              <a:buNone/>
            </a:pPr>
            <a:r>
              <a:rPr lang="en-US" sz="4800" b="1" i="0" u="none" strike="noStrike" cap="none" dirty="0">
                <a:solidFill>
                  <a:srgbClr val="FFFFFF"/>
                </a:solidFill>
                <a:latin typeface="Arimo"/>
                <a:ea typeface="Arimo"/>
                <a:cs typeface="Arimo"/>
                <a:sym typeface="Arimo"/>
              </a:rPr>
              <a:t>Επ</a:t>
            </a:r>
            <a:r>
              <a:rPr lang="en-US" sz="4800" b="1" i="0" u="none" strike="noStrike" cap="none" dirty="0" err="1">
                <a:solidFill>
                  <a:srgbClr val="FFFFFF"/>
                </a:solidFill>
                <a:latin typeface="Arimo"/>
                <a:ea typeface="Arimo"/>
                <a:cs typeface="Arimo"/>
                <a:sym typeface="Arimo"/>
              </a:rPr>
              <a:t>ιτρ</a:t>
            </a:r>
            <a:r>
              <a:rPr lang="en-US" sz="4800" b="1" i="0" u="none" strike="noStrike" cap="none" dirty="0">
                <a:solidFill>
                  <a:srgbClr val="FFFFFF"/>
                </a:solidFill>
                <a:latin typeface="Arimo"/>
                <a:ea typeface="Arimo"/>
                <a:cs typeface="Arimo"/>
                <a:sym typeface="Arimo"/>
              </a:rPr>
              <a:t>απέζιο παιχνίδι</a:t>
            </a:r>
            <a:endParaRPr lang="el-GR" sz="4800" b="1" dirty="0">
              <a:solidFill>
                <a:srgbClr val="FFFFFF"/>
              </a:solidFill>
              <a:latin typeface="Arimo"/>
              <a:ea typeface="Arimo"/>
              <a:cs typeface="Arimo"/>
              <a:sym typeface="Arimo"/>
            </a:endParaRPr>
          </a:p>
          <a:p>
            <a:pPr marL="0" marR="0" lvl="0" indent="0" algn="ctr" rtl="0">
              <a:lnSpc>
                <a:spcPct val="119996"/>
              </a:lnSpc>
              <a:spcBef>
                <a:spcPts val="0"/>
              </a:spcBef>
              <a:spcAft>
                <a:spcPts val="0"/>
              </a:spcAft>
              <a:buNone/>
            </a:pPr>
            <a:r>
              <a:rPr lang="el-GR" sz="4800" b="1" dirty="0">
                <a:solidFill>
                  <a:srgbClr val="FFFFFF"/>
                </a:solidFill>
                <a:latin typeface="Arimo"/>
                <a:ea typeface="Arimo"/>
                <a:cs typeface="Arimo"/>
                <a:sym typeface="Arimo"/>
              </a:rPr>
              <a:t>Εξερεύνηση πράσινων επενδύσεων</a:t>
            </a:r>
            <a:endParaRPr sz="1050" dirty="0"/>
          </a:p>
        </p:txBody>
      </p:sp>
      <p:sp>
        <p:nvSpPr>
          <p:cNvPr id="263" name="Google Shape;263;p14"/>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sp>
      <p:sp>
        <p:nvSpPr>
          <p:cNvPr id="264" name="Google Shape;264;p14"/>
          <p:cNvSpPr/>
          <p:nvPr/>
        </p:nvSpPr>
        <p:spPr>
          <a:xfrm>
            <a:off x="2940052" y="0"/>
            <a:ext cx="4743285" cy="4114800"/>
          </a:xfrm>
          <a:custGeom>
            <a:avLst/>
            <a:gdLst/>
            <a:ahLst/>
            <a:cxnLst/>
            <a:rect l="l" t="t" r="r" b="b"/>
            <a:pathLst>
              <a:path w="4743285" h="4114800" extrusionOk="0">
                <a:moveTo>
                  <a:pt x="0" y="0"/>
                </a:moveTo>
                <a:lnTo>
                  <a:pt x="4743285" y="0"/>
                </a:lnTo>
                <a:lnTo>
                  <a:pt x="4743285" y="4114800"/>
                </a:lnTo>
                <a:lnTo>
                  <a:pt x="0" y="4114800"/>
                </a:lnTo>
                <a:lnTo>
                  <a:pt x="0" y="0"/>
                </a:lnTo>
                <a:close/>
              </a:path>
            </a:pathLst>
          </a:custGeom>
          <a:blipFill rotWithShape="1">
            <a:blip r:embed="rId3">
              <a:alphaModFix/>
            </a:blip>
            <a:stretch>
              <a:fillRect/>
            </a:stretch>
          </a:blipFill>
          <a:ln>
            <a:noFill/>
          </a:ln>
        </p:spPr>
      </p:sp>
      <p:sp>
        <p:nvSpPr>
          <p:cNvPr id="265" name="Google Shape;265;p14"/>
          <p:cNvSpPr txBox="1"/>
          <p:nvPr/>
        </p:nvSpPr>
        <p:spPr>
          <a:xfrm rot="-1189333">
            <a:off x="3235477" y="2220734"/>
            <a:ext cx="4114998" cy="521361"/>
          </a:xfrm>
          <a:prstGeom prst="rect">
            <a:avLst/>
          </a:prstGeom>
          <a:noFill/>
          <a:ln>
            <a:noFill/>
          </a:ln>
        </p:spPr>
        <p:txBody>
          <a:bodyPr spcFirstLastPara="1" wrap="square" lIns="0" tIns="0" rIns="0" bIns="0" anchor="t" anchorCtr="0">
            <a:spAutoFit/>
          </a:bodyPr>
          <a:lstStyle/>
          <a:p>
            <a:pPr marL="0" marR="0" lvl="0" indent="0" algn="ctr" rtl="0">
              <a:lnSpc>
                <a:spcPct val="121388"/>
              </a:lnSpc>
              <a:spcBef>
                <a:spcPts val="0"/>
              </a:spcBef>
              <a:spcAft>
                <a:spcPts val="0"/>
              </a:spcAft>
              <a:buNone/>
            </a:pPr>
            <a:r>
              <a:rPr lang="el-GR" sz="2800" b="0" i="0" u="none" strike="noStrike" cap="none" dirty="0">
                <a:solidFill>
                  <a:schemeClr val="dk1"/>
                </a:solidFill>
                <a:latin typeface="Calibri"/>
                <a:ea typeface="Calibri"/>
                <a:cs typeface="Calibri"/>
                <a:sym typeface="Calibri"/>
              </a:rPr>
              <a:t>ΩΡΑ ΓΙΑ ΔΡΑΣΤΗΡΙΟΤΗΤΑ</a:t>
            </a: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269"/>
        <p:cNvGrpSpPr/>
        <p:nvPr/>
      </p:nvGrpSpPr>
      <p:grpSpPr>
        <a:xfrm>
          <a:off x="0" y="0"/>
          <a:ext cx="0" cy="0"/>
          <a:chOff x="0" y="0"/>
          <a:chExt cx="0" cy="0"/>
        </a:xfrm>
      </p:grpSpPr>
      <p:pic>
        <p:nvPicPr>
          <p:cNvPr id="3" name="Picture 2">
            <a:extLst>
              <a:ext uri="{FF2B5EF4-FFF2-40B4-BE49-F238E27FC236}">
                <a16:creationId xmlns:a16="http://schemas.microsoft.com/office/drawing/2014/main" id="{48304042-1124-3CF9-72DA-2B79329B0CA0}"/>
              </a:ext>
            </a:extLst>
          </p:cNvPr>
          <p:cNvPicPr>
            <a:picLocks noChangeAspect="1"/>
          </p:cNvPicPr>
          <p:nvPr/>
        </p:nvPicPr>
        <p:blipFill>
          <a:blip r:embed="rId3"/>
          <a:stretch>
            <a:fillRect/>
          </a:stretch>
        </p:blipFill>
        <p:spPr>
          <a:xfrm>
            <a:off x="1867908" y="0"/>
            <a:ext cx="14552183" cy="10287000"/>
          </a:xfrm>
          <a:prstGeom prst="rect">
            <a:avLst/>
          </a:prstGeom>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274"/>
        <p:cNvGrpSpPr/>
        <p:nvPr/>
      </p:nvGrpSpPr>
      <p:grpSpPr>
        <a:xfrm>
          <a:off x="0" y="0"/>
          <a:ext cx="0" cy="0"/>
          <a:chOff x="0" y="0"/>
          <a:chExt cx="0" cy="0"/>
        </a:xfrm>
      </p:grpSpPr>
      <p:pic>
        <p:nvPicPr>
          <p:cNvPr id="3" name="Picture 2">
            <a:extLst>
              <a:ext uri="{FF2B5EF4-FFF2-40B4-BE49-F238E27FC236}">
                <a16:creationId xmlns:a16="http://schemas.microsoft.com/office/drawing/2014/main" id="{0E44DAA3-CACF-D67B-BBF7-7356065885B8}"/>
              </a:ext>
            </a:extLst>
          </p:cNvPr>
          <p:cNvPicPr>
            <a:picLocks noChangeAspect="1"/>
          </p:cNvPicPr>
          <p:nvPr/>
        </p:nvPicPr>
        <p:blipFill>
          <a:blip r:embed="rId3"/>
          <a:stretch>
            <a:fillRect/>
          </a:stretch>
        </p:blipFill>
        <p:spPr>
          <a:xfrm>
            <a:off x="1867908" y="0"/>
            <a:ext cx="14552183" cy="1028700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1F7E1"/>
        </a:solidFill>
        <a:effectLst/>
      </p:bgPr>
    </p:bg>
    <p:spTree>
      <p:nvGrpSpPr>
        <p:cNvPr id="1" name="Shape 279"/>
        <p:cNvGrpSpPr/>
        <p:nvPr/>
      </p:nvGrpSpPr>
      <p:grpSpPr>
        <a:xfrm>
          <a:off x="0" y="0"/>
          <a:ext cx="0" cy="0"/>
          <a:chOff x="0" y="0"/>
          <a:chExt cx="0" cy="0"/>
        </a:xfrm>
      </p:grpSpPr>
      <p:sp>
        <p:nvSpPr>
          <p:cNvPr id="280" name="Google Shape;280;p17"/>
          <p:cNvSpPr/>
          <p:nvPr/>
        </p:nvSpPr>
        <p:spPr>
          <a:xfrm rot="-3804574">
            <a:off x="9599631" y="-4942041"/>
            <a:ext cx="10803513" cy="12945386"/>
          </a:xfrm>
          <a:custGeom>
            <a:avLst/>
            <a:gdLst/>
            <a:ahLst/>
            <a:cxnLst/>
            <a:rect l="l" t="t" r="r" b="b"/>
            <a:pathLst>
              <a:path w="10803513" h="12945386" extrusionOk="0">
                <a:moveTo>
                  <a:pt x="0" y="0"/>
                </a:moveTo>
                <a:lnTo>
                  <a:pt x="10803514" y="0"/>
                </a:lnTo>
                <a:lnTo>
                  <a:pt x="10803514" y="12945386"/>
                </a:lnTo>
                <a:lnTo>
                  <a:pt x="0" y="12945386"/>
                </a:lnTo>
                <a:lnTo>
                  <a:pt x="0" y="0"/>
                </a:lnTo>
                <a:close/>
              </a:path>
            </a:pathLst>
          </a:custGeom>
          <a:blipFill rotWithShape="1">
            <a:blip r:embed="rId3">
              <a:alphaModFix/>
            </a:blip>
            <a:stretch>
              <a:fillRect/>
            </a:stretch>
          </a:blipFill>
          <a:ln>
            <a:noFill/>
          </a:ln>
        </p:spPr>
      </p:sp>
      <p:sp>
        <p:nvSpPr>
          <p:cNvPr id="281" name="Google Shape;281;p17"/>
          <p:cNvSpPr/>
          <p:nvPr/>
        </p:nvSpPr>
        <p:spPr>
          <a:xfrm>
            <a:off x="11444460" y="4154922"/>
            <a:ext cx="6737985" cy="6259244"/>
          </a:xfrm>
          <a:custGeom>
            <a:avLst/>
            <a:gdLst/>
            <a:ahLst/>
            <a:cxnLst/>
            <a:rect l="l" t="t" r="r" b="b"/>
            <a:pathLst>
              <a:path w="6488430" h="6027420" extrusionOk="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rotWithShape="1">
            <a:blip r:embed="rId4">
              <a:alphaModFix/>
            </a:blip>
            <a:stretch>
              <a:fillRect l="-17942" r="-17942"/>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7"/>
          <p:cNvSpPr txBox="1"/>
          <p:nvPr/>
        </p:nvSpPr>
        <p:spPr>
          <a:xfrm>
            <a:off x="1026685" y="1114425"/>
            <a:ext cx="6995336" cy="1161536"/>
          </a:xfrm>
          <a:prstGeom prst="rect">
            <a:avLst/>
          </a:prstGeom>
          <a:noFill/>
          <a:ln>
            <a:noFill/>
          </a:ln>
        </p:spPr>
        <p:txBody>
          <a:bodyPr spcFirstLastPara="1" wrap="square" lIns="0" tIns="0" rIns="0" bIns="0" anchor="t" anchorCtr="0">
            <a:spAutoFit/>
          </a:bodyPr>
          <a:lstStyle/>
          <a:p>
            <a:pPr>
              <a:lnSpc>
                <a:spcPct val="102000"/>
              </a:lnSpc>
            </a:pPr>
            <a:r>
              <a:rPr lang="el-GR" sz="6000" b="0" i="0" u="none" strike="noStrike" cap="none" dirty="0">
                <a:solidFill>
                  <a:srgbClr val="80D959"/>
                </a:solidFill>
                <a:latin typeface="Arial"/>
                <a:ea typeface="Arial"/>
                <a:cs typeface="Arial"/>
                <a:sym typeface="Arial"/>
              </a:rPr>
              <a:t>Προβληματισμός</a:t>
            </a:r>
            <a:endParaRPr lang="el-GR" sz="6000" dirty="0"/>
          </a:p>
          <a:p>
            <a:pPr marL="0" marR="0" lvl="0" indent="0" algn="l" rtl="0">
              <a:lnSpc>
                <a:spcPct val="102000"/>
              </a:lnSpc>
              <a:spcBef>
                <a:spcPts val="0"/>
              </a:spcBef>
              <a:spcAft>
                <a:spcPts val="0"/>
              </a:spcAft>
              <a:buNone/>
            </a:pPr>
            <a:endParaRPr dirty="0"/>
          </a:p>
        </p:txBody>
      </p:sp>
      <p:sp>
        <p:nvSpPr>
          <p:cNvPr id="283" name="Google Shape;283;p17"/>
          <p:cNvSpPr txBox="1"/>
          <p:nvPr/>
        </p:nvSpPr>
        <p:spPr>
          <a:xfrm>
            <a:off x="1026685" y="3122377"/>
            <a:ext cx="9430500" cy="5274136"/>
          </a:xfrm>
          <a:prstGeom prst="rect">
            <a:avLst/>
          </a:prstGeom>
          <a:noFill/>
          <a:ln>
            <a:noFill/>
          </a:ln>
        </p:spPr>
        <p:txBody>
          <a:bodyPr spcFirstLastPara="1" wrap="square" lIns="0" tIns="0" rIns="0" bIns="0" anchor="t" anchorCtr="0">
            <a:spAutoFit/>
          </a:bodyPr>
          <a:lstStyle/>
          <a:p>
            <a:pPr marL="604529" marR="0" lvl="1" indent="-302264" algn="l" rtl="0">
              <a:lnSpc>
                <a:spcPct val="204000"/>
              </a:lnSpc>
              <a:spcBef>
                <a:spcPts val="0"/>
              </a:spcBef>
              <a:spcAft>
                <a:spcPts val="0"/>
              </a:spcAft>
              <a:buClr>
                <a:srgbClr val="000000"/>
              </a:buClr>
              <a:buSzPts val="2800"/>
              <a:buFont typeface="Arial"/>
              <a:buChar char="•"/>
            </a:pPr>
            <a:r>
              <a:rPr lang="el-GR" sz="2800" dirty="0">
                <a:latin typeface="Open Sans"/>
                <a:ea typeface="Open Sans"/>
                <a:cs typeface="Open Sans"/>
                <a:sym typeface="Open Sans"/>
              </a:rPr>
              <a:t>Πόσο σημαντικό πιστεύετε ότι είναι για τους ηλικιωμένους να γνωρίζουν τις παγκόσμιες πολιτικές πράσινων επενδύσεων;</a:t>
            </a:r>
          </a:p>
          <a:p>
            <a:pPr marL="604529" marR="0" lvl="1" indent="-302264" algn="l" rtl="0">
              <a:lnSpc>
                <a:spcPct val="204000"/>
              </a:lnSpc>
              <a:spcBef>
                <a:spcPts val="0"/>
              </a:spcBef>
              <a:spcAft>
                <a:spcPts val="0"/>
              </a:spcAft>
              <a:buClr>
                <a:srgbClr val="000000"/>
              </a:buClr>
              <a:buSzPts val="2800"/>
              <a:buFont typeface="Arial"/>
              <a:buChar char="•"/>
            </a:pPr>
            <a:r>
              <a:rPr lang="el-GR" sz="2800" dirty="0">
                <a:latin typeface="Open Sans"/>
                <a:ea typeface="Open Sans"/>
                <a:cs typeface="Open Sans"/>
                <a:sym typeface="Open Sans"/>
              </a:rPr>
              <a:t>Ως ενήλικας μεγαλύτερης ηλικίας, ποιος είναι ο ρόλος που βλέπετε να υποστηρίζετε πολιτικές που προωθούν τις πράσινες επενδύσεις;</a:t>
            </a:r>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287"/>
        <p:cNvGrpSpPr/>
        <p:nvPr/>
      </p:nvGrpSpPr>
      <p:grpSpPr>
        <a:xfrm>
          <a:off x="0" y="0"/>
          <a:ext cx="0" cy="0"/>
          <a:chOff x="0" y="0"/>
          <a:chExt cx="0" cy="0"/>
        </a:xfrm>
      </p:grpSpPr>
      <p:sp>
        <p:nvSpPr>
          <p:cNvPr id="288" name="Google Shape;288;p18"/>
          <p:cNvSpPr/>
          <p:nvPr/>
        </p:nvSpPr>
        <p:spPr>
          <a:xfrm rot="-3804574">
            <a:off x="9363027" y="-6529859"/>
            <a:ext cx="11728294" cy="14053511"/>
          </a:xfrm>
          <a:custGeom>
            <a:avLst/>
            <a:gdLst/>
            <a:ahLst/>
            <a:cxnLst/>
            <a:rect l="l" t="t" r="r" b="b"/>
            <a:pathLst>
              <a:path w="11728294" h="14053511" extrusionOk="0">
                <a:moveTo>
                  <a:pt x="0" y="0"/>
                </a:moveTo>
                <a:lnTo>
                  <a:pt x="11728294" y="0"/>
                </a:lnTo>
                <a:lnTo>
                  <a:pt x="11728294" y="14053511"/>
                </a:lnTo>
                <a:lnTo>
                  <a:pt x="0" y="14053511"/>
                </a:lnTo>
                <a:lnTo>
                  <a:pt x="0" y="0"/>
                </a:lnTo>
                <a:close/>
              </a:path>
            </a:pathLst>
          </a:custGeom>
          <a:blipFill rotWithShape="1">
            <a:blip r:embed="rId3">
              <a:alphaModFix/>
            </a:blip>
            <a:stretch>
              <a:fillRect/>
            </a:stretch>
          </a:blipFill>
          <a:ln>
            <a:noFill/>
          </a:ln>
        </p:spPr>
      </p:sp>
      <p:sp>
        <p:nvSpPr>
          <p:cNvPr id="289" name="Google Shape;289;p18"/>
          <p:cNvSpPr/>
          <p:nvPr/>
        </p:nvSpPr>
        <p:spPr>
          <a:xfrm>
            <a:off x="-1026671" y="1976772"/>
            <a:ext cx="10780403" cy="3751665"/>
          </a:xfrm>
          <a:custGeom>
            <a:avLst/>
            <a:gdLst/>
            <a:ahLst/>
            <a:cxnLst/>
            <a:rect l="l" t="t" r="r" b="b"/>
            <a:pathLst>
              <a:path w="10780403" h="3751665" extrusionOk="0">
                <a:moveTo>
                  <a:pt x="0" y="0"/>
                </a:moveTo>
                <a:lnTo>
                  <a:pt x="10780402" y="0"/>
                </a:lnTo>
                <a:lnTo>
                  <a:pt x="10780402" y="3751665"/>
                </a:lnTo>
                <a:lnTo>
                  <a:pt x="0" y="3751665"/>
                </a:lnTo>
                <a:lnTo>
                  <a:pt x="0" y="0"/>
                </a:lnTo>
                <a:close/>
              </a:path>
            </a:pathLst>
          </a:custGeom>
          <a:blipFill rotWithShape="1">
            <a:blip r:embed="rId4">
              <a:alphaModFix/>
            </a:blip>
            <a:stretch>
              <a:fillRect/>
            </a:stretch>
          </a:blipFill>
          <a:ln>
            <a:noFill/>
          </a:ln>
        </p:spPr>
      </p:sp>
      <p:sp>
        <p:nvSpPr>
          <p:cNvPr id="290" name="Google Shape;290;p18"/>
          <p:cNvSpPr/>
          <p:nvPr/>
        </p:nvSpPr>
        <p:spPr>
          <a:xfrm>
            <a:off x="15613216" y="5143544"/>
            <a:ext cx="2388678" cy="2245357"/>
          </a:xfrm>
          <a:custGeom>
            <a:avLst/>
            <a:gdLst/>
            <a:ahLst/>
            <a:cxnLst/>
            <a:rect l="l" t="t" r="r" b="b"/>
            <a:pathLst>
              <a:path w="2388678" h="2245357" extrusionOk="0">
                <a:moveTo>
                  <a:pt x="0" y="0"/>
                </a:moveTo>
                <a:lnTo>
                  <a:pt x="2388678" y="0"/>
                </a:lnTo>
                <a:lnTo>
                  <a:pt x="2388678" y="2245358"/>
                </a:lnTo>
                <a:lnTo>
                  <a:pt x="0" y="2245358"/>
                </a:lnTo>
                <a:lnTo>
                  <a:pt x="0" y="0"/>
                </a:lnTo>
                <a:close/>
              </a:path>
            </a:pathLst>
          </a:custGeom>
          <a:blipFill rotWithShape="1">
            <a:blip r:embed="rId5">
              <a:alphaModFix/>
            </a:blip>
            <a:stretch>
              <a:fillRect/>
            </a:stretch>
          </a:blipFill>
          <a:ln>
            <a:noFill/>
          </a:ln>
        </p:spPr>
      </p:sp>
      <p:sp>
        <p:nvSpPr>
          <p:cNvPr id="291" name="Google Shape;291;p18"/>
          <p:cNvSpPr/>
          <p:nvPr/>
        </p:nvSpPr>
        <p:spPr>
          <a:xfrm>
            <a:off x="12185923" y="6172200"/>
            <a:ext cx="5815972" cy="4114800"/>
          </a:xfrm>
          <a:custGeom>
            <a:avLst/>
            <a:gdLst/>
            <a:ahLst/>
            <a:cxnLst/>
            <a:rect l="l" t="t" r="r" b="b"/>
            <a:pathLst>
              <a:path w="5815972" h="4114800" extrusionOk="0">
                <a:moveTo>
                  <a:pt x="0" y="0"/>
                </a:moveTo>
                <a:lnTo>
                  <a:pt x="5815971" y="0"/>
                </a:lnTo>
                <a:lnTo>
                  <a:pt x="5815971" y="4114800"/>
                </a:lnTo>
                <a:lnTo>
                  <a:pt x="0" y="4114800"/>
                </a:lnTo>
                <a:lnTo>
                  <a:pt x="0" y="0"/>
                </a:lnTo>
                <a:close/>
              </a:path>
            </a:pathLst>
          </a:custGeom>
          <a:blipFill rotWithShape="1">
            <a:blip r:embed="rId6">
              <a:alphaModFix/>
            </a:blip>
            <a:stretch>
              <a:fillRect/>
            </a:stretch>
          </a:blipFill>
          <a:ln>
            <a:noFill/>
          </a:ln>
        </p:spPr>
      </p:sp>
      <p:sp>
        <p:nvSpPr>
          <p:cNvPr id="292" name="Google Shape;292;p18"/>
          <p:cNvSpPr txBox="1"/>
          <p:nvPr/>
        </p:nvSpPr>
        <p:spPr>
          <a:xfrm>
            <a:off x="2503869" y="3158374"/>
            <a:ext cx="7249863" cy="2381934"/>
          </a:xfrm>
          <a:prstGeom prst="rect">
            <a:avLst/>
          </a:prstGeom>
          <a:noFill/>
          <a:ln>
            <a:noFill/>
          </a:ln>
        </p:spPr>
        <p:txBody>
          <a:bodyPr spcFirstLastPara="1" wrap="square" lIns="0" tIns="0" rIns="0" bIns="0" anchor="t" anchorCtr="0">
            <a:spAutoFit/>
          </a:bodyPr>
          <a:lstStyle/>
          <a:p>
            <a:pPr marL="0" marR="0" lvl="0" indent="0" algn="l" rtl="0">
              <a:lnSpc>
                <a:spcPct val="119987"/>
              </a:lnSpc>
              <a:spcBef>
                <a:spcPts val="0"/>
              </a:spcBef>
              <a:spcAft>
                <a:spcPts val="0"/>
              </a:spcAft>
              <a:buNone/>
            </a:pPr>
            <a:r>
              <a:rPr lang="el-GR" sz="6449" b="1" i="0" u="none" strike="noStrike" cap="none" dirty="0">
                <a:solidFill>
                  <a:srgbClr val="FFFFFF"/>
                </a:solidFill>
                <a:latin typeface="Arimo"/>
                <a:ea typeface="Arimo"/>
                <a:cs typeface="Arimo"/>
                <a:sym typeface="Arimo"/>
              </a:rPr>
              <a:t>Ρίσκα και Επιστροφές</a:t>
            </a:r>
            <a:endParaRPr dirty="0"/>
          </a:p>
        </p:txBody>
      </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300"/>
        <p:cNvGrpSpPr/>
        <p:nvPr/>
      </p:nvGrpSpPr>
      <p:grpSpPr>
        <a:xfrm>
          <a:off x="0" y="0"/>
          <a:ext cx="0" cy="0"/>
          <a:chOff x="0" y="0"/>
          <a:chExt cx="0" cy="0"/>
        </a:xfrm>
      </p:grpSpPr>
      <p:sp>
        <p:nvSpPr>
          <p:cNvPr id="301" name="Google Shape;301;p19"/>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sp>
      <p:sp>
        <p:nvSpPr>
          <p:cNvPr id="302" name="Google Shape;302;p19"/>
          <p:cNvSpPr/>
          <p:nvPr/>
        </p:nvSpPr>
        <p:spPr>
          <a:xfrm>
            <a:off x="13135414" y="1899901"/>
            <a:ext cx="3064466" cy="3242821"/>
          </a:xfrm>
          <a:custGeom>
            <a:avLst/>
            <a:gdLst/>
            <a:ahLst/>
            <a:cxnLst/>
            <a:rect l="l" t="t" r="r" b="b"/>
            <a:pathLst>
              <a:path w="3064466" h="3242821" extrusionOk="0">
                <a:moveTo>
                  <a:pt x="0" y="0"/>
                </a:moveTo>
                <a:lnTo>
                  <a:pt x="3064466" y="0"/>
                </a:lnTo>
                <a:lnTo>
                  <a:pt x="3064466" y="3242820"/>
                </a:lnTo>
                <a:lnTo>
                  <a:pt x="0" y="3242820"/>
                </a:lnTo>
                <a:lnTo>
                  <a:pt x="0" y="0"/>
                </a:lnTo>
                <a:close/>
              </a:path>
            </a:pathLst>
          </a:custGeom>
          <a:blipFill rotWithShape="1">
            <a:blip r:embed="rId3">
              <a:alphaModFix/>
            </a:blip>
            <a:stretch>
              <a:fillRect/>
            </a:stretch>
          </a:blipFill>
          <a:ln>
            <a:noFill/>
          </a:ln>
        </p:spPr>
      </p:sp>
      <p:sp>
        <p:nvSpPr>
          <p:cNvPr id="303" name="Google Shape;303;p19"/>
          <p:cNvSpPr txBox="1"/>
          <p:nvPr/>
        </p:nvSpPr>
        <p:spPr>
          <a:xfrm>
            <a:off x="5891848" y="4499166"/>
            <a:ext cx="8627250" cy="83099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l-GR" sz="4500" b="1" i="0" u="none" strike="noStrike" cap="none" dirty="0">
                <a:solidFill>
                  <a:srgbClr val="029777"/>
                </a:solidFill>
                <a:latin typeface="Roboto"/>
                <a:ea typeface="Roboto"/>
                <a:cs typeface="Roboto"/>
                <a:sym typeface="Roboto"/>
              </a:rPr>
              <a:t>Ανοχή κινδύνου</a:t>
            </a:r>
            <a:endParaRPr dirty="0"/>
          </a:p>
        </p:txBody>
      </p:sp>
      <p:sp>
        <p:nvSpPr>
          <p:cNvPr id="304" name="Google Shape;304;p19"/>
          <p:cNvSpPr txBox="1"/>
          <p:nvPr/>
        </p:nvSpPr>
        <p:spPr>
          <a:xfrm>
            <a:off x="7179710" y="7804192"/>
            <a:ext cx="8627250" cy="83099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l-GR" sz="4500" b="1" i="0" u="none" strike="noStrike" cap="none" dirty="0">
                <a:solidFill>
                  <a:srgbClr val="80D959"/>
                </a:solidFill>
                <a:latin typeface="Roboto"/>
                <a:ea typeface="Roboto"/>
                <a:cs typeface="Roboto"/>
                <a:sym typeface="Roboto"/>
              </a:rPr>
              <a:t>Διαφοροποίηση</a:t>
            </a:r>
            <a:endParaRPr dirty="0"/>
          </a:p>
        </p:txBody>
      </p:sp>
      <p:sp>
        <p:nvSpPr>
          <p:cNvPr id="305" name="Google Shape;305;p19"/>
          <p:cNvSpPr txBox="1"/>
          <p:nvPr/>
        </p:nvSpPr>
        <p:spPr>
          <a:xfrm>
            <a:off x="747488" y="5184891"/>
            <a:ext cx="8627250" cy="83099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l-GR" sz="4500" b="1" i="0" u="none" strike="noStrike" cap="none" dirty="0">
                <a:solidFill>
                  <a:srgbClr val="FFC000"/>
                </a:solidFill>
                <a:latin typeface="Roboto"/>
                <a:ea typeface="Roboto"/>
                <a:cs typeface="Roboto"/>
                <a:sym typeface="Roboto"/>
              </a:rPr>
              <a:t>Χρονικός ορίζοντας</a:t>
            </a:r>
            <a:endParaRPr dirty="0"/>
          </a:p>
        </p:txBody>
      </p:sp>
      <p:sp>
        <p:nvSpPr>
          <p:cNvPr id="306" name="Google Shape;306;p19"/>
          <p:cNvSpPr txBox="1"/>
          <p:nvPr/>
        </p:nvSpPr>
        <p:spPr>
          <a:xfrm>
            <a:off x="9660750" y="1880851"/>
            <a:ext cx="8627250" cy="830997"/>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l-GR" sz="4500" b="1" i="0" u="none" strike="noStrike" cap="none" dirty="0">
                <a:solidFill>
                  <a:srgbClr val="0A5B61"/>
                </a:solidFill>
                <a:latin typeface="Roboto"/>
                <a:ea typeface="Roboto"/>
                <a:cs typeface="Roboto"/>
                <a:sym typeface="Roboto"/>
              </a:rPr>
              <a:t>Πληθωρισμός</a:t>
            </a:r>
            <a:endParaRPr dirty="0"/>
          </a:p>
        </p:txBody>
      </p:sp>
      <p:grpSp>
        <p:nvGrpSpPr>
          <p:cNvPr id="307" name="Google Shape;307;p19"/>
          <p:cNvGrpSpPr/>
          <p:nvPr/>
        </p:nvGrpSpPr>
        <p:grpSpPr>
          <a:xfrm>
            <a:off x="-38" y="0"/>
            <a:ext cx="4837500" cy="3001533"/>
            <a:chOff x="-51" y="-20"/>
            <a:chExt cx="6450000" cy="4002044"/>
          </a:xfrm>
        </p:grpSpPr>
        <p:sp>
          <p:nvSpPr>
            <p:cNvPr id="308" name="Google Shape;308;p19"/>
            <p:cNvSpPr/>
            <p:nvPr/>
          </p:nvSpPr>
          <p:spPr>
            <a:xfrm>
              <a:off x="0" y="0"/>
              <a:ext cx="6449949" cy="4002024"/>
            </a:xfrm>
            <a:custGeom>
              <a:avLst/>
              <a:gdLst/>
              <a:ahLst/>
              <a:cxnLst/>
              <a:rect l="l" t="t" r="r" b="b"/>
              <a:pathLst>
                <a:path w="6449949" h="4002024" extrusionOk="0">
                  <a:moveTo>
                    <a:pt x="0" y="0"/>
                  </a:moveTo>
                  <a:lnTo>
                    <a:pt x="6449949" y="0"/>
                  </a:lnTo>
                  <a:lnTo>
                    <a:pt x="6449949" y="4002024"/>
                  </a:lnTo>
                  <a:lnTo>
                    <a:pt x="0" y="4002024"/>
                  </a:lnTo>
                  <a:close/>
                </a:path>
              </a:pathLst>
            </a:custGeom>
            <a:solidFill>
              <a:srgbClr val="65BAAF"/>
            </a:solidFill>
            <a:ln>
              <a:noFill/>
            </a:ln>
          </p:spPr>
        </p:sp>
        <p:sp>
          <p:nvSpPr>
            <p:cNvPr id="309" name="Google Shape;309;p19"/>
            <p:cNvSpPr txBox="1"/>
            <p:nvPr/>
          </p:nvSpPr>
          <p:spPr>
            <a:xfrm>
              <a:off x="-51" y="-20"/>
              <a:ext cx="6450000" cy="4002000"/>
            </a:xfrm>
            <a:prstGeom prst="rect">
              <a:avLst/>
            </a:prstGeom>
            <a:noFill/>
            <a:ln>
              <a:noFill/>
            </a:ln>
          </p:spPr>
          <p:txBody>
            <a:bodyPr spcFirstLastPara="1" wrap="square" lIns="50800" tIns="50800" rIns="50800" bIns="50800" anchor="ctr" anchorCtr="0">
              <a:noAutofit/>
            </a:bodyPr>
            <a:lstStyle/>
            <a:p>
              <a:pPr marL="0" marR="0" lvl="0" indent="0" algn="ctr" rtl="0">
                <a:lnSpc>
                  <a:spcPct val="120000"/>
                </a:lnSpc>
                <a:spcBef>
                  <a:spcPts val="0"/>
                </a:spcBef>
                <a:spcAft>
                  <a:spcPts val="0"/>
                </a:spcAft>
                <a:buNone/>
              </a:pPr>
              <a:r>
                <a:rPr lang="el-GR" sz="4500" b="1" i="0" u="none" strike="noStrike" cap="none" dirty="0">
                  <a:solidFill>
                    <a:srgbClr val="FFFFFF"/>
                  </a:solidFill>
                  <a:latin typeface="Open Sans"/>
                  <a:ea typeface="Open Sans"/>
                  <a:cs typeface="Open Sans"/>
                  <a:sym typeface="Open Sans"/>
                </a:rPr>
                <a:t>Βασικές έννοιες</a:t>
              </a:r>
              <a:endParaRPr dirty="0"/>
            </a:p>
          </p:txBody>
        </p:sp>
      </p:grpSp>
    </p:spTree>
  </p:cSld>
  <p:clrMapOvr>
    <a:masterClrMapping/>
  </p:clrMapOvr>
  <p:transition>
    <p:push/>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F3F3F"/>
        </a:solidFill>
        <a:effectLst/>
      </p:bgPr>
    </p:bg>
    <p:spTree>
      <p:nvGrpSpPr>
        <p:cNvPr id="1" name="Shape 111"/>
        <p:cNvGrpSpPr/>
        <p:nvPr/>
      </p:nvGrpSpPr>
      <p:grpSpPr>
        <a:xfrm>
          <a:off x="0" y="0"/>
          <a:ext cx="0" cy="0"/>
          <a:chOff x="0" y="0"/>
          <a:chExt cx="0" cy="0"/>
        </a:xfrm>
      </p:grpSpPr>
      <p:sp>
        <p:nvSpPr>
          <p:cNvPr id="112" name="Google Shape;112;p2"/>
          <p:cNvSpPr/>
          <p:nvPr/>
        </p:nvSpPr>
        <p:spPr>
          <a:xfrm>
            <a:off x="0" y="0"/>
            <a:ext cx="18288000" cy="10286998"/>
          </a:xfrm>
          <a:custGeom>
            <a:avLst/>
            <a:gdLst/>
            <a:ahLst/>
            <a:cxnLst/>
            <a:rect l="l" t="t" r="r" b="b"/>
            <a:pathLst>
              <a:path w="18288000" h="10286998" extrusionOk="0">
                <a:moveTo>
                  <a:pt x="0" y="0"/>
                </a:moveTo>
                <a:lnTo>
                  <a:pt x="18288000" y="0"/>
                </a:lnTo>
                <a:lnTo>
                  <a:pt x="18288000" y="10286998"/>
                </a:lnTo>
                <a:lnTo>
                  <a:pt x="0" y="10286998"/>
                </a:lnTo>
                <a:lnTo>
                  <a:pt x="0" y="0"/>
                </a:lnTo>
                <a:close/>
              </a:path>
            </a:pathLst>
          </a:custGeom>
          <a:blipFill rotWithShape="1">
            <a:blip r:embed="rId3">
              <a:alphaModFix/>
            </a:blip>
            <a:stretch>
              <a:fillRect t="-38885" b="-38883"/>
            </a:stretch>
          </a:blipFill>
          <a:ln>
            <a:noFill/>
          </a:ln>
        </p:spPr>
      </p:sp>
      <p:sp>
        <p:nvSpPr>
          <p:cNvPr id="113" name="Google Shape;113;p2"/>
          <p:cNvSpPr/>
          <p:nvPr/>
        </p:nvSpPr>
        <p:spPr>
          <a:xfrm>
            <a:off x="964434" y="494424"/>
            <a:ext cx="1700071" cy="1634310"/>
          </a:xfrm>
          <a:custGeom>
            <a:avLst/>
            <a:gdLst/>
            <a:ahLst/>
            <a:cxnLst/>
            <a:rect l="l" t="t" r="r" b="b"/>
            <a:pathLst>
              <a:path w="1700071" h="1634310" extrusionOk="0">
                <a:moveTo>
                  <a:pt x="0" y="0"/>
                </a:moveTo>
                <a:lnTo>
                  <a:pt x="1700071" y="0"/>
                </a:lnTo>
                <a:lnTo>
                  <a:pt x="1700071" y="1634310"/>
                </a:lnTo>
                <a:lnTo>
                  <a:pt x="0" y="1634310"/>
                </a:lnTo>
                <a:lnTo>
                  <a:pt x="0" y="0"/>
                </a:lnTo>
                <a:close/>
              </a:path>
            </a:pathLst>
          </a:custGeom>
          <a:blipFill rotWithShape="1">
            <a:blip r:embed="rId4">
              <a:alphaModFix/>
            </a:blip>
            <a:stretch>
              <a:fillRect/>
            </a:stretch>
          </a:blipFill>
          <a:ln>
            <a:noFill/>
          </a:ln>
        </p:spPr>
      </p:sp>
      <p:sp>
        <p:nvSpPr>
          <p:cNvPr id="114" name="Google Shape;114;p2"/>
          <p:cNvSpPr/>
          <p:nvPr/>
        </p:nvSpPr>
        <p:spPr>
          <a:xfrm>
            <a:off x="3324824" y="6013634"/>
            <a:ext cx="1091547" cy="1046537"/>
          </a:xfrm>
          <a:custGeom>
            <a:avLst/>
            <a:gdLst/>
            <a:ahLst/>
            <a:cxnLst/>
            <a:rect l="l" t="t" r="r" b="b"/>
            <a:pathLst>
              <a:path w="1091547" h="1046537" extrusionOk="0">
                <a:moveTo>
                  <a:pt x="0" y="0"/>
                </a:moveTo>
                <a:lnTo>
                  <a:pt x="1091546" y="0"/>
                </a:lnTo>
                <a:lnTo>
                  <a:pt x="1091546" y="1046536"/>
                </a:lnTo>
                <a:lnTo>
                  <a:pt x="0" y="1046536"/>
                </a:lnTo>
                <a:lnTo>
                  <a:pt x="0" y="0"/>
                </a:lnTo>
                <a:close/>
              </a:path>
            </a:pathLst>
          </a:custGeom>
          <a:blipFill rotWithShape="1">
            <a:blip r:embed="rId5">
              <a:alphaModFix/>
            </a:blip>
            <a:stretch>
              <a:fillRect b="-445"/>
            </a:stretch>
          </a:blipFill>
          <a:ln>
            <a:noFill/>
          </a:ln>
        </p:spPr>
      </p:sp>
      <p:sp>
        <p:nvSpPr>
          <p:cNvPr id="115" name="Google Shape;115;p2"/>
          <p:cNvSpPr/>
          <p:nvPr/>
        </p:nvSpPr>
        <p:spPr>
          <a:xfrm>
            <a:off x="5054171" y="6013634"/>
            <a:ext cx="1091546" cy="1077186"/>
          </a:xfrm>
          <a:custGeom>
            <a:avLst/>
            <a:gdLst/>
            <a:ahLst/>
            <a:cxnLst/>
            <a:rect l="l" t="t" r="r" b="b"/>
            <a:pathLst>
              <a:path w="1091546" h="1077186" extrusionOk="0">
                <a:moveTo>
                  <a:pt x="0" y="0"/>
                </a:moveTo>
                <a:lnTo>
                  <a:pt x="1091545" y="0"/>
                </a:lnTo>
                <a:lnTo>
                  <a:pt x="1091545" y="1077186"/>
                </a:lnTo>
                <a:lnTo>
                  <a:pt x="0" y="1077186"/>
                </a:lnTo>
                <a:lnTo>
                  <a:pt x="0" y="0"/>
                </a:lnTo>
                <a:close/>
              </a:path>
            </a:pathLst>
          </a:custGeom>
          <a:blipFill rotWithShape="1">
            <a:blip r:embed="rId6">
              <a:alphaModFix/>
            </a:blip>
            <a:stretch>
              <a:fillRect r="-101"/>
            </a:stretch>
          </a:blipFill>
          <a:ln>
            <a:noFill/>
          </a:ln>
        </p:spPr>
      </p:sp>
      <p:sp>
        <p:nvSpPr>
          <p:cNvPr id="116" name="Google Shape;116;p2"/>
          <p:cNvSpPr/>
          <p:nvPr/>
        </p:nvSpPr>
        <p:spPr>
          <a:xfrm>
            <a:off x="8497904" y="6013634"/>
            <a:ext cx="1046535" cy="1046535"/>
          </a:xfrm>
          <a:custGeom>
            <a:avLst/>
            <a:gdLst/>
            <a:ahLst/>
            <a:cxnLst/>
            <a:rect l="l" t="t" r="r" b="b"/>
            <a:pathLst>
              <a:path w="1046535" h="1046535" extrusionOk="0">
                <a:moveTo>
                  <a:pt x="0" y="0"/>
                </a:moveTo>
                <a:lnTo>
                  <a:pt x="1046534" y="0"/>
                </a:lnTo>
                <a:lnTo>
                  <a:pt x="1046534" y="1046534"/>
                </a:lnTo>
                <a:lnTo>
                  <a:pt x="0" y="1046534"/>
                </a:lnTo>
                <a:lnTo>
                  <a:pt x="0" y="0"/>
                </a:lnTo>
                <a:close/>
              </a:path>
            </a:pathLst>
          </a:custGeom>
          <a:blipFill rotWithShape="1">
            <a:blip r:embed="rId7">
              <a:alphaModFix/>
            </a:blip>
            <a:stretch>
              <a:fillRect b="-672"/>
            </a:stretch>
          </a:blipFill>
          <a:ln>
            <a:noFill/>
          </a:ln>
        </p:spPr>
      </p:sp>
      <p:sp>
        <p:nvSpPr>
          <p:cNvPr id="117" name="Google Shape;117;p2"/>
          <p:cNvSpPr/>
          <p:nvPr/>
        </p:nvSpPr>
        <p:spPr>
          <a:xfrm>
            <a:off x="10197199" y="6027996"/>
            <a:ext cx="1091545" cy="1077186"/>
          </a:xfrm>
          <a:custGeom>
            <a:avLst/>
            <a:gdLst/>
            <a:ahLst/>
            <a:cxnLst/>
            <a:rect l="l" t="t" r="r" b="b"/>
            <a:pathLst>
              <a:path w="1091545" h="1077186" extrusionOk="0">
                <a:moveTo>
                  <a:pt x="0" y="0"/>
                </a:moveTo>
                <a:lnTo>
                  <a:pt x="1091546" y="0"/>
                </a:lnTo>
                <a:lnTo>
                  <a:pt x="1091546" y="1077186"/>
                </a:lnTo>
                <a:lnTo>
                  <a:pt x="0" y="1077186"/>
                </a:lnTo>
                <a:lnTo>
                  <a:pt x="0" y="0"/>
                </a:lnTo>
                <a:close/>
              </a:path>
            </a:pathLst>
          </a:custGeom>
          <a:blipFill rotWithShape="1">
            <a:blip r:embed="rId8">
              <a:alphaModFix/>
            </a:blip>
            <a:stretch>
              <a:fillRect r="-101"/>
            </a:stretch>
          </a:blipFill>
          <a:ln>
            <a:noFill/>
          </a:ln>
        </p:spPr>
      </p:sp>
      <p:sp>
        <p:nvSpPr>
          <p:cNvPr id="118" name="Google Shape;118;p2"/>
          <p:cNvSpPr/>
          <p:nvPr/>
        </p:nvSpPr>
        <p:spPr>
          <a:xfrm>
            <a:off x="6761012" y="6013634"/>
            <a:ext cx="1091547" cy="1091547"/>
          </a:xfrm>
          <a:custGeom>
            <a:avLst/>
            <a:gdLst/>
            <a:ahLst/>
            <a:cxnLst/>
            <a:rect l="l" t="t" r="r" b="b"/>
            <a:pathLst>
              <a:path w="1091547" h="1091547" extrusionOk="0">
                <a:moveTo>
                  <a:pt x="0" y="0"/>
                </a:moveTo>
                <a:lnTo>
                  <a:pt x="1091547" y="0"/>
                </a:lnTo>
                <a:lnTo>
                  <a:pt x="1091547" y="1091546"/>
                </a:lnTo>
                <a:lnTo>
                  <a:pt x="0" y="1091546"/>
                </a:lnTo>
                <a:lnTo>
                  <a:pt x="0" y="0"/>
                </a:lnTo>
                <a:close/>
              </a:path>
            </a:pathLst>
          </a:custGeom>
          <a:blipFill rotWithShape="1">
            <a:blip r:embed="rId9">
              <a:alphaModFix/>
            </a:blip>
            <a:stretch>
              <a:fillRect/>
            </a:stretch>
          </a:blipFill>
          <a:ln>
            <a:noFill/>
          </a:ln>
        </p:spPr>
      </p:sp>
      <p:sp>
        <p:nvSpPr>
          <p:cNvPr id="119" name="Google Shape;119;p2"/>
          <p:cNvSpPr/>
          <p:nvPr/>
        </p:nvSpPr>
        <p:spPr>
          <a:xfrm>
            <a:off x="11926546" y="6013634"/>
            <a:ext cx="1091548" cy="1091550"/>
          </a:xfrm>
          <a:custGeom>
            <a:avLst/>
            <a:gdLst/>
            <a:ahLst/>
            <a:cxnLst/>
            <a:rect l="l" t="t" r="r" b="b"/>
            <a:pathLst>
              <a:path w="1091548" h="1091550" extrusionOk="0">
                <a:moveTo>
                  <a:pt x="0" y="0"/>
                </a:moveTo>
                <a:lnTo>
                  <a:pt x="1091549" y="0"/>
                </a:lnTo>
                <a:lnTo>
                  <a:pt x="1091549" y="1091550"/>
                </a:lnTo>
                <a:lnTo>
                  <a:pt x="0" y="1091550"/>
                </a:lnTo>
                <a:lnTo>
                  <a:pt x="0" y="0"/>
                </a:lnTo>
                <a:close/>
              </a:path>
            </a:pathLst>
          </a:custGeom>
          <a:blipFill rotWithShape="1">
            <a:blip r:embed="rId10">
              <a:alphaModFix/>
            </a:blip>
            <a:stretch>
              <a:fillRect/>
            </a:stretch>
          </a:blipFill>
          <a:ln>
            <a:noFill/>
          </a:ln>
        </p:spPr>
      </p:sp>
      <p:sp>
        <p:nvSpPr>
          <p:cNvPr id="120" name="Google Shape;120;p2"/>
          <p:cNvSpPr/>
          <p:nvPr/>
        </p:nvSpPr>
        <p:spPr>
          <a:xfrm>
            <a:off x="13655893" y="6013634"/>
            <a:ext cx="1091547" cy="1091547"/>
          </a:xfrm>
          <a:custGeom>
            <a:avLst/>
            <a:gdLst/>
            <a:ahLst/>
            <a:cxnLst/>
            <a:rect l="l" t="t" r="r" b="b"/>
            <a:pathLst>
              <a:path w="1091547" h="1091547" extrusionOk="0">
                <a:moveTo>
                  <a:pt x="0" y="0"/>
                </a:moveTo>
                <a:lnTo>
                  <a:pt x="1091547" y="0"/>
                </a:lnTo>
                <a:lnTo>
                  <a:pt x="1091547" y="1091546"/>
                </a:lnTo>
                <a:lnTo>
                  <a:pt x="0" y="1091546"/>
                </a:lnTo>
                <a:lnTo>
                  <a:pt x="0" y="0"/>
                </a:lnTo>
                <a:close/>
              </a:path>
            </a:pathLst>
          </a:custGeom>
          <a:blipFill rotWithShape="1">
            <a:blip r:embed="rId11">
              <a:alphaModFix/>
            </a:blip>
            <a:stretch>
              <a:fillRect/>
            </a:stretch>
          </a:blipFill>
          <a:ln>
            <a:noFill/>
          </a:ln>
        </p:spPr>
      </p:sp>
      <p:sp>
        <p:nvSpPr>
          <p:cNvPr id="121" name="Google Shape;121;p2"/>
          <p:cNvSpPr/>
          <p:nvPr/>
        </p:nvSpPr>
        <p:spPr>
          <a:xfrm>
            <a:off x="964434" y="9014337"/>
            <a:ext cx="3552069" cy="745800"/>
          </a:xfrm>
          <a:custGeom>
            <a:avLst/>
            <a:gdLst/>
            <a:ahLst/>
            <a:cxnLst/>
            <a:rect l="l" t="t" r="r" b="b"/>
            <a:pathLst>
              <a:path w="3552069" h="745800" extrusionOk="0">
                <a:moveTo>
                  <a:pt x="0" y="0"/>
                </a:moveTo>
                <a:lnTo>
                  <a:pt x="3552069" y="0"/>
                </a:lnTo>
                <a:lnTo>
                  <a:pt x="3552069" y="745800"/>
                </a:lnTo>
                <a:lnTo>
                  <a:pt x="0" y="745800"/>
                </a:lnTo>
                <a:lnTo>
                  <a:pt x="0" y="0"/>
                </a:lnTo>
                <a:close/>
              </a:path>
            </a:pathLst>
          </a:custGeom>
          <a:blipFill rotWithShape="1">
            <a:blip r:embed="rId12">
              <a:alphaModFix/>
            </a:blip>
            <a:stretch>
              <a:fillRect/>
            </a:stretch>
          </a:blipFill>
          <a:ln>
            <a:noFill/>
          </a:ln>
        </p:spPr>
      </p:sp>
      <p:sp>
        <p:nvSpPr>
          <p:cNvPr id="122" name="Google Shape;122;p2"/>
          <p:cNvSpPr txBox="1"/>
          <p:nvPr/>
        </p:nvSpPr>
        <p:spPr>
          <a:xfrm>
            <a:off x="5014197" y="8869414"/>
            <a:ext cx="9060600" cy="1026475"/>
          </a:xfrm>
          <a:prstGeom prst="rect">
            <a:avLst/>
          </a:prstGeom>
          <a:noFill/>
          <a:ln>
            <a:noFill/>
          </a:ln>
        </p:spPr>
        <p:txBody>
          <a:bodyPr spcFirstLastPara="1" wrap="square" lIns="0" tIns="0" rIns="0" bIns="0" anchor="t" anchorCtr="0">
            <a:spAutoFit/>
          </a:bodyPr>
          <a:lstStyle/>
          <a:p>
            <a:pPr marL="0" marR="0" lvl="0" indent="0" algn="l" rtl="0">
              <a:lnSpc>
                <a:spcPct val="119936"/>
              </a:lnSpc>
              <a:spcBef>
                <a:spcPts val="0"/>
              </a:spcBef>
              <a:spcAft>
                <a:spcPts val="0"/>
              </a:spcAft>
              <a:buNone/>
            </a:pPr>
            <a:r>
              <a:rPr lang="en-US" sz="1575" b="0" i="0" u="none" strike="noStrike" cap="none">
                <a:solidFill>
                  <a:srgbClr val="404040"/>
                </a:solidFill>
                <a:latin typeface="Arimo"/>
                <a:ea typeface="Arimo"/>
                <a:cs typeface="Arimo"/>
                <a:sym typeface="Arimo"/>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p:txBody>
      </p:sp>
      <p:sp>
        <p:nvSpPr>
          <p:cNvPr id="123" name="Google Shape;123;p2"/>
          <p:cNvSpPr txBox="1"/>
          <p:nvPr/>
        </p:nvSpPr>
        <p:spPr>
          <a:xfrm>
            <a:off x="4510647" y="2688037"/>
            <a:ext cx="9266700" cy="2215991"/>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l-GR" sz="6000" b="1" i="0" u="none" strike="noStrike" cap="none" dirty="0">
                <a:solidFill>
                  <a:srgbClr val="0A5B61"/>
                </a:solidFill>
                <a:latin typeface="Open Sans"/>
                <a:ea typeface="Open Sans"/>
                <a:cs typeface="Open Sans"/>
                <a:sym typeface="Open Sans"/>
              </a:rPr>
              <a:t>ΕΝΟΤΗΤΑ 3</a:t>
            </a:r>
            <a:endParaRPr lang="en-US" sz="6000" b="1" i="0" u="none" strike="noStrike" cap="none" dirty="0">
              <a:solidFill>
                <a:srgbClr val="0A5B61"/>
              </a:solidFill>
              <a:latin typeface="Open Sans"/>
              <a:ea typeface="Open Sans"/>
              <a:cs typeface="Open Sans"/>
              <a:sym typeface="Open Sans"/>
            </a:endParaRPr>
          </a:p>
          <a:p>
            <a:pPr marL="0" marR="0" lvl="0" indent="0" algn="ctr" rtl="0">
              <a:lnSpc>
                <a:spcPct val="120000"/>
              </a:lnSpc>
              <a:spcBef>
                <a:spcPts val="0"/>
              </a:spcBef>
              <a:spcAft>
                <a:spcPts val="0"/>
              </a:spcAft>
              <a:buNone/>
            </a:pPr>
            <a:r>
              <a:rPr lang="el-GR" sz="6000" b="1" i="0" u="none" strike="noStrike" cap="none" dirty="0">
                <a:solidFill>
                  <a:srgbClr val="0A5B61"/>
                </a:solidFill>
                <a:latin typeface="Open Sans"/>
                <a:ea typeface="Open Sans"/>
                <a:cs typeface="Open Sans"/>
                <a:sym typeface="Open Sans"/>
              </a:rPr>
              <a:t>Πράσινες επενδύσεις</a:t>
            </a:r>
            <a:endParaRPr dirty="0"/>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313"/>
        <p:cNvGrpSpPr/>
        <p:nvPr/>
      </p:nvGrpSpPr>
      <p:grpSpPr>
        <a:xfrm>
          <a:off x="0" y="0"/>
          <a:ext cx="0" cy="0"/>
          <a:chOff x="0" y="0"/>
          <a:chExt cx="0" cy="0"/>
        </a:xfrm>
      </p:grpSpPr>
      <p:sp>
        <p:nvSpPr>
          <p:cNvPr id="314" name="Google Shape;314;p20"/>
          <p:cNvSpPr/>
          <p:nvPr/>
        </p:nvSpPr>
        <p:spPr>
          <a:xfrm>
            <a:off x="4614566" y="2604539"/>
            <a:ext cx="9058834" cy="4111178"/>
          </a:xfrm>
          <a:custGeom>
            <a:avLst/>
            <a:gdLst/>
            <a:ahLst/>
            <a:cxnLst/>
            <a:rect l="l" t="t" r="r" b="b"/>
            <a:pathLst>
              <a:path w="8803767" h="3995420" extrusionOk="0">
                <a:moveTo>
                  <a:pt x="0" y="0"/>
                </a:moveTo>
                <a:lnTo>
                  <a:pt x="8803767" y="0"/>
                </a:lnTo>
                <a:lnTo>
                  <a:pt x="8803767" y="3995420"/>
                </a:lnTo>
                <a:lnTo>
                  <a:pt x="0" y="3995420"/>
                </a:lnTo>
                <a:close/>
              </a:path>
            </a:pathLst>
          </a:custGeom>
          <a:solidFill>
            <a:srgbClr val="65BAAF"/>
          </a:solidFill>
          <a:ln>
            <a:noFill/>
          </a:ln>
        </p:spPr>
      </p:sp>
      <p:sp>
        <p:nvSpPr>
          <p:cNvPr id="315" name="Google Shape;315;p20"/>
          <p:cNvSpPr txBox="1"/>
          <p:nvPr/>
        </p:nvSpPr>
        <p:spPr>
          <a:xfrm>
            <a:off x="5804348" y="2875824"/>
            <a:ext cx="7107006" cy="3572901"/>
          </a:xfrm>
          <a:prstGeom prst="rect">
            <a:avLst/>
          </a:prstGeom>
          <a:noFill/>
          <a:ln>
            <a:noFill/>
          </a:ln>
        </p:spPr>
        <p:txBody>
          <a:bodyPr spcFirstLastPara="1" wrap="square" lIns="0" tIns="0" rIns="0" bIns="0" anchor="t" anchorCtr="0">
            <a:spAutoFit/>
          </a:bodyPr>
          <a:lstStyle/>
          <a:p>
            <a:pPr marL="0" marR="0" lvl="0" indent="0" algn="ctr" rtl="0">
              <a:lnSpc>
                <a:spcPct val="119996"/>
              </a:lnSpc>
              <a:spcBef>
                <a:spcPts val="0"/>
              </a:spcBef>
              <a:spcAft>
                <a:spcPts val="0"/>
              </a:spcAft>
              <a:buNone/>
            </a:pPr>
            <a:r>
              <a:rPr lang="el-GR" sz="6449" b="1" dirty="0">
                <a:solidFill>
                  <a:srgbClr val="FFFFFF"/>
                </a:solidFill>
                <a:latin typeface="Arimo"/>
                <a:ea typeface="Arimo"/>
                <a:cs typeface="Arimo"/>
              </a:rPr>
              <a:t>ΛΌΓΟΣ ΓΙΑ ΠΡΑΣΙΝΕΣ ΕΠΕΝΔΥΣΕΙΣ</a:t>
            </a:r>
            <a:endParaRPr sz="6449" b="1" dirty="0">
              <a:solidFill>
                <a:srgbClr val="FFFFFF"/>
              </a:solidFill>
              <a:latin typeface="Arimo"/>
              <a:ea typeface="Arimo"/>
              <a:cs typeface="Arimo"/>
            </a:endParaRPr>
          </a:p>
        </p:txBody>
      </p:sp>
      <p:sp>
        <p:nvSpPr>
          <p:cNvPr id="316" name="Google Shape;316;p20"/>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sp>
      <p:sp>
        <p:nvSpPr>
          <p:cNvPr id="317" name="Google Shape;317;p20"/>
          <p:cNvSpPr/>
          <p:nvPr/>
        </p:nvSpPr>
        <p:spPr>
          <a:xfrm>
            <a:off x="2921333" y="57900"/>
            <a:ext cx="4743285" cy="4114800"/>
          </a:xfrm>
          <a:custGeom>
            <a:avLst/>
            <a:gdLst/>
            <a:ahLst/>
            <a:cxnLst/>
            <a:rect l="l" t="t" r="r" b="b"/>
            <a:pathLst>
              <a:path w="4743285" h="4114800" extrusionOk="0">
                <a:moveTo>
                  <a:pt x="0" y="0"/>
                </a:moveTo>
                <a:lnTo>
                  <a:pt x="4743285" y="0"/>
                </a:lnTo>
                <a:lnTo>
                  <a:pt x="4743285" y="4114800"/>
                </a:lnTo>
                <a:lnTo>
                  <a:pt x="0" y="4114800"/>
                </a:lnTo>
                <a:lnTo>
                  <a:pt x="0" y="0"/>
                </a:lnTo>
                <a:close/>
              </a:path>
            </a:pathLst>
          </a:custGeom>
          <a:blipFill rotWithShape="1">
            <a:blip r:embed="rId4">
              <a:alphaModFix/>
            </a:blip>
            <a:stretch>
              <a:fillRect/>
            </a:stretch>
          </a:blipFill>
          <a:ln>
            <a:noFill/>
          </a:ln>
        </p:spPr>
      </p:sp>
      <p:sp>
        <p:nvSpPr>
          <p:cNvPr id="318" name="Google Shape;318;p20"/>
          <p:cNvSpPr txBox="1"/>
          <p:nvPr/>
        </p:nvSpPr>
        <p:spPr>
          <a:xfrm rot="-1189333">
            <a:off x="3235477" y="2220734"/>
            <a:ext cx="4114998" cy="521361"/>
          </a:xfrm>
          <a:prstGeom prst="rect">
            <a:avLst/>
          </a:prstGeom>
          <a:noFill/>
          <a:ln>
            <a:noFill/>
          </a:ln>
        </p:spPr>
        <p:txBody>
          <a:bodyPr spcFirstLastPara="1" wrap="square" lIns="0" tIns="0" rIns="0" bIns="0" anchor="t" anchorCtr="0">
            <a:spAutoFit/>
          </a:bodyPr>
          <a:lstStyle/>
          <a:p>
            <a:pPr marL="0" marR="0" lvl="0" indent="0" algn="ctr" rtl="0">
              <a:lnSpc>
                <a:spcPct val="121388"/>
              </a:lnSpc>
              <a:spcBef>
                <a:spcPts val="0"/>
              </a:spcBef>
              <a:spcAft>
                <a:spcPts val="0"/>
              </a:spcAft>
              <a:buNone/>
            </a:pPr>
            <a:r>
              <a:rPr lang="el-GR" sz="2800" b="0" i="0" u="none" strike="noStrike" cap="none" dirty="0">
                <a:solidFill>
                  <a:schemeClr val="dk1"/>
                </a:solidFill>
                <a:latin typeface="Calibri"/>
                <a:ea typeface="Calibri"/>
                <a:cs typeface="Calibri"/>
                <a:sym typeface="Calibri"/>
              </a:rPr>
              <a:t>ΩΡΑ ΓΙΑ ΔΡΑΣΤΗΡΙΟΤΗΤΑ</a:t>
            </a:r>
          </a:p>
        </p:txBody>
      </p:sp>
    </p:spTree>
  </p:cSld>
  <p:clrMapOvr>
    <a:overrideClrMapping bg1="lt1" tx1="dk1" bg2="dk2" tx2="lt2" accent1="accent1" accent2="accent2" accent3="accent3" accent4="accent4" accent5="accent5" accent6="accent6" hlink="hlink" folHlink="folHlink"/>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1F7E1"/>
        </a:solidFill>
        <a:effectLst/>
      </p:bgPr>
    </p:bg>
    <p:spTree>
      <p:nvGrpSpPr>
        <p:cNvPr id="1" name="Shape 322"/>
        <p:cNvGrpSpPr/>
        <p:nvPr/>
      </p:nvGrpSpPr>
      <p:grpSpPr>
        <a:xfrm>
          <a:off x="0" y="0"/>
          <a:ext cx="0" cy="0"/>
          <a:chOff x="0" y="0"/>
          <a:chExt cx="0" cy="0"/>
        </a:xfrm>
      </p:grpSpPr>
      <p:sp>
        <p:nvSpPr>
          <p:cNvPr id="323" name="Google Shape;323;p21"/>
          <p:cNvSpPr/>
          <p:nvPr/>
        </p:nvSpPr>
        <p:spPr>
          <a:xfrm rot="-3804574">
            <a:off x="9599631" y="-4942041"/>
            <a:ext cx="10803513" cy="12945386"/>
          </a:xfrm>
          <a:custGeom>
            <a:avLst/>
            <a:gdLst/>
            <a:ahLst/>
            <a:cxnLst/>
            <a:rect l="l" t="t" r="r" b="b"/>
            <a:pathLst>
              <a:path w="10803513" h="12945386" extrusionOk="0">
                <a:moveTo>
                  <a:pt x="0" y="0"/>
                </a:moveTo>
                <a:lnTo>
                  <a:pt x="10803514" y="0"/>
                </a:lnTo>
                <a:lnTo>
                  <a:pt x="10803514" y="12945386"/>
                </a:lnTo>
                <a:lnTo>
                  <a:pt x="0" y="12945386"/>
                </a:lnTo>
                <a:lnTo>
                  <a:pt x="0" y="0"/>
                </a:lnTo>
                <a:close/>
              </a:path>
            </a:pathLst>
          </a:custGeom>
          <a:blipFill rotWithShape="1">
            <a:blip r:embed="rId3">
              <a:alphaModFix/>
            </a:blip>
            <a:stretch>
              <a:fillRect/>
            </a:stretch>
          </a:blipFill>
          <a:ln>
            <a:noFill/>
          </a:ln>
        </p:spPr>
      </p:sp>
      <p:sp>
        <p:nvSpPr>
          <p:cNvPr id="324" name="Google Shape;324;p21"/>
          <p:cNvSpPr/>
          <p:nvPr/>
        </p:nvSpPr>
        <p:spPr>
          <a:xfrm>
            <a:off x="11444460" y="4154922"/>
            <a:ext cx="6737985" cy="6259244"/>
          </a:xfrm>
          <a:custGeom>
            <a:avLst/>
            <a:gdLst/>
            <a:ahLst/>
            <a:cxnLst/>
            <a:rect l="l" t="t" r="r" b="b"/>
            <a:pathLst>
              <a:path w="6488430" h="6027420" extrusionOk="0">
                <a:moveTo>
                  <a:pt x="5344160" y="1055370"/>
                </a:moveTo>
                <a:cubicBezTo>
                  <a:pt x="4573270" y="651510"/>
                  <a:pt x="3856990" y="1112520"/>
                  <a:pt x="3284220" y="1112520"/>
                </a:cubicBezTo>
                <a:cubicBezTo>
                  <a:pt x="2839720" y="1112520"/>
                  <a:pt x="2001520" y="0"/>
                  <a:pt x="1000760" y="1314450"/>
                </a:cubicBezTo>
                <a:cubicBezTo>
                  <a:pt x="0" y="2628900"/>
                  <a:pt x="1247140" y="3865880"/>
                  <a:pt x="2368550" y="4946650"/>
                </a:cubicBezTo>
                <a:cubicBezTo>
                  <a:pt x="3489960" y="6027420"/>
                  <a:pt x="5013960" y="6009640"/>
                  <a:pt x="5894070" y="4725670"/>
                </a:cubicBezTo>
                <a:cubicBezTo>
                  <a:pt x="6488430" y="3859530"/>
                  <a:pt x="6229350" y="1520190"/>
                  <a:pt x="5344160" y="1055370"/>
                </a:cubicBezTo>
                <a:close/>
              </a:path>
            </a:pathLst>
          </a:custGeom>
          <a:blipFill rotWithShape="1">
            <a:blip r:embed="rId4">
              <a:alphaModFix/>
            </a:blip>
            <a:stretch>
              <a:fillRect l="-17813" r="-17813"/>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1"/>
          <p:cNvSpPr txBox="1"/>
          <p:nvPr/>
        </p:nvSpPr>
        <p:spPr>
          <a:xfrm>
            <a:off x="1026685" y="1114425"/>
            <a:ext cx="6995336" cy="941796"/>
          </a:xfrm>
          <a:prstGeom prst="rect">
            <a:avLst/>
          </a:prstGeom>
          <a:noFill/>
          <a:ln>
            <a:noFill/>
          </a:ln>
        </p:spPr>
        <p:txBody>
          <a:bodyPr spcFirstLastPara="1" wrap="square" lIns="0" tIns="0" rIns="0" bIns="0" anchor="t" anchorCtr="0">
            <a:spAutoFit/>
          </a:bodyPr>
          <a:lstStyle/>
          <a:p>
            <a:pPr>
              <a:lnSpc>
                <a:spcPct val="102000"/>
              </a:lnSpc>
            </a:pPr>
            <a:r>
              <a:rPr lang="el-GR" sz="6000" b="0" i="0" u="none" strike="noStrike" cap="none" dirty="0">
                <a:solidFill>
                  <a:srgbClr val="80D959"/>
                </a:solidFill>
                <a:latin typeface="Arial"/>
                <a:ea typeface="Arial"/>
                <a:cs typeface="Arial"/>
                <a:sym typeface="Arial"/>
              </a:rPr>
              <a:t>Προβληματισμός</a:t>
            </a:r>
            <a:endParaRPr lang="el-GR" sz="6000" dirty="0"/>
          </a:p>
        </p:txBody>
      </p:sp>
      <p:sp>
        <p:nvSpPr>
          <p:cNvPr id="326" name="Google Shape;326;p21"/>
          <p:cNvSpPr txBox="1"/>
          <p:nvPr/>
        </p:nvSpPr>
        <p:spPr>
          <a:xfrm>
            <a:off x="1026685" y="3122377"/>
            <a:ext cx="9430500" cy="6153159"/>
          </a:xfrm>
          <a:prstGeom prst="rect">
            <a:avLst/>
          </a:prstGeom>
          <a:noFill/>
          <a:ln>
            <a:noFill/>
          </a:ln>
        </p:spPr>
        <p:txBody>
          <a:bodyPr spcFirstLastPara="1" wrap="square" lIns="0" tIns="0" rIns="0" bIns="0" anchor="t" anchorCtr="0">
            <a:spAutoFit/>
          </a:bodyPr>
          <a:lstStyle/>
          <a:p>
            <a:pPr marL="604528" marR="0" lvl="1" indent="-302265" algn="l" rtl="0">
              <a:lnSpc>
                <a:spcPct val="204000"/>
              </a:lnSpc>
              <a:spcBef>
                <a:spcPts val="0"/>
              </a:spcBef>
              <a:spcAft>
                <a:spcPts val="0"/>
              </a:spcAft>
              <a:buClr>
                <a:srgbClr val="000000"/>
              </a:buClr>
              <a:buSzPts val="2800"/>
              <a:buFont typeface="Arial"/>
              <a:buChar char="•"/>
            </a:pPr>
            <a:r>
              <a:rPr lang="el-GR" sz="2800" dirty="0">
                <a:latin typeface="Open Sans"/>
                <a:ea typeface="Open Sans"/>
                <a:cs typeface="Open Sans"/>
                <a:sym typeface="Open Sans"/>
              </a:rPr>
              <a:t>Πόσο σημαντικό πιστεύετε ότι είναι να γνωρίζετε τις παγκόσμιες πολιτικές πράσινων επενδύσεων;</a:t>
            </a:r>
          </a:p>
          <a:p>
            <a:pPr marL="604528" marR="0" lvl="1" indent="-302265" algn="l" rtl="0">
              <a:lnSpc>
                <a:spcPct val="204000"/>
              </a:lnSpc>
              <a:spcBef>
                <a:spcPts val="0"/>
              </a:spcBef>
              <a:spcAft>
                <a:spcPts val="0"/>
              </a:spcAft>
              <a:buClr>
                <a:srgbClr val="000000"/>
              </a:buClr>
              <a:buSzPts val="2800"/>
              <a:buFont typeface="Arial"/>
              <a:buChar char="•"/>
            </a:pPr>
            <a:r>
              <a:rPr lang="el-GR" sz="2800" dirty="0">
                <a:latin typeface="Open Sans"/>
                <a:ea typeface="Open Sans"/>
                <a:cs typeface="Open Sans"/>
                <a:sym typeface="Open Sans"/>
              </a:rPr>
              <a:t>Ποιος είναι ο ρόλος που θεωρείτε ότι μπορεί να διαδραματίσει η υπεράσπιση πολιτικών που προωθούν τις πράσινες </a:t>
            </a:r>
            <a:r>
              <a:rPr lang="el-GR" sz="2800" err="1">
                <a:latin typeface="Open Sans"/>
                <a:ea typeface="Open Sans"/>
                <a:cs typeface="Open Sans"/>
                <a:sym typeface="Open Sans"/>
              </a:rPr>
              <a:t>επενδύσεις</a:t>
            </a:r>
            <a:r>
              <a:rPr lang="el-GR" sz="2800">
                <a:latin typeface="Open Sans"/>
                <a:ea typeface="Open Sans"/>
                <a:cs typeface="Open Sans"/>
                <a:sym typeface="Open Sans"/>
              </a:rPr>
              <a:t>;</a:t>
            </a:r>
          </a:p>
          <a:p>
            <a:pPr marL="604528" marR="0" lvl="1" indent="-302265" algn="l" rtl="0">
              <a:lnSpc>
                <a:spcPct val="204000"/>
              </a:lnSpc>
              <a:spcBef>
                <a:spcPts val="0"/>
              </a:spcBef>
              <a:spcAft>
                <a:spcPts val="0"/>
              </a:spcAft>
              <a:buClr>
                <a:srgbClr val="000000"/>
              </a:buClr>
              <a:buSzPts val="2800"/>
              <a:buFont typeface="Arial"/>
              <a:buChar char="•"/>
            </a:pPr>
            <a:r>
              <a:rPr lang="el-GR" sz="2800">
                <a:latin typeface="Open Sans"/>
                <a:ea typeface="Open Sans"/>
                <a:cs typeface="Open Sans"/>
                <a:sym typeface="Open Sans"/>
              </a:rPr>
              <a:t>Οι </a:t>
            </a:r>
            <a:r>
              <a:rPr lang="el-GR" sz="2800" dirty="0">
                <a:latin typeface="Open Sans"/>
                <a:ea typeface="Open Sans"/>
                <a:cs typeface="Open Sans"/>
                <a:sym typeface="Open Sans"/>
              </a:rPr>
              <a:t>πράσινες επενδύσεις έχουν μακροπρόθεσμα ή βραχυπρόθεσμα οφέλη;</a:t>
            </a:r>
            <a:endParaRPr sz="2800" dirty="0">
              <a:latin typeface="Open Sans"/>
              <a:ea typeface="Open Sans"/>
              <a:cs typeface="Open Sans"/>
              <a:sym typeface="Open Sans"/>
            </a:endParaRP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131"/>
        <p:cNvGrpSpPr/>
        <p:nvPr/>
      </p:nvGrpSpPr>
      <p:grpSpPr>
        <a:xfrm>
          <a:off x="0" y="0"/>
          <a:ext cx="0" cy="0"/>
          <a:chOff x="0" y="0"/>
          <a:chExt cx="0" cy="0"/>
        </a:xfrm>
      </p:grpSpPr>
      <p:grpSp>
        <p:nvGrpSpPr>
          <p:cNvPr id="132" name="Google Shape;132;p3"/>
          <p:cNvGrpSpPr/>
          <p:nvPr/>
        </p:nvGrpSpPr>
        <p:grpSpPr>
          <a:xfrm>
            <a:off x="0" y="0"/>
            <a:ext cx="5545360" cy="3001518"/>
            <a:chOff x="0" y="0"/>
            <a:chExt cx="7393813" cy="4002024"/>
          </a:xfrm>
        </p:grpSpPr>
        <p:sp>
          <p:nvSpPr>
            <p:cNvPr id="133" name="Google Shape;133;p3"/>
            <p:cNvSpPr/>
            <p:nvPr/>
          </p:nvSpPr>
          <p:spPr>
            <a:xfrm>
              <a:off x="0" y="0"/>
              <a:ext cx="7393813" cy="4002024"/>
            </a:xfrm>
            <a:custGeom>
              <a:avLst/>
              <a:gdLst/>
              <a:ahLst/>
              <a:cxnLst/>
              <a:rect l="l" t="t" r="r" b="b"/>
              <a:pathLst>
                <a:path w="7393813" h="4002024" extrusionOk="0">
                  <a:moveTo>
                    <a:pt x="0" y="0"/>
                  </a:moveTo>
                  <a:lnTo>
                    <a:pt x="7393813" y="0"/>
                  </a:lnTo>
                  <a:lnTo>
                    <a:pt x="7393813" y="4002024"/>
                  </a:lnTo>
                  <a:lnTo>
                    <a:pt x="0" y="4002024"/>
                  </a:lnTo>
                  <a:close/>
                </a:path>
              </a:pathLst>
            </a:custGeom>
            <a:solidFill>
              <a:srgbClr val="65BAAF"/>
            </a:solidFill>
            <a:ln>
              <a:noFill/>
            </a:ln>
          </p:spPr>
        </p:sp>
        <p:sp>
          <p:nvSpPr>
            <p:cNvPr id="134" name="Google Shape;134;p3"/>
            <p:cNvSpPr txBox="1"/>
            <p:nvPr/>
          </p:nvSpPr>
          <p:spPr>
            <a:xfrm>
              <a:off x="0" y="0"/>
              <a:ext cx="7393800" cy="4002000"/>
            </a:xfrm>
            <a:prstGeom prst="rect">
              <a:avLst/>
            </a:prstGeom>
            <a:noFill/>
            <a:ln>
              <a:noFill/>
            </a:ln>
          </p:spPr>
          <p:txBody>
            <a:bodyPr spcFirstLastPara="1" wrap="square" lIns="177800" tIns="177800" rIns="177800" bIns="177800" anchor="ctr" anchorCtr="0">
              <a:noAutofit/>
            </a:bodyPr>
            <a:lstStyle/>
            <a:p>
              <a:pPr marL="0" marR="0" lvl="0" indent="0" algn="l" rtl="0">
                <a:lnSpc>
                  <a:spcPct val="120000"/>
                </a:lnSpc>
                <a:spcBef>
                  <a:spcPts val="0"/>
                </a:spcBef>
                <a:spcAft>
                  <a:spcPts val="0"/>
                </a:spcAft>
                <a:buNone/>
              </a:pPr>
              <a:r>
                <a:rPr lang="el-GR" sz="5400" b="1" i="0" u="none" strike="noStrike" cap="none" dirty="0">
                  <a:solidFill>
                    <a:srgbClr val="FFFFFF"/>
                  </a:solidFill>
                  <a:latin typeface="Montserrat"/>
                  <a:ea typeface="Montserrat"/>
                  <a:cs typeface="Montserrat"/>
                  <a:sym typeface="Montserrat"/>
                </a:rPr>
                <a:t>Παρουσίαση</a:t>
              </a:r>
              <a:r>
                <a:rPr lang="en-US" sz="5400" b="1" i="0" u="none" strike="noStrike" cap="none" dirty="0">
                  <a:solidFill>
                    <a:srgbClr val="FFFFFF"/>
                  </a:solidFill>
                  <a:latin typeface="Montserrat"/>
                  <a:ea typeface="Montserrat"/>
                  <a:cs typeface="Montserrat"/>
                  <a:sym typeface="Montserrat"/>
                </a:rPr>
                <a:t>:</a:t>
              </a:r>
              <a:r>
                <a:rPr lang="el-GR" sz="5400" b="1" i="0" u="none" strike="noStrike" cap="none" dirty="0">
                  <a:solidFill>
                    <a:srgbClr val="FFFFFF"/>
                  </a:solidFill>
                  <a:latin typeface="Montserrat"/>
                  <a:ea typeface="Montserrat"/>
                  <a:cs typeface="Montserrat"/>
                  <a:sym typeface="Montserrat"/>
                </a:rPr>
                <a:t> Κύρια σημεία</a:t>
              </a:r>
              <a:endParaRPr dirty="0"/>
            </a:p>
          </p:txBody>
        </p:sp>
      </p:grpSp>
      <p:sp>
        <p:nvSpPr>
          <p:cNvPr id="135" name="Google Shape;135;p3"/>
          <p:cNvSpPr/>
          <p:nvPr/>
        </p:nvSpPr>
        <p:spPr>
          <a:xfrm>
            <a:off x="17500908" y="0"/>
            <a:ext cx="787051" cy="10287000"/>
          </a:xfrm>
          <a:custGeom>
            <a:avLst/>
            <a:gdLst/>
            <a:ahLst/>
            <a:cxnLst/>
            <a:rect l="l" t="t" r="r" b="b"/>
            <a:pathLst>
              <a:path w="1049401" h="13716000" extrusionOk="0">
                <a:moveTo>
                  <a:pt x="0" y="0"/>
                </a:moveTo>
                <a:lnTo>
                  <a:pt x="1049401" y="0"/>
                </a:lnTo>
                <a:lnTo>
                  <a:pt x="1049401" y="13716000"/>
                </a:lnTo>
                <a:lnTo>
                  <a:pt x="0" y="13716000"/>
                </a:lnTo>
                <a:close/>
              </a:path>
            </a:pathLst>
          </a:custGeom>
          <a:solidFill>
            <a:srgbClr val="FFC000"/>
          </a:solidFill>
          <a:ln>
            <a:noFill/>
          </a:ln>
        </p:spPr>
      </p:sp>
      <p:sp>
        <p:nvSpPr>
          <p:cNvPr id="136" name="Google Shape;136;p3"/>
          <p:cNvSpPr/>
          <p:nvPr/>
        </p:nvSpPr>
        <p:spPr>
          <a:xfrm>
            <a:off x="4097538" y="3001491"/>
            <a:ext cx="1447800" cy="1428750"/>
          </a:xfrm>
          <a:custGeom>
            <a:avLst/>
            <a:gdLst/>
            <a:ahLst/>
            <a:cxnLst/>
            <a:rect l="l" t="t" r="r" b="b"/>
            <a:pathLst>
              <a:path w="1447800" h="1428750" extrusionOk="0">
                <a:moveTo>
                  <a:pt x="0" y="0"/>
                </a:moveTo>
                <a:lnTo>
                  <a:pt x="1447800" y="0"/>
                </a:lnTo>
                <a:lnTo>
                  <a:pt x="1447800" y="1428750"/>
                </a:lnTo>
                <a:lnTo>
                  <a:pt x="0" y="1428750"/>
                </a:lnTo>
                <a:lnTo>
                  <a:pt x="0" y="0"/>
                </a:lnTo>
                <a:close/>
              </a:path>
            </a:pathLst>
          </a:custGeom>
          <a:blipFill rotWithShape="1">
            <a:blip r:embed="rId3">
              <a:alphaModFix/>
            </a:blip>
            <a:stretch>
              <a:fillRect r="-100"/>
            </a:stretch>
          </a:blipFill>
          <a:ln>
            <a:noFill/>
          </a:ln>
        </p:spPr>
      </p:sp>
      <p:sp>
        <p:nvSpPr>
          <p:cNvPr id="137" name="Google Shape;137;p3"/>
          <p:cNvSpPr/>
          <p:nvPr/>
        </p:nvSpPr>
        <p:spPr>
          <a:xfrm>
            <a:off x="7828945" y="1692891"/>
            <a:ext cx="8549737" cy="6583298"/>
          </a:xfrm>
          <a:custGeom>
            <a:avLst/>
            <a:gdLst/>
            <a:ahLst/>
            <a:cxnLst/>
            <a:rect l="l" t="t" r="r" b="b"/>
            <a:pathLst>
              <a:path w="8549737" h="6583298" extrusionOk="0">
                <a:moveTo>
                  <a:pt x="0" y="0"/>
                </a:moveTo>
                <a:lnTo>
                  <a:pt x="8549738" y="0"/>
                </a:lnTo>
                <a:lnTo>
                  <a:pt x="8549738" y="6583297"/>
                </a:lnTo>
                <a:lnTo>
                  <a:pt x="0" y="6583297"/>
                </a:lnTo>
                <a:lnTo>
                  <a:pt x="0" y="0"/>
                </a:lnTo>
                <a:close/>
              </a:path>
            </a:pathLst>
          </a:custGeom>
          <a:blipFill rotWithShape="1">
            <a:blip r:embed="rId4">
              <a:alphaModFix/>
            </a:blip>
            <a:stretch>
              <a:fillRect/>
            </a:stretch>
          </a:blipFill>
          <a:ln>
            <a:noFill/>
          </a:ln>
        </p:spPr>
      </p:sp>
      <p:sp>
        <p:nvSpPr>
          <p:cNvPr id="138" name="Google Shape;138;p3"/>
          <p:cNvSpPr txBox="1"/>
          <p:nvPr/>
        </p:nvSpPr>
        <p:spPr>
          <a:xfrm>
            <a:off x="1063275" y="4729650"/>
            <a:ext cx="5077200" cy="4321183"/>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l-GR" sz="3900" b="1" i="0" u="none" strike="noStrike" cap="none" dirty="0">
                <a:solidFill>
                  <a:srgbClr val="000000"/>
                </a:solidFill>
                <a:latin typeface="Open Sans"/>
                <a:ea typeface="Open Sans"/>
                <a:cs typeface="Open Sans"/>
                <a:sym typeface="Open Sans"/>
              </a:rPr>
              <a:t>Βιωσιμότητα</a:t>
            </a:r>
            <a:endParaRPr lang="en-US" sz="3900" b="1" i="0" u="none" strike="noStrike" cap="none" dirty="0">
              <a:solidFill>
                <a:srgbClr val="000000"/>
              </a:solidFill>
              <a:latin typeface="Open Sans"/>
              <a:ea typeface="Open Sans"/>
              <a:cs typeface="Open Sans"/>
              <a:sym typeface="Open Sans"/>
            </a:endParaRPr>
          </a:p>
          <a:p>
            <a:pPr marL="0" marR="0" lvl="0" indent="0" algn="l" rtl="0">
              <a:lnSpc>
                <a:spcPct val="120000"/>
              </a:lnSpc>
              <a:spcBef>
                <a:spcPts val="0"/>
              </a:spcBef>
              <a:spcAft>
                <a:spcPts val="0"/>
              </a:spcAft>
              <a:buNone/>
            </a:pPr>
            <a:endParaRPr lang="en-US" sz="3900" b="1" dirty="0">
              <a:latin typeface="Open Sans"/>
              <a:ea typeface="Open Sans"/>
              <a:cs typeface="Open Sans"/>
              <a:sym typeface="Open Sans"/>
            </a:endParaRPr>
          </a:p>
          <a:p>
            <a:pPr marL="0" marR="0" lvl="0" indent="0" algn="l" rtl="0">
              <a:lnSpc>
                <a:spcPct val="120000"/>
              </a:lnSpc>
              <a:spcBef>
                <a:spcPts val="0"/>
              </a:spcBef>
              <a:spcAft>
                <a:spcPts val="0"/>
              </a:spcAft>
              <a:buNone/>
            </a:pPr>
            <a:r>
              <a:rPr lang="el-GR" sz="3900" b="1" i="0" u="none" strike="noStrike" cap="none" dirty="0">
                <a:solidFill>
                  <a:srgbClr val="000000"/>
                </a:solidFill>
                <a:latin typeface="Open Sans"/>
                <a:ea typeface="Open Sans"/>
                <a:cs typeface="Open Sans"/>
                <a:sym typeface="Open Sans"/>
              </a:rPr>
              <a:t>Αξιολόγηση κινδύνων</a:t>
            </a:r>
            <a:endParaRPr lang="en-US" sz="3900" b="1" i="0" u="none" strike="noStrike" cap="none" dirty="0">
              <a:solidFill>
                <a:srgbClr val="000000"/>
              </a:solidFill>
              <a:latin typeface="Open Sans"/>
              <a:ea typeface="Open Sans"/>
              <a:cs typeface="Open Sans"/>
              <a:sym typeface="Open Sans"/>
            </a:endParaRPr>
          </a:p>
          <a:p>
            <a:pPr marL="0" marR="0" lvl="0" indent="0" algn="l" rtl="0">
              <a:lnSpc>
                <a:spcPct val="120000"/>
              </a:lnSpc>
              <a:spcBef>
                <a:spcPts val="0"/>
              </a:spcBef>
              <a:spcAft>
                <a:spcPts val="0"/>
              </a:spcAft>
              <a:buNone/>
            </a:pPr>
            <a:endParaRPr lang="en-US" sz="3900" b="1" dirty="0">
              <a:latin typeface="Open Sans"/>
              <a:ea typeface="Open Sans"/>
              <a:cs typeface="Open Sans"/>
              <a:sym typeface="Open Sans"/>
            </a:endParaRPr>
          </a:p>
          <a:p>
            <a:pPr marL="0" marR="0" lvl="0" indent="0" algn="l" rtl="0">
              <a:lnSpc>
                <a:spcPct val="120000"/>
              </a:lnSpc>
              <a:spcBef>
                <a:spcPts val="0"/>
              </a:spcBef>
              <a:spcAft>
                <a:spcPts val="0"/>
              </a:spcAft>
              <a:buNone/>
            </a:pPr>
            <a:r>
              <a:rPr lang="el-GR" sz="3900" b="1" i="0" u="none" strike="noStrike" cap="none" dirty="0">
                <a:solidFill>
                  <a:srgbClr val="000000"/>
                </a:solidFill>
                <a:latin typeface="Open Sans"/>
                <a:ea typeface="Open Sans"/>
                <a:cs typeface="Open Sans"/>
                <a:sym typeface="Open Sans"/>
              </a:rPr>
              <a:t>Αυτονομία</a:t>
            </a:r>
            <a:endParaRPr dirty="0"/>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146"/>
        <p:cNvGrpSpPr/>
        <p:nvPr/>
      </p:nvGrpSpPr>
      <p:grpSpPr>
        <a:xfrm>
          <a:off x="0" y="0"/>
          <a:ext cx="0" cy="0"/>
          <a:chOff x="0" y="0"/>
          <a:chExt cx="0" cy="0"/>
        </a:xfrm>
      </p:grpSpPr>
      <p:sp>
        <p:nvSpPr>
          <p:cNvPr id="147" name="Google Shape;147;p4"/>
          <p:cNvSpPr txBox="1"/>
          <p:nvPr/>
        </p:nvSpPr>
        <p:spPr>
          <a:xfrm>
            <a:off x="9106696" y="6932531"/>
            <a:ext cx="8994000" cy="2769989"/>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endParaRPr lang="en-US" sz="1800" b="0" i="0" u="none" strike="noStrike" cap="none" dirty="0">
              <a:solidFill>
                <a:schemeClr val="dk1"/>
              </a:solidFill>
              <a:latin typeface="Calibri"/>
              <a:ea typeface="Calibri"/>
              <a:cs typeface="Calibri"/>
              <a:sym typeface="Calibri"/>
            </a:endParaRPr>
          </a:p>
          <a:p>
            <a:pPr marL="765810" marR="0" lvl="1" indent="-382904" algn="l" rtl="0">
              <a:lnSpc>
                <a:spcPct val="120000"/>
              </a:lnSpc>
              <a:spcBef>
                <a:spcPts val="0"/>
              </a:spcBef>
              <a:spcAft>
                <a:spcPts val="0"/>
              </a:spcAft>
              <a:buClr>
                <a:srgbClr val="000000"/>
              </a:buClr>
              <a:buSzPts val="3600"/>
              <a:buFont typeface="Arial"/>
              <a:buChar char="•"/>
            </a:pPr>
            <a:r>
              <a:rPr lang="el-GR" sz="3600" dirty="0">
                <a:latin typeface="Open Sans"/>
                <a:ea typeface="Open Sans"/>
                <a:cs typeface="Open Sans"/>
                <a:sym typeface="Open Sans"/>
              </a:rPr>
              <a:t>Να αναλύετε</a:t>
            </a:r>
            <a:r>
              <a:rPr lang="el-GR" sz="3600" b="0" i="0" u="none" strike="noStrike" cap="none" dirty="0">
                <a:solidFill>
                  <a:srgbClr val="000000"/>
                </a:solidFill>
                <a:latin typeface="Open Sans"/>
                <a:ea typeface="Open Sans"/>
                <a:cs typeface="Open Sans"/>
                <a:sym typeface="Open Sans"/>
              </a:rPr>
              <a:t> τα οικονομικά οφέλη και τους κινδύνους των πράσινων επενδύσεων.</a:t>
            </a:r>
            <a:endParaRPr lang="en-US" sz="3600" b="0" i="0" u="none" strike="noStrike" cap="none" dirty="0">
              <a:solidFill>
                <a:srgbClr val="000000"/>
              </a:solidFill>
              <a:latin typeface="Open Sans"/>
              <a:ea typeface="Open Sans"/>
              <a:cs typeface="Open Sans"/>
              <a:sym typeface="Open Sans"/>
            </a:endParaRPr>
          </a:p>
          <a:p>
            <a:pPr marL="446722" marR="0" lvl="1" indent="-223361" algn="l" rtl="0">
              <a:lnSpc>
                <a:spcPct val="70000"/>
              </a:lnSpc>
              <a:spcBef>
                <a:spcPts val="0"/>
              </a:spcBef>
              <a:spcAft>
                <a:spcPts val="0"/>
              </a:spcAft>
              <a:buNone/>
            </a:pPr>
            <a:endParaRPr sz="3600" b="0" i="0" u="none" strike="noStrike" cap="none" dirty="0">
              <a:solidFill>
                <a:srgbClr val="000000"/>
              </a:solidFill>
              <a:latin typeface="Open Sans"/>
              <a:ea typeface="Open Sans"/>
              <a:cs typeface="Open Sans"/>
              <a:sym typeface="Open Sans"/>
            </a:endParaRPr>
          </a:p>
        </p:txBody>
      </p:sp>
      <p:sp>
        <p:nvSpPr>
          <p:cNvPr id="148" name="Google Shape;148;p4"/>
          <p:cNvSpPr/>
          <p:nvPr/>
        </p:nvSpPr>
        <p:spPr>
          <a:xfrm>
            <a:off x="341772" y="375712"/>
            <a:ext cx="6602825" cy="4262438"/>
          </a:xfrm>
          <a:custGeom>
            <a:avLst/>
            <a:gdLst/>
            <a:ahLst/>
            <a:cxnLst/>
            <a:rect l="l" t="t" r="r" b="b"/>
            <a:pathLst>
              <a:path w="8803767" h="5683250" extrusionOk="0">
                <a:moveTo>
                  <a:pt x="0" y="0"/>
                </a:moveTo>
                <a:lnTo>
                  <a:pt x="8803767" y="0"/>
                </a:lnTo>
                <a:lnTo>
                  <a:pt x="8803767" y="5683250"/>
                </a:lnTo>
                <a:lnTo>
                  <a:pt x="0" y="5683250"/>
                </a:lnTo>
                <a:close/>
              </a:path>
            </a:pathLst>
          </a:custGeom>
          <a:solidFill>
            <a:srgbClr val="65BAAF"/>
          </a:solidFill>
          <a:ln>
            <a:noFill/>
          </a:ln>
        </p:spPr>
      </p:sp>
      <p:sp>
        <p:nvSpPr>
          <p:cNvPr id="149" name="Google Shape;149;p4"/>
          <p:cNvSpPr txBox="1"/>
          <p:nvPr/>
        </p:nvSpPr>
        <p:spPr>
          <a:xfrm>
            <a:off x="1266814" y="1623808"/>
            <a:ext cx="4752750" cy="1994392"/>
          </a:xfrm>
          <a:prstGeom prst="rect">
            <a:avLst/>
          </a:prstGeom>
          <a:noFill/>
          <a:ln>
            <a:noFill/>
          </a:ln>
        </p:spPr>
        <p:txBody>
          <a:bodyPr spcFirstLastPara="1" wrap="square" lIns="0" tIns="0" rIns="0" bIns="0" anchor="t" anchorCtr="0">
            <a:spAutoFit/>
          </a:bodyPr>
          <a:lstStyle/>
          <a:p>
            <a:pPr marL="0" marR="0" lvl="0" indent="0" algn="ctr" rtl="0">
              <a:lnSpc>
                <a:spcPct val="120000"/>
              </a:lnSpc>
              <a:spcBef>
                <a:spcPts val="0"/>
              </a:spcBef>
              <a:spcAft>
                <a:spcPts val="0"/>
              </a:spcAft>
              <a:buNone/>
            </a:pPr>
            <a:r>
              <a:rPr lang="el-GR" sz="5400" b="1" i="0" u="none" strike="noStrike" cap="none" dirty="0">
                <a:solidFill>
                  <a:srgbClr val="FFFFFF"/>
                </a:solidFill>
                <a:latin typeface="Arimo"/>
                <a:ea typeface="Arimo"/>
                <a:cs typeface="Arimo"/>
                <a:sym typeface="Arimo"/>
              </a:rPr>
              <a:t>Τι θα μάθουμε;</a:t>
            </a:r>
            <a:endParaRPr dirty="0"/>
          </a:p>
        </p:txBody>
      </p:sp>
      <p:sp>
        <p:nvSpPr>
          <p:cNvPr id="150" name="Google Shape;150;p4"/>
          <p:cNvSpPr/>
          <p:nvPr/>
        </p:nvSpPr>
        <p:spPr>
          <a:xfrm>
            <a:off x="0" y="9782748"/>
            <a:ext cx="18288000" cy="504254"/>
          </a:xfrm>
          <a:custGeom>
            <a:avLst/>
            <a:gdLst/>
            <a:ahLst/>
            <a:cxnLst/>
            <a:rect l="l" t="t" r="r" b="b"/>
            <a:pathLst>
              <a:path w="24384000" h="672338" extrusionOk="0">
                <a:moveTo>
                  <a:pt x="0" y="0"/>
                </a:moveTo>
                <a:lnTo>
                  <a:pt x="24384000" y="0"/>
                </a:lnTo>
                <a:lnTo>
                  <a:pt x="24384000" y="672338"/>
                </a:lnTo>
                <a:lnTo>
                  <a:pt x="0" y="672338"/>
                </a:lnTo>
                <a:close/>
              </a:path>
            </a:pathLst>
          </a:custGeom>
          <a:solidFill>
            <a:srgbClr val="FFC000"/>
          </a:solidFill>
          <a:ln>
            <a:noFill/>
          </a:ln>
        </p:spPr>
      </p:sp>
      <p:sp>
        <p:nvSpPr>
          <p:cNvPr id="151" name="Google Shape;151;p4"/>
          <p:cNvSpPr/>
          <p:nvPr/>
        </p:nvSpPr>
        <p:spPr>
          <a:xfrm>
            <a:off x="6639723" y="4346648"/>
            <a:ext cx="1847848" cy="1771650"/>
          </a:xfrm>
          <a:custGeom>
            <a:avLst/>
            <a:gdLst/>
            <a:ahLst/>
            <a:cxnLst/>
            <a:rect l="l" t="t" r="r" b="b"/>
            <a:pathLst>
              <a:path w="1847848" h="1771650" extrusionOk="0">
                <a:moveTo>
                  <a:pt x="0" y="0"/>
                </a:moveTo>
                <a:lnTo>
                  <a:pt x="1847848" y="0"/>
                </a:lnTo>
                <a:lnTo>
                  <a:pt x="1847848" y="1771650"/>
                </a:lnTo>
                <a:lnTo>
                  <a:pt x="0" y="1771650"/>
                </a:lnTo>
                <a:lnTo>
                  <a:pt x="0" y="0"/>
                </a:lnTo>
                <a:close/>
              </a:path>
            </a:pathLst>
          </a:custGeom>
          <a:blipFill rotWithShape="1">
            <a:blip r:embed="rId3">
              <a:alphaModFix/>
            </a:blip>
            <a:stretch>
              <a:fillRect b="-445"/>
            </a:stretch>
          </a:blipFill>
          <a:ln>
            <a:noFill/>
          </a:ln>
        </p:spPr>
      </p:sp>
      <p:sp>
        <p:nvSpPr>
          <p:cNvPr id="152" name="Google Shape;152;p4"/>
          <p:cNvSpPr txBox="1"/>
          <p:nvPr/>
        </p:nvSpPr>
        <p:spPr>
          <a:xfrm>
            <a:off x="9106696" y="2944381"/>
            <a:ext cx="8221350" cy="1994392"/>
          </a:xfrm>
          <a:prstGeom prst="rect">
            <a:avLst/>
          </a:prstGeom>
          <a:noFill/>
          <a:ln>
            <a:noFill/>
          </a:ln>
        </p:spPr>
        <p:txBody>
          <a:bodyPr spcFirstLastPara="1" wrap="square" lIns="0" tIns="0" rIns="0" bIns="0" anchor="t" anchorCtr="0">
            <a:spAutoFit/>
          </a:bodyPr>
          <a:lstStyle/>
          <a:p>
            <a:pPr marL="765810" marR="0" lvl="1" indent="-382904" algn="l" rtl="0">
              <a:lnSpc>
                <a:spcPct val="120000"/>
              </a:lnSpc>
              <a:spcBef>
                <a:spcPts val="0"/>
              </a:spcBef>
              <a:spcAft>
                <a:spcPts val="0"/>
              </a:spcAft>
              <a:buClr>
                <a:srgbClr val="000000"/>
              </a:buClr>
              <a:buSzPts val="3600"/>
              <a:buFont typeface="Arial"/>
              <a:buChar char="•"/>
            </a:pPr>
            <a:r>
              <a:rPr lang="el-GR" sz="3600" b="0" i="0" u="none" strike="noStrike" cap="none" dirty="0">
                <a:solidFill>
                  <a:srgbClr val="000000"/>
                </a:solidFill>
                <a:latin typeface="Open Sans"/>
                <a:ea typeface="Open Sans"/>
                <a:cs typeface="Open Sans"/>
                <a:sym typeface="Open Sans"/>
              </a:rPr>
              <a:t>Να κατανοείτε τα βασικά στοιχεία των πράσινων επενδύσεων για την περιβαλλοντική βιωσιμότητα.</a:t>
            </a:r>
            <a:endParaRPr dirty="0"/>
          </a:p>
        </p:txBody>
      </p:sp>
      <p:sp>
        <p:nvSpPr>
          <p:cNvPr id="153" name="Google Shape;153;p4"/>
          <p:cNvSpPr txBox="1"/>
          <p:nvPr/>
        </p:nvSpPr>
        <p:spPr>
          <a:xfrm>
            <a:off x="9106696" y="5189952"/>
            <a:ext cx="8077731" cy="1994392"/>
          </a:xfrm>
          <a:prstGeom prst="rect">
            <a:avLst/>
          </a:prstGeom>
          <a:noFill/>
          <a:ln>
            <a:noFill/>
          </a:ln>
        </p:spPr>
        <p:txBody>
          <a:bodyPr spcFirstLastPara="1" wrap="square" lIns="0" tIns="0" rIns="0" bIns="0" anchor="t" anchorCtr="0">
            <a:spAutoFit/>
          </a:bodyPr>
          <a:lstStyle/>
          <a:p>
            <a:pPr marL="765810" marR="0" lvl="1" indent="-382904" algn="l" rtl="0">
              <a:lnSpc>
                <a:spcPct val="120000"/>
              </a:lnSpc>
              <a:spcBef>
                <a:spcPts val="0"/>
              </a:spcBef>
              <a:spcAft>
                <a:spcPts val="0"/>
              </a:spcAft>
              <a:buClr>
                <a:srgbClr val="000000"/>
              </a:buClr>
              <a:buSzPts val="3600"/>
              <a:buFont typeface="Arial"/>
              <a:buChar char="•"/>
            </a:pPr>
            <a:r>
              <a:rPr lang="el-GR" sz="3600" b="0" i="0" u="none" strike="noStrike" cap="none" dirty="0">
                <a:solidFill>
                  <a:srgbClr val="000000"/>
                </a:solidFill>
                <a:latin typeface="Open Sans"/>
                <a:ea typeface="Open Sans"/>
                <a:cs typeface="Open Sans"/>
                <a:sym typeface="Open Sans"/>
              </a:rPr>
              <a:t>Να βρίσκετε αποτελεσματικά κονδύλια για πράσινες πρωτοβουλίες.</a:t>
            </a:r>
            <a:endParaRPr dirty="0"/>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161"/>
        <p:cNvGrpSpPr/>
        <p:nvPr/>
      </p:nvGrpSpPr>
      <p:grpSpPr>
        <a:xfrm>
          <a:off x="0" y="0"/>
          <a:ext cx="0" cy="0"/>
          <a:chOff x="0" y="0"/>
          <a:chExt cx="0" cy="0"/>
        </a:xfrm>
      </p:grpSpPr>
      <p:sp>
        <p:nvSpPr>
          <p:cNvPr id="162" name="Google Shape;162;p5"/>
          <p:cNvSpPr/>
          <p:nvPr/>
        </p:nvSpPr>
        <p:spPr>
          <a:xfrm>
            <a:off x="4614566" y="2620875"/>
            <a:ext cx="9058834" cy="4111178"/>
          </a:xfrm>
          <a:custGeom>
            <a:avLst/>
            <a:gdLst/>
            <a:ahLst/>
            <a:cxnLst/>
            <a:rect l="l" t="t" r="r" b="b"/>
            <a:pathLst>
              <a:path w="8803767" h="3995420" extrusionOk="0">
                <a:moveTo>
                  <a:pt x="0" y="0"/>
                </a:moveTo>
                <a:lnTo>
                  <a:pt x="8803767" y="0"/>
                </a:lnTo>
                <a:lnTo>
                  <a:pt x="8803767" y="3995420"/>
                </a:lnTo>
                <a:lnTo>
                  <a:pt x="0" y="3995420"/>
                </a:lnTo>
                <a:close/>
              </a:path>
            </a:pathLst>
          </a:custGeom>
          <a:solidFill>
            <a:srgbClr val="65BAAF"/>
          </a:solidFill>
          <a:ln>
            <a:noFill/>
          </a:ln>
        </p:spPr>
      </p:sp>
      <p:sp>
        <p:nvSpPr>
          <p:cNvPr id="163" name="Google Shape;163;p5"/>
          <p:cNvSpPr txBox="1"/>
          <p:nvPr/>
        </p:nvSpPr>
        <p:spPr>
          <a:xfrm>
            <a:off x="5311650" y="3594039"/>
            <a:ext cx="7664700" cy="3131948"/>
          </a:xfrm>
          <a:prstGeom prst="rect">
            <a:avLst/>
          </a:prstGeom>
          <a:noFill/>
          <a:ln>
            <a:noFill/>
          </a:ln>
        </p:spPr>
        <p:txBody>
          <a:bodyPr spcFirstLastPara="1" wrap="square" lIns="0" tIns="0" rIns="0" bIns="0" anchor="t" anchorCtr="0">
            <a:spAutoFit/>
          </a:bodyPr>
          <a:lstStyle/>
          <a:p>
            <a:pPr marL="0" marR="0" lvl="0" indent="0" algn="ctr" rtl="0">
              <a:lnSpc>
                <a:spcPct val="192055"/>
              </a:lnSpc>
              <a:spcBef>
                <a:spcPts val="0"/>
              </a:spcBef>
              <a:spcAft>
                <a:spcPts val="0"/>
              </a:spcAft>
              <a:buNone/>
            </a:pPr>
            <a:endParaRPr sz="1600" b="0" i="0" u="none" strike="noStrike" cap="none" dirty="0">
              <a:solidFill>
                <a:schemeClr val="dk1"/>
              </a:solidFill>
              <a:latin typeface="Calibri"/>
              <a:ea typeface="Calibri"/>
              <a:cs typeface="Calibri"/>
              <a:sym typeface="Calibri"/>
            </a:endParaRPr>
          </a:p>
          <a:p>
            <a:pPr marL="0" marR="0" lvl="0" indent="0" algn="ctr" rtl="0">
              <a:lnSpc>
                <a:spcPct val="120005"/>
              </a:lnSpc>
              <a:spcBef>
                <a:spcPts val="0"/>
              </a:spcBef>
              <a:spcAft>
                <a:spcPts val="0"/>
              </a:spcAft>
              <a:buNone/>
            </a:pPr>
            <a:r>
              <a:rPr lang="el-GR" sz="4800" b="1" i="0" u="none" strike="noStrike" cap="none" dirty="0">
                <a:solidFill>
                  <a:srgbClr val="FFFFFF"/>
                </a:solidFill>
                <a:latin typeface="Arimo"/>
                <a:ea typeface="Arimo"/>
                <a:cs typeface="Arimo"/>
                <a:sym typeface="Arimo"/>
              </a:rPr>
              <a:t>Κάρτες προβληματισμού σχετικά με τις πράσινες επενδύσεις</a:t>
            </a:r>
            <a:endParaRPr sz="4800" b="1" i="0" u="none" strike="noStrike" cap="none" dirty="0">
              <a:solidFill>
                <a:srgbClr val="FFFFFF"/>
              </a:solidFill>
              <a:latin typeface="Arimo"/>
              <a:ea typeface="Arimo"/>
              <a:cs typeface="Arimo"/>
              <a:sym typeface="Arimo"/>
            </a:endParaRPr>
          </a:p>
        </p:txBody>
      </p:sp>
      <p:sp>
        <p:nvSpPr>
          <p:cNvPr id="164" name="Google Shape;164;p5"/>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sp>
      <p:sp>
        <p:nvSpPr>
          <p:cNvPr id="165" name="Google Shape;165;p5"/>
          <p:cNvSpPr/>
          <p:nvPr/>
        </p:nvSpPr>
        <p:spPr>
          <a:xfrm>
            <a:off x="2940052" y="0"/>
            <a:ext cx="4743285" cy="4114800"/>
          </a:xfrm>
          <a:custGeom>
            <a:avLst/>
            <a:gdLst/>
            <a:ahLst/>
            <a:cxnLst/>
            <a:rect l="l" t="t" r="r" b="b"/>
            <a:pathLst>
              <a:path w="4743285" h="4114800" extrusionOk="0">
                <a:moveTo>
                  <a:pt x="0" y="0"/>
                </a:moveTo>
                <a:lnTo>
                  <a:pt x="4743285" y="0"/>
                </a:lnTo>
                <a:lnTo>
                  <a:pt x="4743285" y="4114800"/>
                </a:lnTo>
                <a:lnTo>
                  <a:pt x="0" y="4114800"/>
                </a:lnTo>
                <a:lnTo>
                  <a:pt x="0" y="0"/>
                </a:lnTo>
                <a:close/>
              </a:path>
            </a:pathLst>
          </a:custGeom>
          <a:blipFill rotWithShape="1">
            <a:blip r:embed="rId3">
              <a:alphaModFix/>
            </a:blip>
            <a:stretch>
              <a:fillRect/>
            </a:stretch>
          </a:blipFill>
          <a:ln>
            <a:noFill/>
          </a:ln>
        </p:spPr>
      </p:sp>
      <p:sp>
        <p:nvSpPr>
          <p:cNvPr id="166" name="Google Shape;166;p5"/>
          <p:cNvSpPr txBox="1"/>
          <p:nvPr/>
        </p:nvSpPr>
        <p:spPr>
          <a:xfrm rot="-1189333">
            <a:off x="3235477" y="1660131"/>
            <a:ext cx="4114998" cy="1642566"/>
          </a:xfrm>
          <a:prstGeom prst="rect">
            <a:avLst/>
          </a:prstGeom>
          <a:noFill/>
          <a:ln>
            <a:noFill/>
          </a:ln>
        </p:spPr>
        <p:txBody>
          <a:bodyPr spcFirstLastPara="1" wrap="square" lIns="0" tIns="0" rIns="0" bIns="0" anchor="t" anchorCtr="0">
            <a:spAutoFit/>
          </a:bodyPr>
          <a:lstStyle/>
          <a:p>
            <a:pPr marL="0" marR="0" lvl="0" indent="0" algn="ctr" rtl="0">
              <a:lnSpc>
                <a:spcPct val="121388"/>
              </a:lnSpc>
              <a:spcBef>
                <a:spcPts val="0"/>
              </a:spcBef>
              <a:spcAft>
                <a:spcPts val="0"/>
              </a:spcAft>
              <a:buNone/>
            </a:pPr>
            <a:endParaRPr lang="en-US" sz="1800" b="0" i="0" u="none" strike="noStrike" cap="none" dirty="0">
              <a:solidFill>
                <a:schemeClr val="dk1"/>
              </a:solidFill>
              <a:latin typeface="Calibri"/>
              <a:ea typeface="Calibri"/>
              <a:cs typeface="Calibri"/>
              <a:sym typeface="Calibri"/>
            </a:endParaRPr>
          </a:p>
          <a:p>
            <a:pPr marL="0" marR="0" lvl="0" indent="0" algn="ctr" rtl="0">
              <a:lnSpc>
                <a:spcPct val="117998"/>
              </a:lnSpc>
              <a:spcBef>
                <a:spcPts val="0"/>
              </a:spcBef>
              <a:spcAft>
                <a:spcPts val="0"/>
              </a:spcAft>
              <a:buNone/>
            </a:pPr>
            <a:r>
              <a:rPr lang="el-GR" sz="3600" dirty="0"/>
              <a:t>ΩΡΑ ΓΙΑ ΔΡΑΣΤΗΡΙΟΤΗΤΑ</a:t>
            </a:r>
            <a:endParaRPr lang="en-US" sz="1050" dirty="0"/>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174"/>
        <p:cNvGrpSpPr/>
        <p:nvPr/>
      </p:nvGrpSpPr>
      <p:grpSpPr>
        <a:xfrm>
          <a:off x="0" y="0"/>
          <a:ext cx="0" cy="0"/>
          <a:chOff x="0" y="0"/>
          <a:chExt cx="0" cy="0"/>
        </a:xfrm>
      </p:grpSpPr>
      <p:sp>
        <p:nvSpPr>
          <p:cNvPr id="175" name="Google Shape;175;p6"/>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sp>
      <p:pic>
        <p:nvPicPr>
          <p:cNvPr id="3" name="Picture 2">
            <a:extLst>
              <a:ext uri="{FF2B5EF4-FFF2-40B4-BE49-F238E27FC236}">
                <a16:creationId xmlns:a16="http://schemas.microsoft.com/office/drawing/2014/main" id="{CC48B3EE-7EC3-B372-53F3-F30A1F3B7CF4}"/>
              </a:ext>
            </a:extLst>
          </p:cNvPr>
          <p:cNvPicPr>
            <a:picLocks noChangeAspect="1"/>
          </p:cNvPicPr>
          <p:nvPr/>
        </p:nvPicPr>
        <p:blipFill rotWithShape="1">
          <a:blip r:embed="rId3"/>
          <a:srcRect l="6451" r="8251"/>
          <a:stretch/>
        </p:blipFill>
        <p:spPr>
          <a:xfrm>
            <a:off x="4859356" y="590638"/>
            <a:ext cx="7859485" cy="3859812"/>
          </a:xfrm>
          <a:prstGeom prst="rect">
            <a:avLst/>
          </a:prstGeom>
        </p:spPr>
      </p:pic>
      <p:pic>
        <p:nvPicPr>
          <p:cNvPr id="5" name="Picture 4">
            <a:extLst>
              <a:ext uri="{FF2B5EF4-FFF2-40B4-BE49-F238E27FC236}">
                <a16:creationId xmlns:a16="http://schemas.microsoft.com/office/drawing/2014/main" id="{382E3144-B319-5A49-FD63-42997A8CC2D2}"/>
              </a:ext>
            </a:extLst>
          </p:cNvPr>
          <p:cNvPicPr>
            <a:picLocks noChangeAspect="1"/>
          </p:cNvPicPr>
          <p:nvPr/>
        </p:nvPicPr>
        <p:blipFill rotWithShape="1">
          <a:blip r:embed="rId4"/>
          <a:srcRect l="5640" r="8834"/>
          <a:stretch/>
        </p:blipFill>
        <p:spPr>
          <a:xfrm>
            <a:off x="1371600" y="5061857"/>
            <a:ext cx="7495788" cy="3511225"/>
          </a:xfrm>
          <a:prstGeom prst="rect">
            <a:avLst/>
          </a:prstGeom>
        </p:spPr>
      </p:pic>
      <p:pic>
        <p:nvPicPr>
          <p:cNvPr id="7" name="Picture 6">
            <a:extLst>
              <a:ext uri="{FF2B5EF4-FFF2-40B4-BE49-F238E27FC236}">
                <a16:creationId xmlns:a16="http://schemas.microsoft.com/office/drawing/2014/main" id="{6874C211-1E69-D825-CFCE-FAE3F3B2B868}"/>
              </a:ext>
            </a:extLst>
          </p:cNvPr>
          <p:cNvPicPr>
            <a:picLocks noChangeAspect="1"/>
          </p:cNvPicPr>
          <p:nvPr/>
        </p:nvPicPr>
        <p:blipFill>
          <a:blip r:embed="rId5"/>
          <a:stretch>
            <a:fillRect/>
          </a:stretch>
        </p:blipFill>
        <p:spPr>
          <a:xfrm>
            <a:off x="9420614" y="4942200"/>
            <a:ext cx="7859485" cy="3682811"/>
          </a:xfrm>
          <a:prstGeom prst="rect">
            <a:avLst/>
          </a:prstGeom>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C000"/>
        </a:solidFill>
        <a:effectLst/>
      </p:bgPr>
    </p:bg>
    <p:spTree>
      <p:nvGrpSpPr>
        <p:cNvPr id="1" name="Shape 182"/>
        <p:cNvGrpSpPr/>
        <p:nvPr/>
      </p:nvGrpSpPr>
      <p:grpSpPr>
        <a:xfrm>
          <a:off x="0" y="0"/>
          <a:ext cx="0" cy="0"/>
          <a:chOff x="0" y="0"/>
          <a:chExt cx="0" cy="0"/>
        </a:xfrm>
      </p:grpSpPr>
      <p:sp>
        <p:nvSpPr>
          <p:cNvPr id="183" name="Google Shape;183;p7"/>
          <p:cNvSpPr/>
          <p:nvPr/>
        </p:nvSpPr>
        <p:spPr>
          <a:xfrm rot="-3804574">
            <a:off x="9363027" y="-6529859"/>
            <a:ext cx="11728294" cy="14053511"/>
          </a:xfrm>
          <a:custGeom>
            <a:avLst/>
            <a:gdLst/>
            <a:ahLst/>
            <a:cxnLst/>
            <a:rect l="l" t="t" r="r" b="b"/>
            <a:pathLst>
              <a:path w="11728294" h="14053511" extrusionOk="0">
                <a:moveTo>
                  <a:pt x="0" y="0"/>
                </a:moveTo>
                <a:lnTo>
                  <a:pt x="11728294" y="0"/>
                </a:lnTo>
                <a:lnTo>
                  <a:pt x="11728294" y="14053511"/>
                </a:lnTo>
                <a:lnTo>
                  <a:pt x="0" y="14053511"/>
                </a:lnTo>
                <a:lnTo>
                  <a:pt x="0" y="0"/>
                </a:lnTo>
                <a:close/>
              </a:path>
            </a:pathLst>
          </a:custGeom>
          <a:blipFill rotWithShape="1">
            <a:blip r:embed="rId3">
              <a:alphaModFix/>
            </a:blip>
            <a:stretch>
              <a:fillRect/>
            </a:stretch>
          </a:blipFill>
          <a:ln>
            <a:noFill/>
          </a:ln>
        </p:spPr>
      </p:sp>
      <p:sp>
        <p:nvSpPr>
          <p:cNvPr id="184" name="Google Shape;184;p7"/>
          <p:cNvSpPr/>
          <p:nvPr/>
        </p:nvSpPr>
        <p:spPr>
          <a:xfrm rot="1354209">
            <a:off x="12769293" y="6117993"/>
            <a:ext cx="2578829" cy="2750751"/>
          </a:xfrm>
          <a:custGeom>
            <a:avLst/>
            <a:gdLst/>
            <a:ahLst/>
            <a:cxnLst/>
            <a:rect l="l" t="t" r="r" b="b"/>
            <a:pathLst>
              <a:path w="2578829" h="2750751" extrusionOk="0">
                <a:moveTo>
                  <a:pt x="0" y="0"/>
                </a:moveTo>
                <a:lnTo>
                  <a:pt x="2578828" y="0"/>
                </a:lnTo>
                <a:lnTo>
                  <a:pt x="2578828" y="2750751"/>
                </a:lnTo>
                <a:lnTo>
                  <a:pt x="0" y="2750751"/>
                </a:lnTo>
                <a:lnTo>
                  <a:pt x="0" y="0"/>
                </a:lnTo>
                <a:close/>
              </a:path>
            </a:pathLst>
          </a:custGeom>
          <a:blipFill rotWithShape="1">
            <a:blip r:embed="rId4">
              <a:alphaModFix/>
            </a:blip>
            <a:stretch>
              <a:fillRect/>
            </a:stretch>
          </a:blipFill>
          <a:ln>
            <a:noFill/>
          </a:ln>
        </p:spPr>
      </p:sp>
      <p:sp>
        <p:nvSpPr>
          <p:cNvPr id="185" name="Google Shape;185;p7"/>
          <p:cNvSpPr/>
          <p:nvPr/>
        </p:nvSpPr>
        <p:spPr>
          <a:xfrm>
            <a:off x="-1026671" y="1976772"/>
            <a:ext cx="10780403" cy="3751665"/>
          </a:xfrm>
          <a:custGeom>
            <a:avLst/>
            <a:gdLst/>
            <a:ahLst/>
            <a:cxnLst/>
            <a:rect l="l" t="t" r="r" b="b"/>
            <a:pathLst>
              <a:path w="10780403" h="3751665" extrusionOk="0">
                <a:moveTo>
                  <a:pt x="0" y="0"/>
                </a:moveTo>
                <a:lnTo>
                  <a:pt x="10780402" y="0"/>
                </a:lnTo>
                <a:lnTo>
                  <a:pt x="10780402" y="3751665"/>
                </a:lnTo>
                <a:lnTo>
                  <a:pt x="0" y="3751665"/>
                </a:lnTo>
                <a:lnTo>
                  <a:pt x="0" y="0"/>
                </a:lnTo>
                <a:close/>
              </a:path>
            </a:pathLst>
          </a:custGeom>
          <a:blipFill rotWithShape="1">
            <a:blip r:embed="rId5">
              <a:alphaModFix/>
            </a:blip>
            <a:stretch>
              <a:fillRect/>
            </a:stretch>
          </a:blipFill>
          <a:ln>
            <a:noFill/>
          </a:ln>
        </p:spPr>
      </p:sp>
      <p:sp>
        <p:nvSpPr>
          <p:cNvPr id="186" name="Google Shape;186;p7"/>
          <p:cNvSpPr txBox="1"/>
          <p:nvPr/>
        </p:nvSpPr>
        <p:spPr>
          <a:xfrm>
            <a:off x="2503869" y="2260351"/>
            <a:ext cx="7249863" cy="3572901"/>
          </a:xfrm>
          <a:prstGeom prst="rect">
            <a:avLst/>
          </a:prstGeom>
          <a:noFill/>
          <a:ln>
            <a:noFill/>
          </a:ln>
        </p:spPr>
        <p:txBody>
          <a:bodyPr spcFirstLastPara="1" wrap="square" lIns="0" tIns="0" rIns="0" bIns="0" anchor="t" anchorCtr="0">
            <a:spAutoFit/>
          </a:bodyPr>
          <a:lstStyle/>
          <a:p>
            <a:pPr marL="0" marR="0" lvl="0" indent="0" algn="l" rtl="0">
              <a:lnSpc>
                <a:spcPct val="119987"/>
              </a:lnSpc>
              <a:spcBef>
                <a:spcPts val="0"/>
              </a:spcBef>
              <a:spcAft>
                <a:spcPts val="0"/>
              </a:spcAft>
              <a:buNone/>
            </a:pPr>
            <a:r>
              <a:rPr lang="el-GR" sz="6449" b="1" i="0" u="none" strike="noStrike" cap="none" dirty="0">
                <a:solidFill>
                  <a:srgbClr val="FFFFFF"/>
                </a:solidFill>
                <a:latin typeface="Arimo"/>
                <a:ea typeface="Arimo"/>
                <a:cs typeface="Arimo"/>
                <a:sym typeface="Arimo"/>
              </a:rPr>
              <a:t>Τι είναι οι πράσινες επενδύσεις;</a:t>
            </a:r>
            <a:endParaRPr dirty="0"/>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194"/>
        <p:cNvGrpSpPr/>
        <p:nvPr/>
      </p:nvGrpSpPr>
      <p:grpSpPr>
        <a:xfrm>
          <a:off x="0" y="0"/>
          <a:ext cx="0" cy="0"/>
          <a:chOff x="0" y="0"/>
          <a:chExt cx="0" cy="0"/>
        </a:xfrm>
      </p:grpSpPr>
      <p:sp>
        <p:nvSpPr>
          <p:cNvPr id="195" name="Google Shape;195;p8"/>
          <p:cNvSpPr/>
          <p:nvPr/>
        </p:nvSpPr>
        <p:spPr>
          <a:xfrm>
            <a:off x="810200" y="2301457"/>
            <a:ext cx="4556912" cy="1384654"/>
          </a:xfrm>
          <a:custGeom>
            <a:avLst/>
            <a:gdLst/>
            <a:ahLst/>
            <a:cxnLst/>
            <a:rect l="l" t="t" r="r" b="b"/>
            <a:pathLst>
              <a:path w="8803767" h="2675095" extrusionOk="0">
                <a:moveTo>
                  <a:pt x="0" y="0"/>
                </a:moveTo>
                <a:lnTo>
                  <a:pt x="8803767" y="0"/>
                </a:lnTo>
                <a:lnTo>
                  <a:pt x="8803767" y="2675095"/>
                </a:lnTo>
                <a:lnTo>
                  <a:pt x="0" y="2675095"/>
                </a:lnTo>
                <a:close/>
              </a:path>
            </a:pathLst>
          </a:custGeom>
          <a:solidFill>
            <a:srgbClr val="65BAAF"/>
          </a:solidFill>
          <a:ln>
            <a:noFill/>
          </a:ln>
        </p:spPr>
      </p:sp>
      <p:sp>
        <p:nvSpPr>
          <p:cNvPr id="196" name="Google Shape;196;p8"/>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sp>
      <p:sp>
        <p:nvSpPr>
          <p:cNvPr id="197" name="Google Shape;197;p8"/>
          <p:cNvSpPr txBox="1"/>
          <p:nvPr/>
        </p:nvSpPr>
        <p:spPr>
          <a:xfrm>
            <a:off x="810200" y="3922325"/>
            <a:ext cx="9217800" cy="5139869"/>
          </a:xfrm>
          <a:prstGeom prst="rect">
            <a:avLst/>
          </a:prstGeom>
          <a:noFill/>
          <a:ln>
            <a:noFill/>
          </a:ln>
        </p:spPr>
        <p:txBody>
          <a:bodyPr spcFirstLastPara="1" wrap="square" lIns="0" tIns="0" rIns="0" bIns="0" anchor="t" anchorCtr="0">
            <a:spAutoFit/>
          </a:bodyPr>
          <a:lstStyle/>
          <a:p>
            <a:pPr marL="0" marR="0" lvl="0" indent="0" algn="l" rtl="0">
              <a:lnSpc>
                <a:spcPct val="167015"/>
              </a:lnSpc>
              <a:spcBef>
                <a:spcPts val="0"/>
              </a:spcBef>
              <a:spcAft>
                <a:spcPts val="0"/>
              </a:spcAft>
              <a:buNone/>
            </a:pPr>
            <a:r>
              <a:rPr lang="el-GR" sz="4000" b="0" i="0" u="none" strike="noStrike" cap="none" dirty="0">
                <a:solidFill>
                  <a:srgbClr val="000000"/>
                </a:solidFill>
                <a:latin typeface="Open Sans"/>
                <a:ea typeface="Open Sans"/>
                <a:cs typeface="Open Sans"/>
                <a:sym typeface="Open Sans"/>
              </a:rPr>
              <a:t>Περιβαλλοντικές επιπτώσεις</a:t>
            </a:r>
          </a:p>
          <a:p>
            <a:pPr marL="0" marR="0" lvl="0" indent="0" algn="l" rtl="0">
              <a:lnSpc>
                <a:spcPct val="167015"/>
              </a:lnSpc>
              <a:spcBef>
                <a:spcPts val="0"/>
              </a:spcBef>
              <a:spcAft>
                <a:spcPts val="0"/>
              </a:spcAft>
              <a:buNone/>
            </a:pPr>
            <a:r>
              <a:rPr lang="el-GR" sz="4000" b="0" i="0" u="none" strike="noStrike" cap="none" dirty="0">
                <a:solidFill>
                  <a:srgbClr val="000000"/>
                </a:solidFill>
                <a:latin typeface="Open Sans"/>
                <a:ea typeface="Open Sans"/>
                <a:cs typeface="Open Sans"/>
                <a:sym typeface="Open Sans"/>
              </a:rPr>
              <a:t>Πιθανές αποδόσεις</a:t>
            </a:r>
          </a:p>
          <a:p>
            <a:pPr marL="0" marR="0" lvl="0" indent="0" algn="l" rtl="0">
              <a:lnSpc>
                <a:spcPct val="167015"/>
              </a:lnSpc>
              <a:spcBef>
                <a:spcPts val="0"/>
              </a:spcBef>
              <a:spcAft>
                <a:spcPts val="0"/>
              </a:spcAft>
              <a:buNone/>
            </a:pPr>
            <a:r>
              <a:rPr lang="el-GR" sz="4000" b="0" i="0" u="none" strike="noStrike" cap="none" dirty="0">
                <a:solidFill>
                  <a:srgbClr val="000000"/>
                </a:solidFill>
                <a:latin typeface="Open Sans"/>
                <a:ea typeface="Open Sans"/>
                <a:cs typeface="Open Sans"/>
                <a:sym typeface="Open Sans"/>
              </a:rPr>
              <a:t>Μακροπρόθεσμη βιωσιμότητα</a:t>
            </a:r>
          </a:p>
          <a:p>
            <a:pPr marL="0" marR="0" lvl="0" indent="0" algn="l" rtl="0">
              <a:lnSpc>
                <a:spcPct val="167015"/>
              </a:lnSpc>
              <a:spcBef>
                <a:spcPts val="0"/>
              </a:spcBef>
              <a:spcAft>
                <a:spcPts val="0"/>
              </a:spcAft>
              <a:buNone/>
            </a:pPr>
            <a:r>
              <a:rPr lang="el-GR" sz="4000" b="0" i="0" u="none" strike="noStrike" cap="none" dirty="0">
                <a:solidFill>
                  <a:srgbClr val="000000"/>
                </a:solidFill>
                <a:latin typeface="Open Sans"/>
                <a:ea typeface="Open Sans"/>
                <a:cs typeface="Open Sans"/>
                <a:sym typeface="Open Sans"/>
              </a:rPr>
              <a:t>Φορολογικά πλεονεκτήματα</a:t>
            </a:r>
          </a:p>
          <a:p>
            <a:pPr marL="0" marR="0" lvl="0" indent="0" algn="l" rtl="0">
              <a:lnSpc>
                <a:spcPct val="167015"/>
              </a:lnSpc>
              <a:spcBef>
                <a:spcPts val="0"/>
              </a:spcBef>
              <a:spcAft>
                <a:spcPts val="0"/>
              </a:spcAft>
              <a:buNone/>
            </a:pPr>
            <a:r>
              <a:rPr lang="el-GR" sz="4000" b="0" i="0" u="none" strike="noStrike" cap="none" dirty="0">
                <a:solidFill>
                  <a:srgbClr val="000000"/>
                </a:solidFill>
                <a:latin typeface="Open Sans"/>
                <a:ea typeface="Open Sans"/>
                <a:cs typeface="Open Sans"/>
                <a:sym typeface="Open Sans"/>
              </a:rPr>
              <a:t>Ηθικές επενδύσεις (προσωπικές αξίες)</a:t>
            </a:r>
            <a:endParaRPr sz="1200" dirty="0"/>
          </a:p>
        </p:txBody>
      </p:sp>
      <p:sp>
        <p:nvSpPr>
          <p:cNvPr id="198" name="Google Shape;198;p8"/>
          <p:cNvSpPr/>
          <p:nvPr/>
        </p:nvSpPr>
        <p:spPr>
          <a:xfrm>
            <a:off x="7968236" y="4067085"/>
            <a:ext cx="1847848" cy="1771650"/>
          </a:xfrm>
          <a:custGeom>
            <a:avLst/>
            <a:gdLst/>
            <a:ahLst/>
            <a:cxnLst/>
            <a:rect l="l" t="t" r="r" b="b"/>
            <a:pathLst>
              <a:path w="1847848" h="1771650" extrusionOk="0">
                <a:moveTo>
                  <a:pt x="0" y="0"/>
                </a:moveTo>
                <a:lnTo>
                  <a:pt x="1847848" y="0"/>
                </a:lnTo>
                <a:lnTo>
                  <a:pt x="1847848" y="1771650"/>
                </a:lnTo>
                <a:lnTo>
                  <a:pt x="0" y="1771650"/>
                </a:lnTo>
                <a:lnTo>
                  <a:pt x="0" y="0"/>
                </a:lnTo>
                <a:close/>
              </a:path>
            </a:pathLst>
          </a:custGeom>
          <a:blipFill rotWithShape="1">
            <a:blip r:embed="rId3">
              <a:alphaModFix/>
            </a:blip>
            <a:stretch>
              <a:fillRect b="-445"/>
            </a:stretch>
          </a:blipFill>
          <a:ln>
            <a:noFill/>
          </a:ln>
        </p:spPr>
      </p:sp>
      <p:sp>
        <p:nvSpPr>
          <p:cNvPr id="199" name="Google Shape;199;p8"/>
          <p:cNvSpPr/>
          <p:nvPr/>
        </p:nvSpPr>
        <p:spPr>
          <a:xfrm>
            <a:off x="10027875" y="228600"/>
            <a:ext cx="7793250" cy="5194236"/>
          </a:xfrm>
          <a:custGeom>
            <a:avLst/>
            <a:gdLst/>
            <a:ahLst/>
            <a:cxnLst/>
            <a:rect l="l" t="t" r="r" b="b"/>
            <a:pathLst>
              <a:path w="7793250" h="5194236" extrusionOk="0">
                <a:moveTo>
                  <a:pt x="0" y="0"/>
                </a:moveTo>
                <a:lnTo>
                  <a:pt x="7793250" y="0"/>
                </a:lnTo>
                <a:lnTo>
                  <a:pt x="7793250" y="5194236"/>
                </a:lnTo>
                <a:lnTo>
                  <a:pt x="0" y="5194236"/>
                </a:lnTo>
                <a:lnTo>
                  <a:pt x="0" y="0"/>
                </a:lnTo>
                <a:close/>
              </a:path>
            </a:pathLst>
          </a:custGeom>
          <a:blipFill rotWithShape="1">
            <a:blip r:embed="rId4">
              <a:alphaModFix/>
            </a:blip>
            <a:stretch>
              <a:fillRect/>
            </a:stretch>
          </a:blipFill>
          <a:ln>
            <a:noFill/>
          </a:ln>
        </p:spPr>
      </p:sp>
      <p:sp>
        <p:nvSpPr>
          <p:cNvPr id="200" name="Google Shape;200;p8"/>
          <p:cNvSpPr/>
          <p:nvPr/>
        </p:nvSpPr>
        <p:spPr>
          <a:xfrm>
            <a:off x="10039498" y="228600"/>
            <a:ext cx="7781627" cy="5194236"/>
          </a:xfrm>
          <a:custGeom>
            <a:avLst/>
            <a:gdLst/>
            <a:ahLst/>
            <a:cxnLst/>
            <a:rect l="l" t="t" r="r" b="b"/>
            <a:pathLst>
              <a:path w="7781627" h="5194236" extrusionOk="0">
                <a:moveTo>
                  <a:pt x="0" y="0"/>
                </a:moveTo>
                <a:lnTo>
                  <a:pt x="7781627" y="0"/>
                </a:lnTo>
                <a:lnTo>
                  <a:pt x="7781627" y="5194236"/>
                </a:lnTo>
                <a:lnTo>
                  <a:pt x="0" y="5194236"/>
                </a:lnTo>
                <a:lnTo>
                  <a:pt x="0" y="0"/>
                </a:lnTo>
                <a:close/>
              </a:path>
            </a:pathLst>
          </a:custGeom>
          <a:blipFill rotWithShape="1">
            <a:blip r:embed="rId5">
              <a:alphaModFix/>
            </a:blip>
            <a:stretch>
              <a:fillRect/>
            </a:stretch>
          </a:blipFill>
          <a:ln>
            <a:noFill/>
          </a:ln>
        </p:spPr>
      </p:sp>
      <p:sp>
        <p:nvSpPr>
          <p:cNvPr id="201" name="Google Shape;201;p8"/>
          <p:cNvSpPr txBox="1"/>
          <p:nvPr/>
        </p:nvSpPr>
        <p:spPr>
          <a:xfrm>
            <a:off x="1077731" y="2573970"/>
            <a:ext cx="8738353" cy="1017330"/>
          </a:xfrm>
          <a:prstGeom prst="rect">
            <a:avLst/>
          </a:prstGeom>
          <a:noFill/>
          <a:ln>
            <a:noFill/>
          </a:ln>
        </p:spPr>
        <p:txBody>
          <a:bodyPr spcFirstLastPara="1" wrap="square" lIns="0" tIns="0" rIns="0" bIns="0" anchor="t" anchorCtr="0">
            <a:spAutoFit/>
          </a:bodyPr>
          <a:lstStyle/>
          <a:p>
            <a:pPr marL="0" marR="0" lvl="0" indent="0" algn="l" rtl="0">
              <a:lnSpc>
                <a:spcPct val="120003"/>
              </a:lnSpc>
              <a:spcBef>
                <a:spcPts val="0"/>
              </a:spcBef>
              <a:spcAft>
                <a:spcPts val="0"/>
              </a:spcAft>
              <a:buNone/>
            </a:pPr>
            <a:r>
              <a:rPr lang="el-GR" sz="5509" b="1" i="0" u="none" strike="noStrike" cap="none" dirty="0">
                <a:solidFill>
                  <a:srgbClr val="000000"/>
                </a:solidFill>
                <a:latin typeface="Open Sans"/>
                <a:ea typeface="Open Sans"/>
                <a:cs typeface="Open Sans"/>
                <a:sym typeface="Open Sans"/>
              </a:rPr>
              <a:t>Οφέλη</a:t>
            </a:r>
            <a:endParaRPr dirty="0"/>
          </a:p>
        </p:txBody>
      </p:sp>
    </p:spTree>
  </p:cSld>
  <p:clrMapOvr>
    <a:masterClrMapping/>
  </p:clrMapOvr>
  <p:transition>
    <p:push/>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BFAF6"/>
        </a:solidFill>
        <a:effectLst/>
      </p:bgPr>
    </p:bg>
    <p:spTree>
      <p:nvGrpSpPr>
        <p:cNvPr id="1" name="Shape 209"/>
        <p:cNvGrpSpPr/>
        <p:nvPr/>
      </p:nvGrpSpPr>
      <p:grpSpPr>
        <a:xfrm>
          <a:off x="0" y="0"/>
          <a:ext cx="0" cy="0"/>
          <a:chOff x="0" y="0"/>
          <a:chExt cx="0" cy="0"/>
        </a:xfrm>
      </p:grpSpPr>
      <p:sp>
        <p:nvSpPr>
          <p:cNvPr id="210" name="Google Shape;210;p9"/>
          <p:cNvSpPr/>
          <p:nvPr/>
        </p:nvSpPr>
        <p:spPr>
          <a:xfrm>
            <a:off x="1103622" y="375712"/>
            <a:ext cx="6602825" cy="4262438"/>
          </a:xfrm>
          <a:custGeom>
            <a:avLst/>
            <a:gdLst/>
            <a:ahLst/>
            <a:cxnLst/>
            <a:rect l="l" t="t" r="r" b="b"/>
            <a:pathLst>
              <a:path w="8803767" h="5683250" extrusionOk="0">
                <a:moveTo>
                  <a:pt x="0" y="0"/>
                </a:moveTo>
                <a:lnTo>
                  <a:pt x="8803767" y="0"/>
                </a:lnTo>
                <a:lnTo>
                  <a:pt x="8803767" y="5683250"/>
                </a:lnTo>
                <a:lnTo>
                  <a:pt x="0" y="5683250"/>
                </a:lnTo>
                <a:close/>
              </a:path>
            </a:pathLst>
          </a:custGeom>
          <a:solidFill>
            <a:srgbClr val="65BAAF"/>
          </a:solidFill>
          <a:ln>
            <a:noFill/>
          </a:ln>
        </p:spPr>
      </p:sp>
      <p:sp>
        <p:nvSpPr>
          <p:cNvPr id="211" name="Google Shape;211;p9"/>
          <p:cNvSpPr/>
          <p:nvPr/>
        </p:nvSpPr>
        <p:spPr>
          <a:xfrm>
            <a:off x="0" y="9782748"/>
            <a:ext cx="18288000" cy="504444"/>
          </a:xfrm>
          <a:custGeom>
            <a:avLst/>
            <a:gdLst/>
            <a:ahLst/>
            <a:cxnLst/>
            <a:rect l="l" t="t" r="r" b="b"/>
            <a:pathLst>
              <a:path w="24384000" h="672592" extrusionOk="0">
                <a:moveTo>
                  <a:pt x="0" y="0"/>
                </a:moveTo>
                <a:lnTo>
                  <a:pt x="24384000" y="0"/>
                </a:lnTo>
                <a:lnTo>
                  <a:pt x="24384000" y="672592"/>
                </a:lnTo>
                <a:lnTo>
                  <a:pt x="0" y="672592"/>
                </a:lnTo>
                <a:close/>
              </a:path>
            </a:pathLst>
          </a:custGeom>
          <a:solidFill>
            <a:srgbClr val="FFC000"/>
          </a:solidFill>
          <a:ln>
            <a:noFill/>
          </a:ln>
        </p:spPr>
      </p:sp>
      <p:sp>
        <p:nvSpPr>
          <p:cNvPr id="212" name="Google Shape;212;p9"/>
          <p:cNvSpPr/>
          <p:nvPr/>
        </p:nvSpPr>
        <p:spPr>
          <a:xfrm>
            <a:off x="8051031" y="4257675"/>
            <a:ext cx="1847848" cy="1771650"/>
          </a:xfrm>
          <a:custGeom>
            <a:avLst/>
            <a:gdLst/>
            <a:ahLst/>
            <a:cxnLst/>
            <a:rect l="l" t="t" r="r" b="b"/>
            <a:pathLst>
              <a:path w="1847848" h="1771650" extrusionOk="0">
                <a:moveTo>
                  <a:pt x="0" y="0"/>
                </a:moveTo>
                <a:lnTo>
                  <a:pt x="1847848" y="0"/>
                </a:lnTo>
                <a:lnTo>
                  <a:pt x="1847848" y="1771650"/>
                </a:lnTo>
                <a:lnTo>
                  <a:pt x="0" y="1771650"/>
                </a:lnTo>
                <a:lnTo>
                  <a:pt x="0" y="0"/>
                </a:lnTo>
                <a:close/>
              </a:path>
            </a:pathLst>
          </a:custGeom>
          <a:blipFill rotWithShape="1">
            <a:blip r:embed="rId3">
              <a:alphaModFix/>
            </a:blip>
            <a:stretch>
              <a:fillRect b="-445"/>
            </a:stretch>
          </a:blipFill>
          <a:ln>
            <a:noFill/>
          </a:ln>
        </p:spPr>
      </p:sp>
      <p:sp>
        <p:nvSpPr>
          <p:cNvPr id="213" name="Google Shape;213;p9"/>
          <p:cNvSpPr/>
          <p:nvPr/>
        </p:nvSpPr>
        <p:spPr>
          <a:xfrm>
            <a:off x="11186140" y="5039832"/>
            <a:ext cx="5885925" cy="3917288"/>
          </a:xfrm>
          <a:custGeom>
            <a:avLst/>
            <a:gdLst/>
            <a:ahLst/>
            <a:cxnLst/>
            <a:rect l="l" t="t" r="r" b="b"/>
            <a:pathLst>
              <a:path w="5885925" h="3917288" extrusionOk="0">
                <a:moveTo>
                  <a:pt x="0" y="0"/>
                </a:moveTo>
                <a:lnTo>
                  <a:pt x="5885926" y="0"/>
                </a:lnTo>
                <a:lnTo>
                  <a:pt x="5885926" y="3917288"/>
                </a:lnTo>
                <a:lnTo>
                  <a:pt x="0" y="3917288"/>
                </a:lnTo>
                <a:lnTo>
                  <a:pt x="0" y="0"/>
                </a:lnTo>
                <a:close/>
              </a:path>
            </a:pathLst>
          </a:custGeom>
          <a:blipFill rotWithShape="1">
            <a:blip r:embed="rId4">
              <a:alphaModFix/>
            </a:blip>
            <a:stretch>
              <a:fillRect/>
            </a:stretch>
          </a:blipFill>
          <a:ln>
            <a:noFill/>
          </a:ln>
        </p:spPr>
      </p:sp>
      <p:sp>
        <p:nvSpPr>
          <p:cNvPr id="214" name="Google Shape;214;p9"/>
          <p:cNvSpPr/>
          <p:nvPr/>
        </p:nvSpPr>
        <p:spPr>
          <a:xfrm>
            <a:off x="11186140" y="5035622"/>
            <a:ext cx="5885925" cy="3921498"/>
          </a:xfrm>
          <a:custGeom>
            <a:avLst/>
            <a:gdLst/>
            <a:ahLst/>
            <a:cxnLst/>
            <a:rect l="l" t="t" r="r" b="b"/>
            <a:pathLst>
              <a:path w="5885925" h="3921498" extrusionOk="0">
                <a:moveTo>
                  <a:pt x="0" y="0"/>
                </a:moveTo>
                <a:lnTo>
                  <a:pt x="5885925" y="0"/>
                </a:lnTo>
                <a:lnTo>
                  <a:pt x="5885925" y="3921498"/>
                </a:lnTo>
                <a:lnTo>
                  <a:pt x="0" y="3921498"/>
                </a:lnTo>
                <a:lnTo>
                  <a:pt x="0" y="0"/>
                </a:lnTo>
                <a:close/>
              </a:path>
            </a:pathLst>
          </a:custGeom>
          <a:blipFill rotWithShape="1">
            <a:blip r:embed="rId5">
              <a:alphaModFix/>
            </a:blip>
            <a:stretch>
              <a:fillRect/>
            </a:stretch>
          </a:blipFill>
          <a:ln>
            <a:noFill/>
          </a:ln>
        </p:spPr>
      </p:sp>
      <p:sp>
        <p:nvSpPr>
          <p:cNvPr id="215" name="Google Shape;215;p9"/>
          <p:cNvSpPr txBox="1"/>
          <p:nvPr/>
        </p:nvSpPr>
        <p:spPr>
          <a:xfrm>
            <a:off x="2028664" y="1735513"/>
            <a:ext cx="4752750" cy="1775551"/>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endParaRPr sz="1800" b="0" i="0" u="none" strike="noStrike" cap="none" dirty="0">
              <a:solidFill>
                <a:schemeClr val="dk1"/>
              </a:solidFill>
              <a:latin typeface="Calibri"/>
              <a:ea typeface="Calibri"/>
              <a:cs typeface="Calibri"/>
              <a:sym typeface="Calibri"/>
            </a:endParaRPr>
          </a:p>
          <a:p>
            <a:pPr marL="0" marR="0" lvl="0" indent="0" algn="ctr" rtl="0">
              <a:lnSpc>
                <a:spcPct val="120000"/>
              </a:lnSpc>
              <a:spcBef>
                <a:spcPts val="0"/>
              </a:spcBef>
              <a:spcAft>
                <a:spcPts val="0"/>
              </a:spcAft>
              <a:buNone/>
            </a:pPr>
            <a:r>
              <a:rPr lang="el-GR" sz="5400" b="1" i="0" u="none" strike="noStrike" cap="none" dirty="0">
                <a:solidFill>
                  <a:srgbClr val="FFFFFF"/>
                </a:solidFill>
                <a:latin typeface="Arimo"/>
                <a:ea typeface="Arimo"/>
                <a:cs typeface="Arimo"/>
                <a:sym typeface="Arimo"/>
              </a:rPr>
              <a:t>Παραδείγματα</a:t>
            </a:r>
            <a:endParaRPr dirty="0"/>
          </a:p>
          <a:p>
            <a:pPr marL="0" marR="0" lvl="0" indent="0" algn="ctr" rtl="0">
              <a:lnSpc>
                <a:spcPct val="46666"/>
              </a:lnSpc>
              <a:spcBef>
                <a:spcPts val="0"/>
              </a:spcBef>
              <a:spcAft>
                <a:spcPts val="0"/>
              </a:spcAft>
              <a:buNone/>
            </a:pPr>
            <a:endParaRPr sz="5400" b="1" i="0" u="none" strike="noStrike" cap="none" dirty="0">
              <a:solidFill>
                <a:srgbClr val="FFFFFF"/>
              </a:solidFill>
              <a:latin typeface="Arimo"/>
              <a:ea typeface="Arimo"/>
              <a:cs typeface="Arimo"/>
              <a:sym typeface="Arimo"/>
            </a:endParaRPr>
          </a:p>
        </p:txBody>
      </p:sp>
      <p:sp>
        <p:nvSpPr>
          <p:cNvPr id="216" name="Google Shape;216;p9"/>
          <p:cNvSpPr txBox="1"/>
          <p:nvPr/>
        </p:nvSpPr>
        <p:spPr>
          <a:xfrm>
            <a:off x="8962993" y="-517536"/>
            <a:ext cx="9430500" cy="4238083"/>
          </a:xfrm>
          <a:prstGeom prst="rect">
            <a:avLst/>
          </a:prstGeom>
          <a:noFill/>
          <a:ln>
            <a:noFill/>
          </a:ln>
        </p:spPr>
        <p:txBody>
          <a:bodyPr spcFirstLastPara="1" wrap="square" lIns="0" tIns="0" rIns="0" bIns="0" anchor="t" anchorCtr="0">
            <a:spAutoFit/>
          </a:bodyPr>
          <a:lstStyle/>
          <a:p>
            <a:pPr marL="971550" marR="0" lvl="1" indent="-485775" algn="l" rtl="0">
              <a:lnSpc>
                <a:spcPct val="204000"/>
              </a:lnSpc>
              <a:spcBef>
                <a:spcPts val="0"/>
              </a:spcBef>
              <a:spcAft>
                <a:spcPts val="0"/>
              </a:spcAft>
              <a:buClr>
                <a:srgbClr val="000000"/>
              </a:buClr>
              <a:buSzPts val="4500"/>
              <a:buFont typeface="Arial"/>
              <a:buChar char="•"/>
            </a:pPr>
            <a:r>
              <a:rPr lang="el-GR" sz="4500" b="0" i="0" u="none" strike="noStrike" cap="none" dirty="0">
                <a:solidFill>
                  <a:srgbClr val="000000"/>
                </a:solidFill>
                <a:latin typeface="Open Sans"/>
                <a:ea typeface="Open Sans"/>
                <a:cs typeface="Open Sans"/>
                <a:sym typeface="Open Sans"/>
              </a:rPr>
              <a:t>Πράσινοι λογαριασμοί ταμιευτηρίου</a:t>
            </a:r>
          </a:p>
          <a:p>
            <a:pPr marL="971550" marR="0" lvl="1" indent="-485775" algn="l" rtl="0">
              <a:lnSpc>
                <a:spcPct val="204000"/>
              </a:lnSpc>
              <a:spcBef>
                <a:spcPts val="0"/>
              </a:spcBef>
              <a:spcAft>
                <a:spcPts val="0"/>
              </a:spcAft>
              <a:buClr>
                <a:srgbClr val="000000"/>
              </a:buClr>
              <a:buSzPts val="4500"/>
              <a:buFont typeface="Arial"/>
              <a:buChar char="•"/>
            </a:pPr>
            <a:r>
              <a:rPr lang="el-GR" sz="4500" b="0" i="0" u="none" strike="noStrike" cap="none" dirty="0">
                <a:solidFill>
                  <a:srgbClr val="000000"/>
                </a:solidFill>
                <a:latin typeface="Open Sans"/>
                <a:ea typeface="Open Sans"/>
                <a:cs typeface="Open Sans"/>
                <a:sym typeface="Open Sans"/>
              </a:rPr>
              <a:t>Επενδύστε σε </a:t>
            </a:r>
            <a:r>
              <a:rPr lang="el-GR" sz="4500" b="0" i="0" u="none" strike="noStrike" cap="none" dirty="0" err="1">
                <a:solidFill>
                  <a:srgbClr val="000000"/>
                </a:solidFill>
                <a:latin typeface="Open Sans"/>
                <a:ea typeface="Open Sans"/>
                <a:cs typeface="Open Sans"/>
                <a:sym typeface="Open Sans"/>
              </a:rPr>
              <a:t>φωτοβολταϊκά</a:t>
            </a:r>
            <a:endParaRPr dirty="0"/>
          </a:p>
        </p:txBody>
      </p:sp>
      <p:sp>
        <p:nvSpPr>
          <p:cNvPr id="217" name="Google Shape;217;p9"/>
          <p:cNvSpPr txBox="1"/>
          <p:nvPr/>
        </p:nvSpPr>
        <p:spPr>
          <a:xfrm>
            <a:off x="811311" y="5544665"/>
            <a:ext cx="12581100" cy="4238083"/>
          </a:xfrm>
          <a:prstGeom prst="rect">
            <a:avLst/>
          </a:prstGeom>
          <a:noFill/>
          <a:ln>
            <a:noFill/>
          </a:ln>
        </p:spPr>
        <p:txBody>
          <a:bodyPr spcFirstLastPara="1" wrap="square" lIns="0" tIns="0" rIns="0" bIns="0" anchor="t" anchorCtr="0">
            <a:spAutoFit/>
          </a:bodyPr>
          <a:lstStyle/>
          <a:p>
            <a:pPr marL="914400" lvl="1" indent="-514350" algn="l" rtl="0">
              <a:lnSpc>
                <a:spcPct val="204000"/>
              </a:lnSpc>
              <a:spcBef>
                <a:spcPts val="0"/>
              </a:spcBef>
              <a:spcAft>
                <a:spcPts val="0"/>
              </a:spcAft>
              <a:buSzPts val="4500"/>
              <a:buChar char="•"/>
            </a:pPr>
            <a:r>
              <a:rPr lang="el-GR" sz="4500" dirty="0">
                <a:solidFill>
                  <a:schemeClr val="dk1"/>
                </a:solidFill>
                <a:latin typeface="Open Sans"/>
                <a:ea typeface="Open Sans"/>
                <a:cs typeface="Open Sans"/>
                <a:sym typeface="Open Sans"/>
              </a:rPr>
              <a:t>Κοινοτικά έργα</a:t>
            </a:r>
          </a:p>
          <a:p>
            <a:pPr marL="914400" lvl="1" indent="-514350" algn="l" rtl="0">
              <a:lnSpc>
                <a:spcPct val="204000"/>
              </a:lnSpc>
              <a:spcBef>
                <a:spcPts val="0"/>
              </a:spcBef>
              <a:spcAft>
                <a:spcPts val="0"/>
              </a:spcAft>
              <a:buSzPts val="4500"/>
              <a:buChar char="•"/>
            </a:pPr>
            <a:r>
              <a:rPr lang="el-GR" sz="4500" dirty="0">
                <a:solidFill>
                  <a:schemeClr val="dk1"/>
                </a:solidFill>
                <a:latin typeface="Open Sans"/>
                <a:ea typeface="Open Sans"/>
                <a:cs typeface="Open Sans"/>
                <a:sym typeface="Open Sans"/>
              </a:rPr>
              <a:t>Πράσινες εταιρείες ηλεκτρισμού/</a:t>
            </a:r>
          </a:p>
          <a:p>
            <a:pPr marL="400050" lvl="1" algn="l" rtl="0">
              <a:lnSpc>
                <a:spcPct val="204000"/>
              </a:lnSpc>
              <a:spcBef>
                <a:spcPts val="0"/>
              </a:spcBef>
              <a:spcAft>
                <a:spcPts val="0"/>
              </a:spcAft>
              <a:buSzPts val="4500"/>
            </a:pPr>
            <a:r>
              <a:rPr lang="el-GR" sz="4500" dirty="0">
                <a:solidFill>
                  <a:schemeClr val="dk1"/>
                </a:solidFill>
                <a:latin typeface="Open Sans"/>
                <a:ea typeface="Open Sans"/>
                <a:cs typeface="Open Sans"/>
                <a:sym typeface="Open Sans"/>
              </a:rPr>
              <a:t>αερίου</a:t>
            </a:r>
            <a:endParaRPr dirty="0"/>
          </a:p>
        </p:txBody>
      </p:sp>
    </p:spTree>
  </p:cSld>
  <p:clrMapOvr>
    <a:masterClrMapping/>
  </p:clrMapOvr>
  <p:transition>
    <p:fade/>
  </p:transition>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9</TotalTime>
  <Words>386</Words>
  <Application>Microsoft Office PowerPoint</Application>
  <PresentationFormat>Custom</PresentationFormat>
  <Paragraphs>82</Paragraphs>
  <Slides>21</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Calibri</vt:lpstr>
      <vt:lpstr>Arial</vt:lpstr>
      <vt:lpstr>Roboto</vt:lpstr>
      <vt:lpstr>Arimo</vt:lpstr>
      <vt:lpstr>Open Sans</vt:lpstr>
      <vt:lpstr>Montserrat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Vasiliki Vogiatzi</cp:lastModifiedBy>
  <cp:revision>2</cp:revision>
  <dcterms:created xsi:type="dcterms:W3CDTF">2006-08-16T00:00:00Z</dcterms:created>
  <dcterms:modified xsi:type="dcterms:W3CDTF">2024-03-08T11:17:32Z</dcterms:modified>
</cp:coreProperties>
</file>