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Montserrat" panose="00000500000000000000" pitchFamily="2" charset="0"/>
      <p:regular r:id="rId15"/>
      <p:bold r:id="rId16"/>
      <p:italic r:id="rId17"/>
      <p:boldItalic r:id="rId18"/>
    </p:embeddedFont>
    <p:embeddedFont>
      <p:font typeface="Montserrat SemiBold" panose="00000700000000000000" pitchFamily="2"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Y09Vy62CU5vbhN0Np9zk4RLNP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9f528d38a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9f528d38a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f528d38a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9f528d38a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f528d38a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9f528d38a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f528d38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29f528d38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fa3bfac8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9fa3bfac8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9f528d38a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29f528d38a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9f528d38a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97" name="Google Shape;197;g29f528d38a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9f528d38a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29f528d38a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1"/>
        <p:cNvGrpSpPr/>
        <p:nvPr/>
      </p:nvGrpSpPr>
      <p:grpSpPr>
        <a:xfrm>
          <a:off x="0" y="0"/>
          <a:ext cx="0" cy="0"/>
          <a:chOff x="0" y="0"/>
          <a:chExt cx="0" cy="0"/>
        </a:xfrm>
      </p:grpSpPr>
      <p:sp>
        <p:nvSpPr>
          <p:cNvPr id="12" name="Google Shape;12;p20"/>
          <p:cNvSpPr>
            <a:spLocks noGrp="1"/>
          </p:cNvSpPr>
          <p:nvPr>
            <p:ph type="pic" idx="2"/>
          </p:nvPr>
        </p:nvSpPr>
        <p:spPr>
          <a:xfrm>
            <a:off x="0" y="0"/>
            <a:ext cx="12192000" cy="6858000"/>
          </a:xfrm>
          <a:prstGeom prst="rect">
            <a:avLst/>
          </a:prstGeom>
          <a:solidFill>
            <a:schemeClr val="accen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65"/>
        <p:cNvGrpSpPr/>
        <p:nvPr/>
      </p:nvGrpSpPr>
      <p:grpSpPr>
        <a:xfrm>
          <a:off x="0" y="0"/>
          <a:ext cx="0" cy="0"/>
          <a:chOff x="0" y="0"/>
          <a:chExt cx="0" cy="0"/>
        </a:xfrm>
      </p:grpSpPr>
      <p:sp>
        <p:nvSpPr>
          <p:cNvPr id="66" name="Google Shape;6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29"/>
          <p:cNvSpPr>
            <a:spLocks noGrp="1"/>
          </p:cNvSpPr>
          <p:nvPr>
            <p:ph type="pic" idx="2"/>
          </p:nvPr>
        </p:nvSpPr>
        <p:spPr>
          <a:xfrm>
            <a:off x="6096000" y="387348"/>
            <a:ext cx="2157996" cy="1854200"/>
          </a:xfrm>
          <a:prstGeom prst="rect">
            <a:avLst/>
          </a:prstGeom>
          <a:solidFill>
            <a:schemeClr val="lt2"/>
          </a:solidFill>
          <a:ln>
            <a:noFill/>
          </a:ln>
        </p:spPr>
      </p:sp>
      <p:sp>
        <p:nvSpPr>
          <p:cNvPr id="70" name="Google Shape;70;p29"/>
          <p:cNvSpPr>
            <a:spLocks noGrp="1"/>
          </p:cNvSpPr>
          <p:nvPr>
            <p:ph type="pic" idx="3"/>
          </p:nvPr>
        </p:nvSpPr>
        <p:spPr>
          <a:xfrm>
            <a:off x="6096000" y="2444749"/>
            <a:ext cx="2157996" cy="1854200"/>
          </a:xfrm>
          <a:prstGeom prst="rect">
            <a:avLst/>
          </a:prstGeom>
          <a:solidFill>
            <a:schemeClr val="lt2"/>
          </a:solidFill>
          <a:ln>
            <a:noFill/>
          </a:ln>
        </p:spPr>
      </p:sp>
      <p:sp>
        <p:nvSpPr>
          <p:cNvPr id="71" name="Google Shape;71;p29"/>
          <p:cNvSpPr>
            <a:spLocks noGrp="1"/>
          </p:cNvSpPr>
          <p:nvPr>
            <p:ph type="pic" idx="4"/>
          </p:nvPr>
        </p:nvSpPr>
        <p:spPr>
          <a:xfrm>
            <a:off x="6096000" y="4502150"/>
            <a:ext cx="2157996" cy="1854200"/>
          </a:xfrm>
          <a:prstGeom prst="rect">
            <a:avLst/>
          </a:prstGeom>
          <a:solidFill>
            <a:schemeClr val="lt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72"/>
        <p:cNvGrpSpPr/>
        <p:nvPr/>
      </p:nvGrpSpPr>
      <p:grpSpPr>
        <a:xfrm>
          <a:off x="0" y="0"/>
          <a:ext cx="0" cy="0"/>
          <a:chOff x="0" y="0"/>
          <a:chExt cx="0" cy="0"/>
        </a:xfrm>
      </p:grpSpPr>
      <p:sp>
        <p:nvSpPr>
          <p:cNvPr id="73" name="Google Shape;7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0"/>
          <p:cNvSpPr>
            <a:spLocks noGrp="1"/>
          </p:cNvSpPr>
          <p:nvPr>
            <p:ph type="pic" idx="2"/>
          </p:nvPr>
        </p:nvSpPr>
        <p:spPr>
          <a:xfrm>
            <a:off x="6391000" y="1504925"/>
            <a:ext cx="4899585" cy="2942985"/>
          </a:xfrm>
          <a:prstGeom prst="rect">
            <a:avLst/>
          </a:prstGeom>
          <a:solidFill>
            <a:schemeClr val="l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77"/>
        <p:cNvGrpSpPr/>
        <p:nvPr/>
      </p:nvGrpSpPr>
      <p:grpSpPr>
        <a:xfrm>
          <a:off x="0" y="0"/>
          <a:ext cx="0" cy="0"/>
          <a:chOff x="0" y="0"/>
          <a:chExt cx="0" cy="0"/>
        </a:xfrm>
      </p:grpSpPr>
      <p:sp>
        <p:nvSpPr>
          <p:cNvPr id="78" name="Google Shape;7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1"/>
          <p:cNvSpPr>
            <a:spLocks noGrp="1"/>
          </p:cNvSpPr>
          <p:nvPr>
            <p:ph type="pic" idx="2"/>
          </p:nvPr>
        </p:nvSpPr>
        <p:spPr>
          <a:xfrm>
            <a:off x="0" y="3415180"/>
            <a:ext cx="6086474" cy="3442819"/>
          </a:xfrm>
          <a:prstGeom prst="rect">
            <a:avLst/>
          </a:prstGeom>
          <a:solidFill>
            <a:schemeClr val="lt2"/>
          </a:solidFill>
          <a:ln>
            <a:noFill/>
          </a:ln>
        </p:spPr>
      </p:sp>
      <p:sp>
        <p:nvSpPr>
          <p:cNvPr id="82" name="Google Shape;82;p31"/>
          <p:cNvSpPr>
            <a:spLocks noGrp="1"/>
          </p:cNvSpPr>
          <p:nvPr>
            <p:ph type="pic" idx="3"/>
          </p:nvPr>
        </p:nvSpPr>
        <p:spPr>
          <a:xfrm>
            <a:off x="6096000" y="-27639"/>
            <a:ext cx="6086474" cy="3442819"/>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83"/>
        <p:cNvGrpSpPr/>
        <p:nvPr/>
      </p:nvGrpSpPr>
      <p:grpSpPr>
        <a:xfrm>
          <a:off x="0" y="0"/>
          <a:ext cx="0" cy="0"/>
          <a:chOff x="0" y="0"/>
          <a:chExt cx="0" cy="0"/>
        </a:xfrm>
      </p:grpSpPr>
      <p:sp>
        <p:nvSpPr>
          <p:cNvPr id="84" name="Google Shape;8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2"/>
          <p:cNvSpPr>
            <a:spLocks noGrp="1"/>
          </p:cNvSpPr>
          <p:nvPr>
            <p:ph type="pic" idx="2"/>
          </p:nvPr>
        </p:nvSpPr>
        <p:spPr>
          <a:xfrm>
            <a:off x="1975683" y="512339"/>
            <a:ext cx="2675061" cy="5734862"/>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8"/>
        <p:cNvGrpSpPr/>
        <p:nvPr/>
      </p:nvGrpSpPr>
      <p:grpSpPr>
        <a:xfrm>
          <a:off x="0" y="0"/>
          <a:ext cx="0" cy="0"/>
          <a:chOff x="0" y="0"/>
          <a:chExt cx="0" cy="0"/>
        </a:xfrm>
      </p:grpSpPr>
      <p:sp>
        <p:nvSpPr>
          <p:cNvPr id="89" name="Google Shape;8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2"/>
        <p:cNvGrpSpPr/>
        <p:nvPr/>
      </p:nvGrpSpPr>
      <p:grpSpPr>
        <a:xfrm>
          <a:off x="0" y="0"/>
          <a:ext cx="0" cy="0"/>
          <a:chOff x="0" y="0"/>
          <a:chExt cx="0" cy="0"/>
        </a:xfrm>
      </p:grpSpPr>
      <p:sp>
        <p:nvSpPr>
          <p:cNvPr id="93" name="Google Shape;9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34"/>
          <p:cNvSpPr>
            <a:spLocks noGrp="1"/>
          </p:cNvSpPr>
          <p:nvPr>
            <p:ph type="pic" idx="2"/>
          </p:nvPr>
        </p:nvSpPr>
        <p:spPr>
          <a:xfrm>
            <a:off x="1089497" y="2093273"/>
            <a:ext cx="2755900" cy="2697867"/>
          </a:xfrm>
          <a:prstGeom prst="rect">
            <a:avLst/>
          </a:prstGeom>
          <a:solidFill>
            <a:schemeClr val="lt2"/>
          </a:solidFill>
          <a:ln>
            <a:noFill/>
          </a:ln>
        </p:spPr>
      </p:sp>
      <p:sp>
        <p:nvSpPr>
          <p:cNvPr id="97" name="Google Shape;97;p34"/>
          <p:cNvSpPr>
            <a:spLocks noGrp="1"/>
          </p:cNvSpPr>
          <p:nvPr>
            <p:ph type="pic" idx="3"/>
          </p:nvPr>
        </p:nvSpPr>
        <p:spPr>
          <a:xfrm>
            <a:off x="4718050" y="2093273"/>
            <a:ext cx="2755900" cy="2697867"/>
          </a:xfrm>
          <a:prstGeom prst="rect">
            <a:avLst/>
          </a:prstGeom>
          <a:solidFill>
            <a:schemeClr val="lt2"/>
          </a:solidFill>
          <a:ln>
            <a:noFill/>
          </a:ln>
        </p:spPr>
      </p:sp>
      <p:sp>
        <p:nvSpPr>
          <p:cNvPr id="98" name="Google Shape;98;p34"/>
          <p:cNvSpPr>
            <a:spLocks noGrp="1"/>
          </p:cNvSpPr>
          <p:nvPr>
            <p:ph type="pic" idx="4"/>
          </p:nvPr>
        </p:nvSpPr>
        <p:spPr>
          <a:xfrm>
            <a:off x="8346603" y="2093273"/>
            <a:ext cx="2755900" cy="2697867"/>
          </a:xfrm>
          <a:prstGeom prst="rect">
            <a:avLst/>
          </a:pr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1"/>
          <p:cNvSpPr>
            <a:spLocks noGrp="1"/>
          </p:cNvSpPr>
          <p:nvPr>
            <p:ph type="pic" idx="2"/>
          </p:nvPr>
        </p:nvSpPr>
        <p:spPr>
          <a:xfrm>
            <a:off x="1041400" y="548394"/>
            <a:ext cx="5054600" cy="5807955"/>
          </a:xfrm>
          <a:prstGeom prst="rect">
            <a:avLst/>
          </a:prstGeom>
          <a:solidFill>
            <a:schemeClr val="lt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sp>
        <p:nvSpPr>
          <p:cNvPr id="19" name="Google Shape;1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22"/>
          <p:cNvSpPr>
            <a:spLocks noGrp="1"/>
          </p:cNvSpPr>
          <p:nvPr>
            <p:ph type="pic" idx="2"/>
          </p:nvPr>
        </p:nvSpPr>
        <p:spPr>
          <a:xfrm>
            <a:off x="0" y="0"/>
            <a:ext cx="12192000" cy="4135438"/>
          </a:xfrm>
          <a:prstGeom prst="rect">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3"/>
        <p:cNvGrpSpPr/>
        <p:nvPr/>
      </p:nvGrpSpPr>
      <p:grpSpPr>
        <a:xfrm>
          <a:off x="0" y="0"/>
          <a:ext cx="0" cy="0"/>
          <a:chOff x="0" y="0"/>
          <a:chExt cx="0" cy="0"/>
        </a:xfrm>
      </p:grpSpPr>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23"/>
          <p:cNvSpPr>
            <a:spLocks noGrp="1"/>
          </p:cNvSpPr>
          <p:nvPr>
            <p:ph type="pic" idx="2"/>
          </p:nvPr>
        </p:nvSpPr>
        <p:spPr>
          <a:xfrm>
            <a:off x="8972550" y="0"/>
            <a:ext cx="3219450" cy="6858000"/>
          </a:xfrm>
          <a:prstGeom prst="rect">
            <a:avLst/>
          </a:prstGeom>
          <a:solidFill>
            <a:schemeClr val="lt2"/>
          </a:solidFill>
          <a:ln>
            <a:noFill/>
          </a:ln>
        </p:spPr>
      </p:sp>
      <p:sp>
        <p:nvSpPr>
          <p:cNvPr id="28" name="Google Shape;28;p23"/>
          <p:cNvSpPr>
            <a:spLocks noGrp="1"/>
          </p:cNvSpPr>
          <p:nvPr>
            <p:ph type="pic" idx="3"/>
          </p:nvPr>
        </p:nvSpPr>
        <p:spPr>
          <a:xfrm>
            <a:off x="5715000" y="0"/>
            <a:ext cx="3257550" cy="3429000"/>
          </a:xfrm>
          <a:prstGeom prst="rect">
            <a:avLst/>
          </a:prstGeom>
          <a:solidFill>
            <a:schemeClr val="lt2"/>
          </a:solidFill>
          <a:ln>
            <a:noFill/>
          </a:ln>
        </p:spPr>
      </p:sp>
      <p:sp>
        <p:nvSpPr>
          <p:cNvPr id="29" name="Google Shape;29;p23"/>
          <p:cNvSpPr>
            <a:spLocks noGrp="1"/>
          </p:cNvSpPr>
          <p:nvPr>
            <p:ph type="pic" idx="4"/>
          </p:nvPr>
        </p:nvSpPr>
        <p:spPr>
          <a:xfrm>
            <a:off x="5715000" y="3429000"/>
            <a:ext cx="3257550" cy="3429000"/>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0"/>
        <p:cNvGrpSpPr/>
        <p:nvPr/>
      </p:nvGrpSpPr>
      <p:grpSpPr>
        <a:xfrm>
          <a:off x="0" y="0"/>
          <a:ext cx="0" cy="0"/>
          <a:chOff x="0" y="0"/>
          <a:chExt cx="0" cy="0"/>
        </a:xfrm>
      </p:grpSpPr>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4"/>
          <p:cNvSpPr>
            <a:spLocks noGrp="1"/>
          </p:cNvSpPr>
          <p:nvPr>
            <p:ph type="pic" idx="2"/>
          </p:nvPr>
        </p:nvSpPr>
        <p:spPr>
          <a:xfrm>
            <a:off x="4497974" y="2035400"/>
            <a:ext cx="3196053" cy="3117399"/>
          </a:xfrm>
          <a:prstGeom prst="diamond">
            <a:avLst/>
          </a:prstGeom>
          <a:solidFill>
            <a:schemeClr val="lt2"/>
          </a:solidFill>
          <a:ln>
            <a:noFill/>
          </a:ln>
        </p:spPr>
      </p:sp>
      <p:sp>
        <p:nvSpPr>
          <p:cNvPr id="35" name="Google Shape;35;p24"/>
          <p:cNvSpPr>
            <a:spLocks noGrp="1"/>
          </p:cNvSpPr>
          <p:nvPr>
            <p:ph type="pic" idx="3"/>
          </p:nvPr>
        </p:nvSpPr>
        <p:spPr>
          <a:xfrm>
            <a:off x="975354" y="2035400"/>
            <a:ext cx="3196053" cy="3117399"/>
          </a:xfrm>
          <a:prstGeom prst="diamond">
            <a:avLst/>
          </a:prstGeom>
          <a:solidFill>
            <a:schemeClr val="lt2"/>
          </a:solidFill>
          <a:ln>
            <a:noFill/>
          </a:ln>
        </p:spPr>
      </p:sp>
      <p:sp>
        <p:nvSpPr>
          <p:cNvPr id="36" name="Google Shape;36;p24"/>
          <p:cNvSpPr>
            <a:spLocks noGrp="1"/>
          </p:cNvSpPr>
          <p:nvPr>
            <p:ph type="pic" idx="4"/>
          </p:nvPr>
        </p:nvSpPr>
        <p:spPr>
          <a:xfrm>
            <a:off x="8020593" y="2035400"/>
            <a:ext cx="3196053" cy="3117399"/>
          </a:xfrm>
          <a:prstGeom prst="diamond">
            <a:avLst/>
          </a:prstGeom>
          <a:solidFill>
            <a:schemeClr val="lt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
        <p:nvSpPr>
          <p:cNvPr id="38" name="Google Shape;3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5"/>
          <p:cNvSpPr>
            <a:spLocks noGrp="1"/>
          </p:cNvSpPr>
          <p:nvPr>
            <p:ph type="pic" idx="2"/>
          </p:nvPr>
        </p:nvSpPr>
        <p:spPr>
          <a:xfrm>
            <a:off x="377825" y="550863"/>
            <a:ext cx="2133600" cy="5805487"/>
          </a:xfrm>
          <a:prstGeom prst="rect">
            <a:avLst/>
          </a:prstGeom>
          <a:solidFill>
            <a:schemeClr val="lt2"/>
          </a:solidFill>
          <a:ln>
            <a:noFill/>
          </a:ln>
        </p:spPr>
      </p:sp>
      <p:sp>
        <p:nvSpPr>
          <p:cNvPr id="42" name="Google Shape;42;p25"/>
          <p:cNvSpPr>
            <a:spLocks noGrp="1"/>
          </p:cNvSpPr>
          <p:nvPr>
            <p:ph type="pic" idx="3"/>
          </p:nvPr>
        </p:nvSpPr>
        <p:spPr>
          <a:xfrm>
            <a:off x="3200853" y="550863"/>
            <a:ext cx="2133600" cy="5805487"/>
          </a:xfrm>
          <a:prstGeom prst="rect">
            <a:avLst/>
          </a:prstGeom>
          <a:solidFill>
            <a:schemeClr val="lt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3"/>
        <p:cNvGrpSpPr/>
        <p:nvPr/>
      </p:nvGrpSpPr>
      <p:grpSpPr>
        <a:xfrm>
          <a:off x="0" y="0"/>
          <a:ext cx="0" cy="0"/>
          <a:chOff x="0" y="0"/>
          <a:chExt cx="0" cy="0"/>
        </a:xfrm>
      </p:grpSpPr>
      <p:sp>
        <p:nvSpPr>
          <p:cNvPr id="44" name="Google Shape;4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6"/>
          <p:cNvSpPr>
            <a:spLocks noGrp="1"/>
          </p:cNvSpPr>
          <p:nvPr>
            <p:ph type="pic" idx="2"/>
          </p:nvPr>
        </p:nvSpPr>
        <p:spPr>
          <a:xfrm>
            <a:off x="0" y="0"/>
            <a:ext cx="4641850" cy="6858000"/>
          </a:xfrm>
          <a:prstGeom prst="rect">
            <a:avLst/>
          </a:prstGeom>
          <a:solidFill>
            <a:schemeClr val="lt2"/>
          </a:solidFill>
          <a:ln>
            <a:noFill/>
          </a:ln>
        </p:spPr>
      </p:sp>
      <p:sp>
        <p:nvSpPr>
          <p:cNvPr id="48" name="Google Shape;48;p26"/>
          <p:cNvSpPr>
            <a:spLocks noGrp="1"/>
          </p:cNvSpPr>
          <p:nvPr>
            <p:ph type="pic" idx="3"/>
          </p:nvPr>
        </p:nvSpPr>
        <p:spPr>
          <a:xfrm>
            <a:off x="4335458" y="411956"/>
            <a:ext cx="1760542" cy="1724025"/>
          </a:xfrm>
          <a:prstGeom prst="rect">
            <a:avLst/>
          </a:prstGeom>
          <a:solidFill>
            <a:schemeClr val="lt2"/>
          </a:solidFill>
          <a:ln>
            <a:noFill/>
          </a:ln>
        </p:spPr>
      </p:sp>
      <p:sp>
        <p:nvSpPr>
          <p:cNvPr id="49" name="Google Shape;49;p26"/>
          <p:cNvSpPr>
            <a:spLocks noGrp="1"/>
          </p:cNvSpPr>
          <p:nvPr>
            <p:ph type="pic" idx="4"/>
          </p:nvPr>
        </p:nvSpPr>
        <p:spPr>
          <a:xfrm>
            <a:off x="4335458" y="2566987"/>
            <a:ext cx="1760542" cy="1724025"/>
          </a:xfrm>
          <a:prstGeom prst="rect">
            <a:avLst/>
          </a:prstGeom>
          <a:solidFill>
            <a:schemeClr val="lt2"/>
          </a:solidFill>
          <a:ln>
            <a:noFill/>
          </a:ln>
        </p:spPr>
      </p:sp>
      <p:sp>
        <p:nvSpPr>
          <p:cNvPr id="50" name="Google Shape;50;p26"/>
          <p:cNvSpPr>
            <a:spLocks noGrp="1"/>
          </p:cNvSpPr>
          <p:nvPr>
            <p:ph type="pic" idx="5"/>
          </p:nvPr>
        </p:nvSpPr>
        <p:spPr>
          <a:xfrm>
            <a:off x="4335458" y="4782343"/>
            <a:ext cx="1760542" cy="1724025"/>
          </a:xfrm>
          <a:prstGeom prst="rect">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1"/>
        <p:cNvGrpSpPr/>
        <p:nvPr/>
      </p:nvGrpSpPr>
      <p:grpSpPr>
        <a:xfrm>
          <a:off x="0" y="0"/>
          <a:ext cx="0" cy="0"/>
          <a:chOff x="0" y="0"/>
          <a:chExt cx="0" cy="0"/>
        </a:xfrm>
      </p:grpSpPr>
      <p:sp>
        <p:nvSpPr>
          <p:cNvPr id="52" name="Google Shape;5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7"/>
          <p:cNvSpPr>
            <a:spLocks noGrp="1"/>
          </p:cNvSpPr>
          <p:nvPr>
            <p:ph type="pic" idx="2"/>
          </p:nvPr>
        </p:nvSpPr>
        <p:spPr>
          <a:xfrm>
            <a:off x="4718051" y="3429000"/>
            <a:ext cx="2504384" cy="3429000"/>
          </a:xfrm>
          <a:prstGeom prst="rect">
            <a:avLst/>
          </a:prstGeom>
          <a:solidFill>
            <a:schemeClr val="lt2"/>
          </a:solidFill>
          <a:ln>
            <a:noFill/>
          </a:ln>
        </p:spPr>
      </p:sp>
      <p:sp>
        <p:nvSpPr>
          <p:cNvPr id="56" name="Google Shape;56;p27"/>
          <p:cNvSpPr>
            <a:spLocks noGrp="1"/>
          </p:cNvSpPr>
          <p:nvPr>
            <p:ph type="pic" idx="3"/>
          </p:nvPr>
        </p:nvSpPr>
        <p:spPr>
          <a:xfrm>
            <a:off x="7222435" y="2001078"/>
            <a:ext cx="2504384" cy="4856922"/>
          </a:xfrm>
          <a:prstGeom prst="rect">
            <a:avLst/>
          </a:prstGeom>
          <a:solidFill>
            <a:schemeClr val="lt2"/>
          </a:solidFill>
          <a:ln>
            <a:noFill/>
          </a:ln>
        </p:spPr>
      </p:sp>
      <p:sp>
        <p:nvSpPr>
          <p:cNvPr id="57" name="Google Shape;57;p27"/>
          <p:cNvSpPr>
            <a:spLocks noGrp="1"/>
          </p:cNvSpPr>
          <p:nvPr>
            <p:ph type="pic" idx="4"/>
          </p:nvPr>
        </p:nvSpPr>
        <p:spPr>
          <a:xfrm>
            <a:off x="9727097" y="0"/>
            <a:ext cx="2464904" cy="6858000"/>
          </a:xfrm>
          <a:prstGeom prst="rect">
            <a:avLst/>
          </a:prstGeom>
          <a:solidFill>
            <a:schemeClr val="lt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8"/>
        <p:cNvGrpSpPr/>
        <p:nvPr/>
      </p:nvGrpSpPr>
      <p:grpSpPr>
        <a:xfrm>
          <a:off x="0" y="0"/>
          <a:ext cx="0" cy="0"/>
          <a:chOff x="0" y="0"/>
          <a:chExt cx="0" cy="0"/>
        </a:xfrm>
      </p:grpSpPr>
      <p:sp>
        <p:nvSpPr>
          <p:cNvPr id="59" name="Google Shape;5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8"/>
          <p:cNvSpPr>
            <a:spLocks noGrp="1"/>
          </p:cNvSpPr>
          <p:nvPr>
            <p:ph type="pic" idx="2"/>
          </p:nvPr>
        </p:nvSpPr>
        <p:spPr>
          <a:xfrm>
            <a:off x="1752600" y="0"/>
            <a:ext cx="2781300" cy="6858000"/>
          </a:xfrm>
          <a:prstGeom prst="rect">
            <a:avLst/>
          </a:prstGeom>
          <a:solidFill>
            <a:schemeClr val="lt2"/>
          </a:solidFill>
          <a:ln>
            <a:noFill/>
          </a:ln>
        </p:spPr>
      </p:sp>
      <p:sp>
        <p:nvSpPr>
          <p:cNvPr id="63" name="Google Shape;63;p28"/>
          <p:cNvSpPr>
            <a:spLocks noGrp="1"/>
          </p:cNvSpPr>
          <p:nvPr>
            <p:ph type="pic" idx="3"/>
          </p:nvPr>
        </p:nvSpPr>
        <p:spPr>
          <a:xfrm>
            <a:off x="4667250" y="2438400"/>
            <a:ext cx="2819400" cy="4419600"/>
          </a:xfrm>
          <a:prstGeom prst="rect">
            <a:avLst/>
          </a:prstGeom>
          <a:solidFill>
            <a:schemeClr val="lt2"/>
          </a:solidFill>
          <a:ln>
            <a:noFill/>
          </a:ln>
        </p:spPr>
      </p:sp>
      <p:sp>
        <p:nvSpPr>
          <p:cNvPr id="64" name="Google Shape;64;p28"/>
          <p:cNvSpPr>
            <a:spLocks noGrp="1"/>
          </p:cNvSpPr>
          <p:nvPr>
            <p:ph type="pic" idx="4"/>
          </p:nvPr>
        </p:nvSpPr>
        <p:spPr>
          <a:xfrm>
            <a:off x="7620000" y="2438400"/>
            <a:ext cx="4572000" cy="3009900"/>
          </a:xfrm>
          <a:prstGeom prst="rect">
            <a:avLst/>
          </a:prstGeom>
          <a:solidFill>
            <a:schemeClr val="l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SemiBold"/>
              <a:buNone/>
              <a:defRPr sz="4400" b="0"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37grur6Ha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hyperlink" Target="https://www.rawpixel.com/search/weather%20changes?page=1&amp;path=_topics&amp;sort=curated" TargetMode="External"/><Relationship Id="rId3" Type="http://schemas.openxmlformats.org/officeDocument/2006/relationships/image" Target="../media/image5.png"/><Relationship Id="rId7" Type="http://schemas.openxmlformats.org/officeDocument/2006/relationships/hyperlink" Target="https://www.chinabankingnews.com/2023/03/31/chinese-central-bank-highlights-stick-and-carrot-approach-to-driving-carbon-reduc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xhere.com/pt/photo/1334150" TargetMode="External"/><Relationship Id="rId5" Type="http://schemas.openxmlformats.org/officeDocument/2006/relationships/hyperlink" Target="https://pixexid.com/image/a-planet-earth-ice-cream-climate-change-dz1ykdlp" TargetMode="External"/><Relationship Id="rId4" Type="http://schemas.openxmlformats.org/officeDocument/2006/relationships/hyperlink" Target="https://www.earthlawcenter.org/blog-entries/2020/7/why-high-school-education-is-important-for-students-to-tackle-global-environmental-challeng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02"/>
        <p:cNvGrpSpPr/>
        <p:nvPr/>
      </p:nvGrpSpPr>
      <p:grpSpPr>
        <a:xfrm>
          <a:off x="0" y="0"/>
          <a:ext cx="0" cy="0"/>
          <a:chOff x="0" y="0"/>
          <a:chExt cx="0" cy="0"/>
        </a:xfrm>
      </p:grpSpPr>
      <p:pic>
        <p:nvPicPr>
          <p:cNvPr id="103" name="Google Shape;103;p1" descr="A picture containing sky, flower, plant, orange&#10;&#10;Description automatically generated"/>
          <p:cNvPicPr preferRelativeResize="0">
            <a:picLocks noGrp="1"/>
          </p:cNvPicPr>
          <p:nvPr>
            <p:ph type="pic" idx="2"/>
          </p:nvPr>
        </p:nvPicPr>
        <p:blipFill rotWithShape="1">
          <a:blip r:embed="rId3">
            <a:alphaModFix/>
          </a:blip>
          <a:srcRect t="21875" b="21874"/>
          <a:stretch/>
        </p:blipFill>
        <p:spPr>
          <a:xfrm>
            <a:off x="0" y="0"/>
            <a:ext cx="12192000" cy="6858000"/>
          </a:xfrm>
          <a:prstGeom prst="rect">
            <a:avLst/>
          </a:prstGeom>
          <a:solidFill>
            <a:schemeClr val="accent1"/>
          </a:solidFill>
          <a:ln>
            <a:noFill/>
          </a:ln>
        </p:spPr>
      </p:pic>
      <p:grpSp>
        <p:nvGrpSpPr>
          <p:cNvPr id="104" name="Google Shape;104;p1"/>
          <p:cNvGrpSpPr/>
          <p:nvPr/>
        </p:nvGrpSpPr>
        <p:grpSpPr>
          <a:xfrm>
            <a:off x="642956" y="329616"/>
            <a:ext cx="1133363" cy="1089425"/>
            <a:chOff x="642956" y="329616"/>
            <a:chExt cx="1133363" cy="1089425"/>
          </a:xfrm>
        </p:grpSpPr>
        <p:sp>
          <p:nvSpPr>
            <p:cNvPr id="105" name="Google Shape;105;p1"/>
            <p:cNvSpPr/>
            <p:nvPr/>
          </p:nvSpPr>
          <p:spPr>
            <a:xfrm>
              <a:off x="642956" y="329616"/>
              <a:ext cx="893082" cy="89988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06" name="Google Shape;106;p1"/>
            <p:cNvSpPr/>
            <p:nvPr/>
          </p:nvSpPr>
          <p:spPr>
            <a:xfrm>
              <a:off x="883237" y="519156"/>
              <a:ext cx="893082" cy="899885"/>
            </a:xfrm>
            <a:prstGeom prst="rect">
              <a:avLst/>
            </a:prstGeom>
            <a:solidFill>
              <a:srgbClr val="B5DB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grpSp>
      <p:pic>
        <p:nvPicPr>
          <p:cNvPr id="107" name="Google Shape;107;p1"/>
          <p:cNvPicPr preferRelativeResize="0"/>
          <p:nvPr/>
        </p:nvPicPr>
        <p:blipFill rotWithShape="1">
          <a:blip r:embed="rId4">
            <a:alphaModFix/>
          </a:blip>
          <a:srcRect/>
          <a:stretch/>
        </p:blipFill>
        <p:spPr>
          <a:xfrm>
            <a:off x="2216549" y="4009089"/>
            <a:ext cx="727698" cy="697690"/>
          </a:xfrm>
          <a:prstGeom prst="rect">
            <a:avLst/>
          </a:prstGeom>
          <a:noFill/>
          <a:ln>
            <a:noFill/>
          </a:ln>
        </p:spPr>
      </p:pic>
      <p:pic>
        <p:nvPicPr>
          <p:cNvPr id="108" name="Google Shape;108;p1"/>
          <p:cNvPicPr preferRelativeResize="0"/>
          <p:nvPr/>
        </p:nvPicPr>
        <p:blipFill rotWithShape="1">
          <a:blip r:embed="rId5">
            <a:alphaModFix/>
          </a:blip>
          <a:srcRect/>
          <a:stretch/>
        </p:blipFill>
        <p:spPr>
          <a:xfrm>
            <a:off x="3369447" y="4009089"/>
            <a:ext cx="727698" cy="718123"/>
          </a:xfrm>
          <a:prstGeom prst="rect">
            <a:avLst/>
          </a:prstGeom>
          <a:noFill/>
          <a:ln>
            <a:noFill/>
          </a:ln>
        </p:spPr>
      </p:pic>
      <p:pic>
        <p:nvPicPr>
          <p:cNvPr id="109" name="Google Shape;109;p1" descr="Immagine che contiene testo, segnale, esterni&#10;&#10;Descrizione generata automaticamente"/>
          <p:cNvPicPr preferRelativeResize="0"/>
          <p:nvPr/>
        </p:nvPicPr>
        <p:blipFill rotWithShape="1">
          <a:blip r:embed="rId6">
            <a:alphaModFix/>
          </a:blip>
          <a:srcRect/>
          <a:stretch/>
        </p:blipFill>
        <p:spPr>
          <a:xfrm>
            <a:off x="5665269" y="4009089"/>
            <a:ext cx="697690" cy="697690"/>
          </a:xfrm>
          <a:prstGeom prst="rect">
            <a:avLst/>
          </a:prstGeom>
          <a:noFill/>
          <a:ln>
            <a:noFill/>
          </a:ln>
        </p:spPr>
      </p:pic>
      <p:pic>
        <p:nvPicPr>
          <p:cNvPr id="110" name="Google Shape;110;p1" descr="Immagine che contiene edificio, davanzale&#10;&#10;Descrizione generata automaticamente"/>
          <p:cNvPicPr preferRelativeResize="0"/>
          <p:nvPr/>
        </p:nvPicPr>
        <p:blipFill rotWithShape="1">
          <a:blip r:embed="rId7">
            <a:alphaModFix/>
          </a:blip>
          <a:srcRect/>
          <a:stretch/>
        </p:blipFill>
        <p:spPr>
          <a:xfrm>
            <a:off x="6798133" y="4018664"/>
            <a:ext cx="727698" cy="718123"/>
          </a:xfrm>
          <a:prstGeom prst="rect">
            <a:avLst/>
          </a:prstGeom>
          <a:noFill/>
          <a:ln>
            <a:noFill/>
          </a:ln>
        </p:spPr>
      </p:pic>
      <p:pic>
        <p:nvPicPr>
          <p:cNvPr id="111" name="Google Shape;111;p1"/>
          <p:cNvPicPr preferRelativeResize="0"/>
          <p:nvPr/>
        </p:nvPicPr>
        <p:blipFill rotWithShape="1">
          <a:blip r:embed="rId8">
            <a:alphaModFix/>
          </a:blip>
          <a:srcRect/>
          <a:stretch/>
        </p:blipFill>
        <p:spPr>
          <a:xfrm>
            <a:off x="4507341" y="4009089"/>
            <a:ext cx="727698" cy="727698"/>
          </a:xfrm>
          <a:prstGeom prst="rect">
            <a:avLst/>
          </a:prstGeom>
          <a:noFill/>
          <a:ln>
            <a:noFill/>
          </a:ln>
        </p:spPr>
      </p:pic>
      <p:pic>
        <p:nvPicPr>
          <p:cNvPr id="112" name="Google Shape;112;p1"/>
          <p:cNvPicPr preferRelativeResize="0"/>
          <p:nvPr/>
        </p:nvPicPr>
        <p:blipFill rotWithShape="1">
          <a:blip r:embed="rId9">
            <a:alphaModFix/>
          </a:blip>
          <a:srcRect/>
          <a:stretch/>
        </p:blipFill>
        <p:spPr>
          <a:xfrm>
            <a:off x="7951031" y="4009089"/>
            <a:ext cx="727698" cy="727698"/>
          </a:xfrm>
          <a:prstGeom prst="rect">
            <a:avLst/>
          </a:prstGeom>
          <a:noFill/>
          <a:ln>
            <a:noFill/>
          </a:ln>
        </p:spPr>
      </p:pic>
      <p:pic>
        <p:nvPicPr>
          <p:cNvPr id="113" name="Google Shape;113;p1"/>
          <p:cNvPicPr preferRelativeResize="0"/>
          <p:nvPr/>
        </p:nvPicPr>
        <p:blipFill rotWithShape="1">
          <a:blip r:embed="rId10">
            <a:alphaModFix/>
          </a:blip>
          <a:srcRect/>
          <a:stretch/>
        </p:blipFill>
        <p:spPr>
          <a:xfrm>
            <a:off x="9103929" y="4009089"/>
            <a:ext cx="727698" cy="727698"/>
          </a:xfrm>
          <a:prstGeom prst="rect">
            <a:avLst/>
          </a:prstGeom>
          <a:noFill/>
          <a:ln>
            <a:noFill/>
          </a:ln>
        </p:spPr>
      </p:pic>
      <p:pic>
        <p:nvPicPr>
          <p:cNvPr id="114" name="Google Shape;114;p1" descr="Immagine che contiene testo, arma&#10;&#10;Descrizione generata automaticamente"/>
          <p:cNvPicPr preferRelativeResize="0"/>
          <p:nvPr/>
        </p:nvPicPr>
        <p:blipFill rotWithShape="1">
          <a:blip r:embed="rId11">
            <a:alphaModFix/>
          </a:blip>
          <a:srcRect/>
          <a:stretch/>
        </p:blipFill>
        <p:spPr>
          <a:xfrm>
            <a:off x="3511550" y="833919"/>
            <a:ext cx="5168900" cy="2705100"/>
          </a:xfrm>
          <a:prstGeom prst="rect">
            <a:avLst/>
          </a:prstGeom>
          <a:noFill/>
          <a:ln>
            <a:noFill/>
          </a:ln>
        </p:spPr>
      </p:pic>
      <p:pic>
        <p:nvPicPr>
          <p:cNvPr id="115" name="Google Shape;115;p1"/>
          <p:cNvPicPr preferRelativeResize="0"/>
          <p:nvPr/>
        </p:nvPicPr>
        <p:blipFill rotWithShape="1">
          <a:blip r:embed="rId12">
            <a:alphaModFix/>
          </a:blip>
          <a:srcRect/>
          <a:stretch/>
        </p:blipFill>
        <p:spPr>
          <a:xfrm>
            <a:off x="642956" y="6009558"/>
            <a:ext cx="2368046" cy="497200"/>
          </a:xfrm>
          <a:prstGeom prst="rect">
            <a:avLst/>
          </a:prstGeom>
          <a:noFill/>
          <a:ln>
            <a:noFill/>
          </a:ln>
        </p:spPr>
      </p:pic>
      <p:sp>
        <p:nvSpPr>
          <p:cNvPr id="116" name="Google Shape;116;p1"/>
          <p:cNvSpPr txBox="1"/>
          <p:nvPr/>
        </p:nvSpPr>
        <p:spPr>
          <a:xfrm>
            <a:off x="3281848" y="5888826"/>
            <a:ext cx="61623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2022-1-ES01-KA220-ADU-000085390</a:t>
            </a:r>
            <a:endParaRPr sz="1050">
              <a:solidFill>
                <a:schemeClr val="dk1"/>
              </a:solidFill>
              <a:latin typeface="Open Sans"/>
              <a:ea typeface="Open Sans"/>
              <a:cs typeface="Open Sans"/>
              <a:sym typeface="Open Sans"/>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9f528d38a5_0_103"/>
          <p:cNvSpPr/>
          <p:nvPr/>
        </p:nvSpPr>
        <p:spPr>
          <a:xfrm>
            <a:off x="222600" y="1120925"/>
            <a:ext cx="5873400" cy="1529400"/>
          </a:xfrm>
          <a:prstGeom prst="rect">
            <a:avLst/>
          </a:prstGeom>
          <a:noFill/>
          <a:ln>
            <a:noFill/>
          </a:ln>
        </p:spPr>
        <p:txBody>
          <a:bodyPr spcFirstLastPara="1" wrap="square" lIns="91425" tIns="45700" rIns="91425" bIns="45700" anchor="t" anchorCtr="0">
            <a:noAutofit/>
          </a:bodyPr>
          <a:lstStyle/>
          <a:p>
            <a:pPr marL="0" lvl="0" indent="0" algn="just" rtl="0">
              <a:spcBef>
                <a:spcPts val="400"/>
              </a:spcBef>
              <a:spcAft>
                <a:spcPts val="0"/>
              </a:spcAft>
              <a:buNone/>
            </a:pPr>
            <a:endParaRPr sz="1100" b="1">
              <a:solidFill>
                <a:schemeClr val="dk1"/>
              </a:solidFill>
              <a:latin typeface="Open Sans"/>
              <a:ea typeface="Open Sans"/>
              <a:cs typeface="Open Sans"/>
              <a:sym typeface="Open Sans"/>
            </a:endParaRPr>
          </a:p>
          <a:p>
            <a:pPr marL="0" lvl="0" indent="0" algn="just" rtl="0">
              <a:spcBef>
                <a:spcPts val="400"/>
              </a:spcBef>
              <a:spcAft>
                <a:spcPts val="400"/>
              </a:spcAft>
              <a:buNone/>
            </a:pPr>
            <a:endParaRPr sz="2500" b="1">
              <a:solidFill>
                <a:srgbClr val="FFC000"/>
              </a:solidFill>
              <a:latin typeface="Open Sans"/>
              <a:ea typeface="Open Sans"/>
              <a:cs typeface="Open Sans"/>
              <a:sym typeface="Open Sans"/>
            </a:endParaRPr>
          </a:p>
        </p:txBody>
      </p:sp>
      <p:sp>
        <p:nvSpPr>
          <p:cNvPr id="230" name="Google Shape;230;g29f528d38a5_0_103"/>
          <p:cNvSpPr/>
          <p:nvPr/>
        </p:nvSpPr>
        <p:spPr>
          <a:xfrm>
            <a:off x="3462163" y="1734425"/>
            <a:ext cx="4401900" cy="1997700"/>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Open Sans"/>
              <a:ea typeface="Open Sans"/>
              <a:cs typeface="Open Sans"/>
              <a:sym typeface="Open Sans"/>
            </a:endParaRPr>
          </a:p>
        </p:txBody>
      </p:sp>
      <p:sp>
        <p:nvSpPr>
          <p:cNvPr id="231" name="Google Shape;231;g29f528d38a5_0_103"/>
          <p:cNvSpPr/>
          <p:nvPr/>
        </p:nvSpPr>
        <p:spPr>
          <a:xfrm>
            <a:off x="3360913" y="2752847"/>
            <a:ext cx="4604400" cy="120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r>
              <a:rPr lang="el-GR" sz="3600" b="1" dirty="0">
                <a:solidFill>
                  <a:schemeClr val="lt1"/>
                </a:solidFill>
                <a:latin typeface="Montserrat SemiBold"/>
                <a:ea typeface="Montserrat SemiBold"/>
                <a:cs typeface="Montserrat SemiBold"/>
                <a:sym typeface="Montserrat SemiBold"/>
              </a:rPr>
              <a:t>Η Ευρωπαϊκή Πράσινη Συμφωνία</a:t>
            </a: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marR="0" lvl="0" indent="0" algn="ctr" rtl="0">
              <a:spcBef>
                <a:spcPts val="0"/>
              </a:spcBef>
              <a:spcAft>
                <a:spcPts val="0"/>
              </a:spcAft>
              <a:buNone/>
            </a:pPr>
            <a:endParaRPr sz="3600" b="1" dirty="0">
              <a:solidFill>
                <a:schemeClr val="lt1"/>
              </a:solidFill>
              <a:latin typeface="Montserrat SemiBold"/>
              <a:ea typeface="Montserrat SemiBold"/>
              <a:cs typeface="Montserrat SemiBold"/>
              <a:sym typeface="Montserrat SemiBold"/>
            </a:endParaRPr>
          </a:p>
        </p:txBody>
      </p:sp>
      <p:sp>
        <p:nvSpPr>
          <p:cNvPr id="232" name="Google Shape;232;g29f528d38a5_0_103"/>
          <p:cNvSpPr/>
          <p:nvPr/>
        </p:nvSpPr>
        <p:spPr>
          <a:xfrm>
            <a:off x="0" y="6521832"/>
            <a:ext cx="12192000" cy="336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33" name="Google Shape;233;g29f528d38a5_0_103"/>
          <p:cNvSpPr txBox="1"/>
          <p:nvPr/>
        </p:nvSpPr>
        <p:spPr>
          <a:xfrm>
            <a:off x="-120925" y="-117800"/>
            <a:ext cx="6111000" cy="1995388"/>
          </a:xfrm>
          <a:prstGeom prst="rect">
            <a:avLst/>
          </a:prstGeom>
          <a:noFill/>
          <a:ln>
            <a:noFill/>
          </a:ln>
        </p:spPr>
        <p:txBody>
          <a:bodyPr spcFirstLastPara="1" wrap="square" lIns="91425" tIns="91425" rIns="91425" bIns="91425" anchor="t" anchorCtr="0">
            <a:spAutoFit/>
          </a:bodyPr>
          <a:lstStyle/>
          <a:p>
            <a:pPr marL="457200" lvl="0" indent="0" algn="just" rtl="0">
              <a:spcBef>
                <a:spcPts val="400"/>
              </a:spcBef>
              <a:spcAft>
                <a:spcPts val="0"/>
              </a:spcAft>
              <a:buNone/>
            </a:pPr>
            <a:endParaRPr sz="3000" b="1" dirty="0">
              <a:solidFill>
                <a:schemeClr val="dk1"/>
              </a:solidFill>
              <a:latin typeface="Open Sans"/>
              <a:ea typeface="Open Sans"/>
              <a:cs typeface="Open Sans"/>
              <a:sym typeface="Open Sans"/>
            </a:endParaRPr>
          </a:p>
          <a:p>
            <a:pPr marL="457200" lvl="0" indent="0" algn="just" rtl="0">
              <a:spcBef>
                <a:spcPts val="0"/>
              </a:spcBef>
              <a:spcAft>
                <a:spcPts val="400"/>
              </a:spcAft>
              <a:buNone/>
            </a:pPr>
            <a:r>
              <a:rPr lang="el-GR" sz="2700" b="1" dirty="0">
                <a:solidFill>
                  <a:schemeClr val="accent5"/>
                </a:solidFill>
                <a:latin typeface="Open Sans"/>
                <a:ea typeface="Open Sans"/>
                <a:cs typeface="Open Sans"/>
                <a:sym typeface="Open Sans"/>
              </a:rPr>
              <a:t>Φύτευση 3 δισεκατομμυρίων επιπλέον δέντρων στην ΕΕ έως το 2030</a:t>
            </a:r>
            <a:endParaRPr sz="2700" b="1" dirty="0">
              <a:solidFill>
                <a:schemeClr val="accent5"/>
              </a:solidFill>
            </a:endParaRPr>
          </a:p>
        </p:txBody>
      </p:sp>
      <p:sp>
        <p:nvSpPr>
          <p:cNvPr id="234" name="Google Shape;234;g29f528d38a5_0_103"/>
          <p:cNvSpPr txBox="1"/>
          <p:nvPr/>
        </p:nvSpPr>
        <p:spPr>
          <a:xfrm>
            <a:off x="7963575" y="3850625"/>
            <a:ext cx="4888800" cy="5388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2300">
              <a:solidFill>
                <a:schemeClr val="accent3"/>
              </a:solidFill>
              <a:latin typeface="Open Sans"/>
              <a:ea typeface="Open Sans"/>
              <a:cs typeface="Open Sans"/>
              <a:sym typeface="Open Sans"/>
            </a:endParaRPr>
          </a:p>
        </p:txBody>
      </p:sp>
      <p:sp>
        <p:nvSpPr>
          <p:cNvPr id="235" name="Google Shape;235;g29f528d38a5_0_103"/>
          <p:cNvSpPr txBox="1"/>
          <p:nvPr/>
        </p:nvSpPr>
        <p:spPr>
          <a:xfrm>
            <a:off x="7060500" y="3732125"/>
            <a:ext cx="3000000" cy="6465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3000">
              <a:solidFill>
                <a:srgbClr val="3C78D8"/>
              </a:solidFill>
            </a:endParaRPr>
          </a:p>
        </p:txBody>
      </p:sp>
      <p:sp>
        <p:nvSpPr>
          <p:cNvPr id="236" name="Google Shape;236;g29f528d38a5_0_103"/>
          <p:cNvSpPr txBox="1"/>
          <p:nvPr/>
        </p:nvSpPr>
        <p:spPr>
          <a:xfrm>
            <a:off x="1036475" y="5563325"/>
            <a:ext cx="3544200" cy="5388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2300">
              <a:solidFill>
                <a:schemeClr val="accent5"/>
              </a:solidFill>
            </a:endParaRPr>
          </a:p>
        </p:txBody>
      </p:sp>
      <p:sp>
        <p:nvSpPr>
          <p:cNvPr id="237" name="Google Shape;237;g29f528d38a5_0_103"/>
          <p:cNvSpPr txBox="1"/>
          <p:nvPr/>
        </p:nvSpPr>
        <p:spPr>
          <a:xfrm>
            <a:off x="3352225" y="3985925"/>
            <a:ext cx="3000000" cy="6771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3200">
              <a:solidFill>
                <a:schemeClr val="accent1"/>
              </a:solidFill>
            </a:endParaRPr>
          </a:p>
        </p:txBody>
      </p:sp>
      <p:sp>
        <p:nvSpPr>
          <p:cNvPr id="238" name="Google Shape;238;g29f528d38a5_0_103"/>
          <p:cNvSpPr txBox="1"/>
          <p:nvPr/>
        </p:nvSpPr>
        <p:spPr>
          <a:xfrm>
            <a:off x="222600" y="3860525"/>
            <a:ext cx="3544200" cy="3391500"/>
          </a:xfrm>
          <a:prstGeom prst="rect">
            <a:avLst/>
          </a:prstGeom>
          <a:noFill/>
          <a:ln>
            <a:noFill/>
          </a:ln>
        </p:spPr>
        <p:txBody>
          <a:bodyPr spcFirstLastPara="1" wrap="square" lIns="91425" tIns="91425" rIns="91425" bIns="91425" anchor="t" anchorCtr="0">
            <a:spAutoFit/>
          </a:bodyPr>
          <a:lstStyle/>
          <a:p>
            <a:pPr marL="457200" lvl="0" indent="0" algn="l" rtl="0">
              <a:spcBef>
                <a:spcPts val="400"/>
              </a:spcBef>
              <a:spcAft>
                <a:spcPts val="0"/>
              </a:spcAft>
              <a:buClr>
                <a:schemeClr val="dk1"/>
              </a:buClr>
              <a:buSzPts val="1100"/>
              <a:buFont typeface="Arial"/>
              <a:buNone/>
            </a:pPr>
            <a:r>
              <a:rPr lang="el-GR" sz="2700" b="1" dirty="0">
                <a:solidFill>
                  <a:srgbClr val="3C78D8"/>
                </a:solidFill>
                <a:latin typeface="Open Sans"/>
                <a:ea typeface="Open Sans"/>
                <a:cs typeface="Open Sans"/>
                <a:sym typeface="Open Sans"/>
              </a:rPr>
              <a:t>Η πρώτη κλιματικά ουδέτερη ήπειρος μέχρι το 2050</a:t>
            </a:r>
            <a:endParaRPr sz="2700" b="1" dirty="0">
              <a:solidFill>
                <a:srgbClr val="3C78D8"/>
              </a:solidFill>
              <a:latin typeface="Open Sans"/>
              <a:ea typeface="Open Sans"/>
              <a:cs typeface="Open Sans"/>
              <a:sym typeface="Open Sans"/>
            </a:endParaRPr>
          </a:p>
          <a:p>
            <a:pPr marL="0" lvl="0" indent="0" algn="just" rtl="0">
              <a:spcBef>
                <a:spcPts val="400"/>
              </a:spcBef>
              <a:spcAft>
                <a:spcPts val="0"/>
              </a:spcAft>
              <a:buNone/>
            </a:pPr>
            <a:endParaRPr sz="3000" b="1" dirty="0">
              <a:solidFill>
                <a:srgbClr val="3C78D8"/>
              </a:solidFill>
              <a:latin typeface="Open Sans"/>
              <a:ea typeface="Open Sans"/>
              <a:cs typeface="Open Sans"/>
              <a:sym typeface="Open Sans"/>
            </a:endParaRPr>
          </a:p>
          <a:p>
            <a:pPr marL="0" lvl="0" indent="0" algn="just" rtl="0">
              <a:spcBef>
                <a:spcPts val="400"/>
              </a:spcBef>
              <a:spcAft>
                <a:spcPts val="400"/>
              </a:spcAft>
              <a:buNone/>
            </a:pPr>
            <a:endParaRPr sz="3000" b="1" dirty="0">
              <a:solidFill>
                <a:srgbClr val="3C78D8"/>
              </a:solidFill>
              <a:latin typeface="Open Sans"/>
              <a:ea typeface="Open Sans"/>
              <a:cs typeface="Open Sans"/>
              <a:sym typeface="Open Sans"/>
            </a:endParaRPr>
          </a:p>
        </p:txBody>
      </p:sp>
      <p:sp>
        <p:nvSpPr>
          <p:cNvPr id="239" name="Google Shape;239;g29f528d38a5_0_103"/>
          <p:cNvSpPr txBox="1"/>
          <p:nvPr/>
        </p:nvSpPr>
        <p:spPr>
          <a:xfrm>
            <a:off x="85425" y="3783563"/>
            <a:ext cx="3000000" cy="6465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3000">
              <a:solidFill>
                <a:schemeClr val="accent2"/>
              </a:solidFill>
            </a:endParaRPr>
          </a:p>
        </p:txBody>
      </p:sp>
      <p:sp>
        <p:nvSpPr>
          <p:cNvPr id="240" name="Google Shape;240;g29f528d38a5_0_103"/>
          <p:cNvSpPr txBox="1"/>
          <p:nvPr/>
        </p:nvSpPr>
        <p:spPr>
          <a:xfrm>
            <a:off x="3323538" y="3860525"/>
            <a:ext cx="4401900" cy="4926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2000">
              <a:solidFill>
                <a:schemeClr val="accent5"/>
              </a:solidFill>
            </a:endParaRPr>
          </a:p>
        </p:txBody>
      </p:sp>
      <p:sp>
        <p:nvSpPr>
          <p:cNvPr id="241" name="Google Shape;241;g29f528d38a5_0_103"/>
          <p:cNvSpPr txBox="1"/>
          <p:nvPr/>
        </p:nvSpPr>
        <p:spPr>
          <a:xfrm>
            <a:off x="6876400" y="4593875"/>
            <a:ext cx="5029800" cy="6465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endParaRPr sz="3000">
              <a:solidFill>
                <a:srgbClr val="3C78D8"/>
              </a:solidFill>
            </a:endParaRPr>
          </a:p>
        </p:txBody>
      </p:sp>
      <p:pic>
        <p:nvPicPr>
          <p:cNvPr id="242" name="Google Shape;242;g29f528d38a5_0_103" descr="Europe aims to be the first climate-neutral continent by becoming a modern, resource-efficient economy.&#10;&#10;Watch on the Audiovisual Portal of the European Commission: https://audiovisual.ec.europa.eu/en/video/I-207810&#10;&#10;Subscribe to our channel: https://bit.ly/2X56Ju6&#10;&#10;Follow us on:&#10;-Twitter: https://twitter.com/EU_Commission&#10;-Instagram: https://www.instagram.com/europeancommission/&#10;-Facebook: https://www.facebook.com/EuropeanCommission&#10;-LinkedIn: https://www.linkedin.com/company/european-commission/&#10;-Medium: https://medium.com/@EuropeanCommission&#10;&#10;Check our website: http://ec.europa.eu/" title="GREEN DEAL – A European Green Deal">
            <a:hlinkClick r:id="rId3"/>
          </p:cNvPr>
          <p:cNvPicPr preferRelativeResize="0"/>
          <p:nvPr/>
        </p:nvPicPr>
        <p:blipFill>
          <a:blip r:embed="rId4">
            <a:alphaModFix/>
          </a:blip>
          <a:stretch>
            <a:fillRect/>
          </a:stretch>
        </p:blipFill>
        <p:spPr>
          <a:xfrm>
            <a:off x="8240815" y="4166775"/>
            <a:ext cx="3048000" cy="1714500"/>
          </a:xfrm>
          <a:prstGeom prst="rect">
            <a:avLst/>
          </a:prstGeom>
          <a:noFill/>
          <a:ln>
            <a:noFill/>
          </a:ln>
        </p:spPr>
      </p:pic>
      <p:sp>
        <p:nvSpPr>
          <p:cNvPr id="243" name="Google Shape;243;g29f528d38a5_0_103"/>
          <p:cNvSpPr txBox="1"/>
          <p:nvPr/>
        </p:nvSpPr>
        <p:spPr>
          <a:xfrm>
            <a:off x="8582175" y="87200"/>
            <a:ext cx="32475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sz="2400" b="1" dirty="0">
                <a:solidFill>
                  <a:schemeClr val="accent3"/>
                </a:solidFill>
                <a:latin typeface="Open Sans"/>
                <a:ea typeface="Open Sans"/>
                <a:cs typeface="Open Sans"/>
                <a:sym typeface="Open Sans"/>
              </a:rPr>
              <a:t>Τουλάχιστον 55% λιγότερο καθαρές εκπομπές αερίων του θερμοκηπίου έως το 2030, σε σύγκριση με τα επίπεδα του 1990</a:t>
            </a:r>
            <a:endParaRPr sz="2400" dirty="0">
              <a:solidFill>
                <a:schemeClr val="dk1"/>
              </a:solidFill>
              <a:latin typeface="Open Sans"/>
              <a:ea typeface="Open Sans"/>
              <a:cs typeface="Open Sans"/>
              <a:sym typeface="Open Sans"/>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9f528d38a5_0_75"/>
          <p:cNvSpPr/>
          <p:nvPr/>
        </p:nvSpPr>
        <p:spPr>
          <a:xfrm>
            <a:off x="5820275" y="4340991"/>
            <a:ext cx="5873400" cy="15294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l-GR" sz="3000" dirty="0">
                <a:solidFill>
                  <a:srgbClr val="444746"/>
                </a:solidFill>
                <a:latin typeface="Roboto"/>
                <a:ea typeface="Roboto"/>
                <a:cs typeface="Roboto"/>
                <a:sym typeface="Roboto"/>
              </a:rPr>
              <a:t>Τι αντιλαμβάνεστε με τον όρο ουδέτερος από άνθρακα;</a:t>
            </a:r>
            <a:endParaRPr sz="3000" dirty="0">
              <a:solidFill>
                <a:schemeClr val="dk1"/>
              </a:solidFill>
              <a:latin typeface="Open Sans"/>
              <a:ea typeface="Open Sans"/>
              <a:cs typeface="Open Sans"/>
              <a:sym typeface="Open Sans"/>
            </a:endParaRPr>
          </a:p>
        </p:txBody>
      </p:sp>
      <p:sp>
        <p:nvSpPr>
          <p:cNvPr id="249" name="Google Shape;249;g29f528d38a5_0_75"/>
          <p:cNvSpPr/>
          <p:nvPr/>
        </p:nvSpPr>
        <p:spPr>
          <a:xfrm>
            <a:off x="1013551" y="5001200"/>
            <a:ext cx="3846300" cy="1200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100"/>
              <a:buNone/>
            </a:pPr>
            <a:endParaRPr sz="3600" b="1">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a:solidFill>
                <a:schemeClr val="lt1"/>
              </a:solidFill>
              <a:latin typeface="Montserrat SemiBold"/>
              <a:ea typeface="Montserrat SemiBold"/>
              <a:cs typeface="Montserrat SemiBold"/>
              <a:sym typeface="Montserrat SemiBold"/>
            </a:endParaRPr>
          </a:p>
          <a:p>
            <a:pPr marL="0" marR="0" lvl="0" indent="0" algn="ctr" rtl="0">
              <a:spcBef>
                <a:spcPts val="0"/>
              </a:spcBef>
              <a:spcAft>
                <a:spcPts val="0"/>
              </a:spcAft>
              <a:buNone/>
            </a:pPr>
            <a:endParaRPr sz="3600" b="1">
              <a:solidFill>
                <a:schemeClr val="lt1"/>
              </a:solidFill>
              <a:latin typeface="Montserrat SemiBold"/>
              <a:ea typeface="Montserrat SemiBold"/>
              <a:cs typeface="Montserrat SemiBold"/>
              <a:sym typeface="Montserrat SemiBold"/>
            </a:endParaRPr>
          </a:p>
        </p:txBody>
      </p:sp>
      <p:sp>
        <p:nvSpPr>
          <p:cNvPr id="250" name="Google Shape;250;g29f528d38a5_0_75"/>
          <p:cNvSpPr/>
          <p:nvPr/>
        </p:nvSpPr>
        <p:spPr>
          <a:xfrm>
            <a:off x="0" y="6521832"/>
            <a:ext cx="12192000" cy="336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1" name="Google Shape;251;g29f528d38a5_0_75"/>
          <p:cNvSpPr txBox="1"/>
          <p:nvPr/>
        </p:nvSpPr>
        <p:spPr>
          <a:xfrm>
            <a:off x="324400" y="748500"/>
            <a:ext cx="5873400" cy="2544256"/>
          </a:xfrm>
          <a:prstGeom prst="rect">
            <a:avLst/>
          </a:prstGeom>
          <a:noFill/>
          <a:ln>
            <a:noFill/>
          </a:ln>
        </p:spPr>
        <p:txBody>
          <a:bodyPr spcFirstLastPara="1" wrap="square" lIns="91425" tIns="91425" rIns="91425" bIns="91425" anchor="t" anchorCtr="0">
            <a:spAutoFit/>
          </a:bodyPr>
          <a:lstStyle/>
          <a:p>
            <a:pPr marL="457200" lvl="0" indent="0" rtl="0">
              <a:spcBef>
                <a:spcPts val="0"/>
              </a:spcBef>
              <a:spcAft>
                <a:spcPts val="400"/>
              </a:spcAft>
              <a:buNone/>
            </a:pPr>
            <a:r>
              <a:rPr lang="el-GR" sz="3000" dirty="0">
                <a:solidFill>
                  <a:schemeClr val="dk1"/>
                </a:solidFill>
                <a:latin typeface="Open Sans"/>
                <a:ea typeface="Open Sans"/>
                <a:cs typeface="Open Sans"/>
                <a:sym typeface="Open Sans"/>
              </a:rPr>
              <a:t>Πιστεύετε ότι είναι δυνατόν να γίνουμε ουδέτεροι ως προς τις εκπομπές διοξειδίου του άνθρακα; Γιατί; Γιατί όχι;</a:t>
            </a:r>
            <a:endParaRPr sz="3000" dirty="0"/>
          </a:p>
        </p:txBody>
      </p:sp>
      <p:pic>
        <p:nvPicPr>
          <p:cNvPr id="252" name="Google Shape;252;g29f528d38a5_0_75"/>
          <p:cNvPicPr preferRelativeResize="0"/>
          <p:nvPr/>
        </p:nvPicPr>
        <p:blipFill>
          <a:blip r:embed="rId3">
            <a:alphaModFix/>
          </a:blip>
          <a:stretch>
            <a:fillRect/>
          </a:stretch>
        </p:blipFill>
        <p:spPr>
          <a:xfrm>
            <a:off x="7405537" y="241850"/>
            <a:ext cx="4148638" cy="2936675"/>
          </a:xfrm>
          <a:prstGeom prst="rect">
            <a:avLst/>
          </a:prstGeom>
          <a:noFill/>
          <a:ln>
            <a:noFill/>
          </a:ln>
        </p:spPr>
      </p:pic>
      <p:pic>
        <p:nvPicPr>
          <p:cNvPr id="253" name="Google Shape;253;g29f528d38a5_0_75"/>
          <p:cNvPicPr preferRelativeResize="0"/>
          <p:nvPr/>
        </p:nvPicPr>
        <p:blipFill>
          <a:blip r:embed="rId4">
            <a:alphaModFix/>
          </a:blip>
          <a:stretch>
            <a:fillRect/>
          </a:stretch>
        </p:blipFill>
        <p:spPr>
          <a:xfrm>
            <a:off x="498325" y="3621825"/>
            <a:ext cx="4586088" cy="2579674"/>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9f528d38a5_0_138"/>
          <p:cNvSpPr/>
          <p:nvPr/>
        </p:nvSpPr>
        <p:spPr>
          <a:xfrm>
            <a:off x="6854367" y="617220"/>
            <a:ext cx="4517400" cy="12003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3600" b="1">
              <a:solidFill>
                <a:schemeClr val="dk2"/>
              </a:solidFill>
              <a:latin typeface="Montserrat"/>
              <a:ea typeface="Montserrat"/>
              <a:cs typeface="Montserrat"/>
              <a:sym typeface="Montserrat"/>
            </a:endParaRPr>
          </a:p>
        </p:txBody>
      </p:sp>
      <p:sp>
        <p:nvSpPr>
          <p:cNvPr id="259" name="Google Shape;259;g29f528d38a5_0_138"/>
          <p:cNvSpPr/>
          <p:nvPr/>
        </p:nvSpPr>
        <p:spPr>
          <a:xfrm>
            <a:off x="6706587" y="1817550"/>
            <a:ext cx="4812900" cy="414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1900">
              <a:solidFill>
                <a:schemeClr val="dk1"/>
              </a:solidFill>
              <a:latin typeface="Open Sans"/>
              <a:ea typeface="Open Sans"/>
              <a:cs typeface="Open Sans"/>
              <a:sym typeface="Open Sans"/>
            </a:endParaRPr>
          </a:p>
          <a:p>
            <a:pPr marL="0" lvl="0" indent="0" algn="l" rtl="0">
              <a:spcBef>
                <a:spcPts val="0"/>
              </a:spcBef>
              <a:spcAft>
                <a:spcPts val="0"/>
              </a:spcAft>
              <a:buSzPts val="1100"/>
              <a:buNone/>
            </a:pPr>
            <a:endParaRPr sz="1900">
              <a:solidFill>
                <a:schemeClr val="dk1"/>
              </a:solidFill>
              <a:latin typeface="Open Sans"/>
              <a:ea typeface="Open Sans"/>
              <a:cs typeface="Open Sans"/>
              <a:sym typeface="Open Sans"/>
            </a:endParaRPr>
          </a:p>
          <a:p>
            <a:pPr marL="0" lvl="0" indent="0" algn="l" rtl="0">
              <a:spcBef>
                <a:spcPts val="0"/>
              </a:spcBef>
              <a:spcAft>
                <a:spcPts val="0"/>
              </a:spcAft>
              <a:buSzPts val="1100"/>
              <a:buNone/>
            </a:pPr>
            <a:r>
              <a:rPr lang="en-US" sz="1900">
                <a:solidFill>
                  <a:schemeClr val="dk1"/>
                </a:solidFill>
                <a:latin typeface="Open Sans"/>
                <a:ea typeface="Open Sans"/>
                <a:cs typeface="Open Sans"/>
                <a:sym typeface="Open Sans"/>
              </a:rPr>
              <a:t>	</a:t>
            </a:r>
            <a:endParaRPr sz="1900">
              <a:solidFill>
                <a:schemeClr val="dk1"/>
              </a:solidFill>
              <a:latin typeface="Open Sans"/>
              <a:ea typeface="Open Sans"/>
              <a:cs typeface="Open Sans"/>
              <a:sym typeface="Open Sans"/>
            </a:endParaRPr>
          </a:p>
          <a:p>
            <a:pPr marL="0" lvl="0" indent="0" algn="l" rtl="0">
              <a:spcBef>
                <a:spcPts val="0"/>
              </a:spcBef>
              <a:spcAft>
                <a:spcPts val="0"/>
              </a:spcAft>
              <a:buSzPts val="1100"/>
              <a:buNone/>
            </a:pPr>
            <a:endParaRPr sz="19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a:solidFill>
                <a:schemeClr val="dk1"/>
              </a:solidFill>
              <a:latin typeface="Open Sans"/>
              <a:ea typeface="Open Sans"/>
              <a:cs typeface="Open Sans"/>
              <a:sym typeface="Open Sans"/>
            </a:endParaRPr>
          </a:p>
        </p:txBody>
      </p:sp>
      <p:sp>
        <p:nvSpPr>
          <p:cNvPr id="260" name="Google Shape;260;g29f528d38a5_0_138"/>
          <p:cNvSpPr/>
          <p:nvPr/>
        </p:nvSpPr>
        <p:spPr>
          <a:xfrm>
            <a:off x="0" y="10"/>
            <a:ext cx="3225000" cy="2001000"/>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000" b="1">
                <a:solidFill>
                  <a:schemeClr val="lt1"/>
                </a:solidFill>
                <a:latin typeface="Open Sans"/>
                <a:ea typeface="Open Sans"/>
                <a:cs typeface="Open Sans"/>
                <a:sym typeface="Open Sans"/>
              </a:rPr>
              <a:t>Πηγές</a:t>
            </a:r>
            <a:r>
              <a:rPr lang="en-US" sz="3000">
                <a:solidFill>
                  <a:schemeClr val="lt1"/>
                </a:solidFill>
                <a:latin typeface="Open Sans"/>
                <a:ea typeface="Open Sans"/>
                <a:cs typeface="Open Sans"/>
                <a:sym typeface="Open Sans"/>
              </a:rPr>
              <a:t>:</a:t>
            </a:r>
            <a:endParaRPr sz="3000" dirty="0">
              <a:solidFill>
                <a:schemeClr val="lt1"/>
              </a:solidFill>
              <a:latin typeface="Open Sans"/>
              <a:ea typeface="Open Sans"/>
              <a:cs typeface="Open Sans"/>
              <a:sym typeface="Open Sans"/>
            </a:endParaRPr>
          </a:p>
        </p:txBody>
      </p:sp>
      <p:sp>
        <p:nvSpPr>
          <p:cNvPr id="261" name="Google Shape;261;g29f528d38a5_0_138"/>
          <p:cNvSpPr/>
          <p:nvPr/>
        </p:nvSpPr>
        <p:spPr>
          <a:xfrm>
            <a:off x="11667272" y="0"/>
            <a:ext cx="5247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A100"/>
              </a:solidFill>
              <a:latin typeface="Open Sans"/>
              <a:ea typeface="Open Sans"/>
              <a:cs typeface="Open Sans"/>
              <a:sym typeface="Open Sans"/>
            </a:endParaRPr>
          </a:p>
        </p:txBody>
      </p:sp>
      <p:pic>
        <p:nvPicPr>
          <p:cNvPr id="262" name="Google Shape;262;g29f528d38a5_0_138" descr="Immagine che contiene edificio, davanzale&#10;&#10;Descrizione generata automaticamente"/>
          <p:cNvPicPr preferRelativeResize="0"/>
          <p:nvPr/>
        </p:nvPicPr>
        <p:blipFill rotWithShape="1">
          <a:blip r:embed="rId3">
            <a:alphaModFix/>
          </a:blip>
          <a:srcRect/>
          <a:stretch/>
        </p:blipFill>
        <p:spPr>
          <a:xfrm rot="5400000">
            <a:off x="2585853" y="1465477"/>
            <a:ext cx="1216304" cy="1200300"/>
          </a:xfrm>
          <a:prstGeom prst="rect">
            <a:avLst/>
          </a:prstGeom>
          <a:noFill/>
          <a:ln>
            <a:noFill/>
          </a:ln>
        </p:spPr>
      </p:pic>
      <p:sp>
        <p:nvSpPr>
          <p:cNvPr id="263" name="Google Shape;263;g29f528d38a5_0_138"/>
          <p:cNvSpPr txBox="1"/>
          <p:nvPr/>
        </p:nvSpPr>
        <p:spPr>
          <a:xfrm>
            <a:off x="4342813" y="2001000"/>
            <a:ext cx="6775800" cy="480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u="sng">
                <a:solidFill>
                  <a:schemeClr val="hlink"/>
                </a:solidFill>
                <a:latin typeface="Open Sans"/>
                <a:ea typeface="Open Sans"/>
                <a:cs typeface="Open Sans"/>
                <a:sym typeface="Open Sans"/>
                <a:hlinkClick r:id="rId4"/>
              </a:rPr>
              <a:t>Protect the environment/Right of nature (earthlawcenter.org)</a:t>
            </a:r>
            <a:endParaRPr sz="2000" u="sng">
              <a:solidFill>
                <a:schemeClr val="hlink"/>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u="sng">
              <a:solidFill>
                <a:schemeClr val="hlink"/>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000" u="sng">
                <a:solidFill>
                  <a:schemeClr val="hlink"/>
                </a:solidFill>
                <a:latin typeface="Open Sans"/>
                <a:ea typeface="Open Sans"/>
                <a:cs typeface="Open Sans"/>
                <a:sym typeface="Open Sans"/>
                <a:hlinkClick r:id="rId5"/>
              </a:rPr>
              <a:t>A planet earth ice cream climate change (pixexid.com)</a:t>
            </a:r>
            <a:endParaRPr sz="2000" u="sng">
              <a:solidFill>
                <a:schemeClr val="hlink"/>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u="sng">
              <a:solidFill>
                <a:schemeClr val="hlink"/>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000" u="sng">
                <a:solidFill>
                  <a:schemeClr val="hlink"/>
                </a:solidFill>
                <a:latin typeface="Open Sans"/>
                <a:ea typeface="Open Sans"/>
                <a:cs typeface="Open Sans"/>
                <a:sym typeface="Open Sans"/>
                <a:hlinkClick r:id="rId6"/>
              </a:rPr>
              <a:t>Banco de imagens : árvore, plantar, meio Ambiente, linha, verde, círculo, globo, mundo, Eco, ecologia, terra,</a:t>
            </a:r>
            <a:endParaRPr sz="2000" u="sng">
              <a:solidFill>
                <a:schemeClr val="hlink"/>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u="sng">
              <a:solidFill>
                <a:schemeClr val="hlink"/>
              </a:solidFill>
              <a:latin typeface="Open Sans"/>
              <a:ea typeface="Open Sans"/>
              <a:cs typeface="Open Sans"/>
              <a:sym typeface="Open Sans"/>
            </a:endParaRPr>
          </a:p>
          <a:p>
            <a:pPr marL="0" lvl="0" indent="0" algn="l" rtl="0">
              <a:spcBef>
                <a:spcPts val="0"/>
              </a:spcBef>
              <a:spcAft>
                <a:spcPts val="0"/>
              </a:spcAft>
              <a:buNone/>
            </a:pPr>
            <a:r>
              <a:rPr lang="en-US" sz="2000" u="sng">
                <a:solidFill>
                  <a:schemeClr val="hlink"/>
                </a:solidFill>
                <a:hlinkClick r:id="rId7"/>
              </a:rPr>
              <a:t>Chinese Central Bank Highlights "Stick and Carrot" Approach to Achieving Carbon Neutrality - China Banking News</a:t>
            </a: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US" sz="2000" u="sng">
                <a:solidFill>
                  <a:schemeClr val="hlink"/>
                </a:solidFill>
                <a:latin typeface="Open Sans"/>
                <a:ea typeface="Open Sans"/>
                <a:cs typeface="Open Sans"/>
                <a:sym typeface="Open Sans"/>
                <a:hlinkClick r:id="rId8"/>
              </a:rPr>
              <a:t>https://www.rawpixel.com/search/weather%20changes?page=1&amp;path=_topics&amp;sort=curated</a:t>
            </a: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20"/>
        <p:cNvGrpSpPr/>
        <p:nvPr/>
      </p:nvGrpSpPr>
      <p:grpSpPr>
        <a:xfrm>
          <a:off x="0" y="0"/>
          <a:ext cx="0" cy="0"/>
          <a:chOff x="0" y="0"/>
          <a:chExt cx="0" cy="0"/>
        </a:xfrm>
      </p:grpSpPr>
      <p:pic>
        <p:nvPicPr>
          <p:cNvPr id="121" name="Google Shape;121;g29f528d38a5_0_0" descr="A picture containing sky, flower, plant, orange&#10;&#10;Description automatically generated"/>
          <p:cNvPicPr preferRelativeResize="0">
            <a:picLocks noGrp="1"/>
          </p:cNvPicPr>
          <p:nvPr>
            <p:ph type="pic" idx="2"/>
          </p:nvPr>
        </p:nvPicPr>
        <p:blipFill rotWithShape="1">
          <a:blip r:embed="rId3">
            <a:alphaModFix/>
          </a:blip>
          <a:srcRect t="21875" b="21875"/>
          <a:stretch/>
        </p:blipFill>
        <p:spPr>
          <a:xfrm>
            <a:off x="0" y="-11017"/>
            <a:ext cx="12192000" cy="6857999"/>
          </a:xfrm>
          <a:prstGeom prst="rect">
            <a:avLst/>
          </a:prstGeom>
          <a:solidFill>
            <a:schemeClr val="accent1"/>
          </a:solidFill>
          <a:ln>
            <a:noFill/>
          </a:ln>
        </p:spPr>
      </p:pic>
      <p:grpSp>
        <p:nvGrpSpPr>
          <p:cNvPr id="122" name="Google Shape;122;g29f528d38a5_0_0"/>
          <p:cNvGrpSpPr/>
          <p:nvPr/>
        </p:nvGrpSpPr>
        <p:grpSpPr>
          <a:xfrm>
            <a:off x="642956" y="329616"/>
            <a:ext cx="1133381" cy="1089540"/>
            <a:chOff x="642956" y="329616"/>
            <a:chExt cx="1133381" cy="1089540"/>
          </a:xfrm>
        </p:grpSpPr>
        <p:sp>
          <p:nvSpPr>
            <p:cNvPr id="123" name="Google Shape;123;g29f528d38a5_0_0"/>
            <p:cNvSpPr/>
            <p:nvPr/>
          </p:nvSpPr>
          <p:spPr>
            <a:xfrm>
              <a:off x="642956" y="329616"/>
              <a:ext cx="893100" cy="900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24" name="Google Shape;124;g29f528d38a5_0_0"/>
            <p:cNvSpPr/>
            <p:nvPr/>
          </p:nvSpPr>
          <p:spPr>
            <a:xfrm>
              <a:off x="883237" y="519156"/>
              <a:ext cx="893100" cy="900000"/>
            </a:xfrm>
            <a:prstGeom prst="rect">
              <a:avLst/>
            </a:prstGeom>
            <a:solidFill>
              <a:srgbClr val="B5DB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grpSp>
      <p:pic>
        <p:nvPicPr>
          <p:cNvPr id="125" name="Google Shape;125;g29f528d38a5_0_0"/>
          <p:cNvPicPr preferRelativeResize="0"/>
          <p:nvPr/>
        </p:nvPicPr>
        <p:blipFill rotWithShape="1">
          <a:blip r:embed="rId4">
            <a:alphaModFix/>
          </a:blip>
          <a:srcRect/>
          <a:stretch/>
        </p:blipFill>
        <p:spPr>
          <a:xfrm>
            <a:off x="2216549" y="4009089"/>
            <a:ext cx="727698" cy="697691"/>
          </a:xfrm>
          <a:prstGeom prst="rect">
            <a:avLst/>
          </a:prstGeom>
          <a:noFill/>
          <a:ln>
            <a:noFill/>
          </a:ln>
        </p:spPr>
      </p:pic>
      <p:pic>
        <p:nvPicPr>
          <p:cNvPr id="126" name="Google Shape;126;g29f528d38a5_0_0"/>
          <p:cNvPicPr preferRelativeResize="0"/>
          <p:nvPr/>
        </p:nvPicPr>
        <p:blipFill rotWithShape="1">
          <a:blip r:embed="rId5">
            <a:alphaModFix/>
          </a:blip>
          <a:srcRect/>
          <a:stretch/>
        </p:blipFill>
        <p:spPr>
          <a:xfrm>
            <a:off x="3369447" y="4009089"/>
            <a:ext cx="727697" cy="718124"/>
          </a:xfrm>
          <a:prstGeom prst="rect">
            <a:avLst/>
          </a:prstGeom>
          <a:noFill/>
          <a:ln>
            <a:noFill/>
          </a:ln>
        </p:spPr>
      </p:pic>
      <p:pic>
        <p:nvPicPr>
          <p:cNvPr id="127" name="Google Shape;127;g29f528d38a5_0_0" descr="Immagine che contiene testo, segnale, esterni&#10;&#10;Descrizione generata automaticamente"/>
          <p:cNvPicPr preferRelativeResize="0"/>
          <p:nvPr/>
        </p:nvPicPr>
        <p:blipFill rotWithShape="1">
          <a:blip r:embed="rId6">
            <a:alphaModFix/>
          </a:blip>
          <a:srcRect/>
          <a:stretch/>
        </p:blipFill>
        <p:spPr>
          <a:xfrm>
            <a:off x="5665269" y="4009089"/>
            <a:ext cx="697690" cy="697690"/>
          </a:xfrm>
          <a:prstGeom prst="rect">
            <a:avLst/>
          </a:prstGeom>
          <a:noFill/>
          <a:ln>
            <a:noFill/>
          </a:ln>
        </p:spPr>
      </p:pic>
      <p:pic>
        <p:nvPicPr>
          <p:cNvPr id="128" name="Google Shape;128;g29f528d38a5_0_0" descr="Immagine che contiene edificio, davanzale&#10;&#10;Descrizione generata automaticamente"/>
          <p:cNvPicPr preferRelativeResize="0"/>
          <p:nvPr/>
        </p:nvPicPr>
        <p:blipFill rotWithShape="1">
          <a:blip r:embed="rId7">
            <a:alphaModFix/>
          </a:blip>
          <a:srcRect/>
          <a:stretch/>
        </p:blipFill>
        <p:spPr>
          <a:xfrm>
            <a:off x="6798133" y="4018664"/>
            <a:ext cx="727697" cy="718124"/>
          </a:xfrm>
          <a:prstGeom prst="rect">
            <a:avLst/>
          </a:prstGeom>
          <a:noFill/>
          <a:ln>
            <a:noFill/>
          </a:ln>
        </p:spPr>
      </p:pic>
      <p:pic>
        <p:nvPicPr>
          <p:cNvPr id="129" name="Google Shape;129;g29f528d38a5_0_0"/>
          <p:cNvPicPr preferRelativeResize="0"/>
          <p:nvPr/>
        </p:nvPicPr>
        <p:blipFill rotWithShape="1">
          <a:blip r:embed="rId8">
            <a:alphaModFix/>
          </a:blip>
          <a:srcRect/>
          <a:stretch/>
        </p:blipFill>
        <p:spPr>
          <a:xfrm>
            <a:off x="4507341" y="4009089"/>
            <a:ext cx="727698" cy="727698"/>
          </a:xfrm>
          <a:prstGeom prst="rect">
            <a:avLst/>
          </a:prstGeom>
          <a:noFill/>
          <a:ln>
            <a:noFill/>
          </a:ln>
        </p:spPr>
      </p:pic>
      <p:pic>
        <p:nvPicPr>
          <p:cNvPr id="130" name="Google Shape;130;g29f528d38a5_0_0"/>
          <p:cNvPicPr preferRelativeResize="0"/>
          <p:nvPr/>
        </p:nvPicPr>
        <p:blipFill rotWithShape="1">
          <a:blip r:embed="rId9">
            <a:alphaModFix/>
          </a:blip>
          <a:srcRect/>
          <a:stretch/>
        </p:blipFill>
        <p:spPr>
          <a:xfrm>
            <a:off x="7951031" y="4009089"/>
            <a:ext cx="727699" cy="727700"/>
          </a:xfrm>
          <a:prstGeom prst="rect">
            <a:avLst/>
          </a:prstGeom>
          <a:noFill/>
          <a:ln>
            <a:noFill/>
          </a:ln>
        </p:spPr>
      </p:pic>
      <p:pic>
        <p:nvPicPr>
          <p:cNvPr id="131" name="Google Shape;131;g29f528d38a5_0_0"/>
          <p:cNvPicPr preferRelativeResize="0"/>
          <p:nvPr/>
        </p:nvPicPr>
        <p:blipFill rotWithShape="1">
          <a:blip r:embed="rId10">
            <a:alphaModFix/>
          </a:blip>
          <a:srcRect/>
          <a:stretch/>
        </p:blipFill>
        <p:spPr>
          <a:xfrm>
            <a:off x="9103929" y="4009089"/>
            <a:ext cx="727698" cy="727698"/>
          </a:xfrm>
          <a:prstGeom prst="rect">
            <a:avLst/>
          </a:prstGeom>
          <a:noFill/>
          <a:ln>
            <a:noFill/>
          </a:ln>
        </p:spPr>
      </p:pic>
      <p:pic>
        <p:nvPicPr>
          <p:cNvPr id="132" name="Google Shape;132;g29f528d38a5_0_0"/>
          <p:cNvPicPr preferRelativeResize="0"/>
          <p:nvPr/>
        </p:nvPicPr>
        <p:blipFill rotWithShape="1">
          <a:blip r:embed="rId11">
            <a:alphaModFix/>
          </a:blip>
          <a:srcRect/>
          <a:stretch/>
        </p:blipFill>
        <p:spPr>
          <a:xfrm>
            <a:off x="642956" y="6009558"/>
            <a:ext cx="2368046" cy="497200"/>
          </a:xfrm>
          <a:prstGeom prst="rect">
            <a:avLst/>
          </a:prstGeom>
          <a:noFill/>
          <a:ln>
            <a:noFill/>
          </a:ln>
        </p:spPr>
      </p:pic>
      <p:sp>
        <p:nvSpPr>
          <p:cNvPr id="133" name="Google Shape;133;g29f528d38a5_0_0"/>
          <p:cNvSpPr txBox="1"/>
          <p:nvPr/>
        </p:nvSpPr>
        <p:spPr>
          <a:xfrm>
            <a:off x="3281848" y="5888826"/>
            <a:ext cx="61623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50">
              <a:solidFill>
                <a:schemeClr val="dk1"/>
              </a:solidFill>
              <a:latin typeface="Open Sans"/>
              <a:ea typeface="Open Sans"/>
              <a:cs typeface="Open Sans"/>
              <a:sym typeface="Open Sans"/>
            </a:endParaRPr>
          </a:p>
        </p:txBody>
      </p:sp>
      <p:sp>
        <p:nvSpPr>
          <p:cNvPr id="134" name="Google Shape;134;g29f528d38a5_0_0"/>
          <p:cNvSpPr txBox="1"/>
          <p:nvPr/>
        </p:nvSpPr>
        <p:spPr>
          <a:xfrm>
            <a:off x="2946150" y="720427"/>
            <a:ext cx="6299700" cy="264684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GR" sz="4000" b="1" dirty="0">
                <a:solidFill>
                  <a:srgbClr val="0A5B61"/>
                </a:solidFill>
                <a:latin typeface="Open Sans"/>
                <a:ea typeface="Open Sans"/>
                <a:cs typeface="Open Sans"/>
                <a:sym typeface="Open Sans"/>
              </a:rPr>
              <a:t>ΕΝΟΤΗΤΑ 1</a:t>
            </a:r>
            <a:endParaRPr lang="en-US" sz="4000" b="1" dirty="0">
              <a:solidFill>
                <a:srgbClr val="0A5B61"/>
              </a:solidFill>
              <a:latin typeface="Open Sans"/>
              <a:ea typeface="Open Sans"/>
              <a:cs typeface="Open Sans"/>
              <a:sym typeface="Open Sans"/>
            </a:endParaRPr>
          </a:p>
          <a:p>
            <a:pPr marL="0" lvl="0" indent="0" algn="ctr" rtl="0">
              <a:spcBef>
                <a:spcPts val="0"/>
              </a:spcBef>
              <a:spcAft>
                <a:spcPts val="0"/>
              </a:spcAft>
              <a:buNone/>
            </a:pPr>
            <a:r>
              <a:rPr lang="el-GR" sz="4000" b="1" dirty="0">
                <a:solidFill>
                  <a:srgbClr val="0A5B61"/>
                </a:solidFill>
                <a:latin typeface="Open Sans"/>
                <a:ea typeface="Open Sans"/>
                <a:cs typeface="Open Sans"/>
                <a:sym typeface="Open Sans"/>
              </a:rPr>
              <a:t>Κλιματική αλλαγή και περιβαλλοντική</a:t>
            </a:r>
          </a:p>
          <a:p>
            <a:pPr marL="0" lvl="0" indent="0" algn="ctr" rtl="0">
              <a:spcBef>
                <a:spcPts val="0"/>
              </a:spcBef>
              <a:spcAft>
                <a:spcPts val="0"/>
              </a:spcAft>
              <a:buNone/>
            </a:pPr>
            <a:r>
              <a:rPr lang="el-GR" sz="4000" b="1" dirty="0">
                <a:solidFill>
                  <a:srgbClr val="0A5B61"/>
                </a:solidFill>
                <a:latin typeface="Open Sans"/>
                <a:ea typeface="Open Sans"/>
                <a:cs typeface="Open Sans"/>
                <a:sym typeface="Open Sans"/>
              </a:rPr>
              <a:t>Εκπαίδευση</a:t>
            </a:r>
            <a:endParaRPr sz="3000" dirty="0"/>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38"/>
        <p:cNvGrpSpPr/>
        <p:nvPr/>
      </p:nvGrpSpPr>
      <p:grpSpPr>
        <a:xfrm>
          <a:off x="0" y="0"/>
          <a:ext cx="0" cy="0"/>
          <a:chOff x="0" y="0"/>
          <a:chExt cx="0" cy="0"/>
        </a:xfrm>
      </p:grpSpPr>
      <p:pic>
        <p:nvPicPr>
          <p:cNvPr id="139" name="Google Shape;139;g29fa3bfac85_1_0" descr="A picture containing sky, flower, plant, orange&#10;&#10;Description automatically generated"/>
          <p:cNvPicPr preferRelativeResize="0">
            <a:picLocks noGrp="1"/>
          </p:cNvPicPr>
          <p:nvPr>
            <p:ph type="pic" idx="2"/>
          </p:nvPr>
        </p:nvPicPr>
        <p:blipFill rotWithShape="1">
          <a:blip r:embed="rId3">
            <a:alphaModFix/>
          </a:blip>
          <a:srcRect t="21875" b="21875"/>
          <a:stretch/>
        </p:blipFill>
        <p:spPr>
          <a:xfrm>
            <a:off x="0" y="0"/>
            <a:ext cx="12192000" cy="6857999"/>
          </a:xfrm>
          <a:prstGeom prst="rect">
            <a:avLst/>
          </a:prstGeom>
          <a:solidFill>
            <a:schemeClr val="accent1"/>
          </a:solidFill>
          <a:ln>
            <a:noFill/>
          </a:ln>
        </p:spPr>
      </p:pic>
      <p:pic>
        <p:nvPicPr>
          <p:cNvPr id="140" name="Google Shape;140;g29fa3bfac85_1_0"/>
          <p:cNvPicPr preferRelativeResize="0"/>
          <p:nvPr/>
        </p:nvPicPr>
        <p:blipFill rotWithShape="1">
          <a:blip r:embed="rId4">
            <a:alphaModFix/>
          </a:blip>
          <a:srcRect/>
          <a:stretch/>
        </p:blipFill>
        <p:spPr>
          <a:xfrm>
            <a:off x="2216549" y="4009089"/>
            <a:ext cx="727698" cy="697691"/>
          </a:xfrm>
          <a:prstGeom prst="rect">
            <a:avLst/>
          </a:prstGeom>
          <a:noFill/>
          <a:ln>
            <a:noFill/>
          </a:ln>
        </p:spPr>
      </p:pic>
      <p:pic>
        <p:nvPicPr>
          <p:cNvPr id="141" name="Google Shape;141;g29fa3bfac85_1_0"/>
          <p:cNvPicPr preferRelativeResize="0"/>
          <p:nvPr/>
        </p:nvPicPr>
        <p:blipFill rotWithShape="1">
          <a:blip r:embed="rId5">
            <a:alphaModFix/>
          </a:blip>
          <a:srcRect/>
          <a:stretch/>
        </p:blipFill>
        <p:spPr>
          <a:xfrm>
            <a:off x="3369447" y="4009089"/>
            <a:ext cx="727697" cy="718124"/>
          </a:xfrm>
          <a:prstGeom prst="rect">
            <a:avLst/>
          </a:prstGeom>
          <a:noFill/>
          <a:ln>
            <a:noFill/>
          </a:ln>
        </p:spPr>
      </p:pic>
      <p:pic>
        <p:nvPicPr>
          <p:cNvPr id="142" name="Google Shape;142;g29fa3bfac85_1_0" descr="Immagine che contiene testo, segnale, esterni&#10;&#10;Descrizione generata automaticamente"/>
          <p:cNvPicPr preferRelativeResize="0"/>
          <p:nvPr/>
        </p:nvPicPr>
        <p:blipFill rotWithShape="1">
          <a:blip r:embed="rId6">
            <a:alphaModFix/>
          </a:blip>
          <a:srcRect/>
          <a:stretch/>
        </p:blipFill>
        <p:spPr>
          <a:xfrm>
            <a:off x="5665269" y="4009089"/>
            <a:ext cx="697690" cy="697690"/>
          </a:xfrm>
          <a:prstGeom prst="rect">
            <a:avLst/>
          </a:prstGeom>
          <a:noFill/>
          <a:ln>
            <a:noFill/>
          </a:ln>
        </p:spPr>
      </p:pic>
      <p:pic>
        <p:nvPicPr>
          <p:cNvPr id="143" name="Google Shape;143;g29fa3bfac85_1_0" descr="Immagine che contiene edificio, davanzale&#10;&#10;Descrizione generata automaticamente"/>
          <p:cNvPicPr preferRelativeResize="0"/>
          <p:nvPr/>
        </p:nvPicPr>
        <p:blipFill rotWithShape="1">
          <a:blip r:embed="rId7">
            <a:alphaModFix/>
          </a:blip>
          <a:srcRect/>
          <a:stretch/>
        </p:blipFill>
        <p:spPr>
          <a:xfrm>
            <a:off x="6798133" y="4018664"/>
            <a:ext cx="727697" cy="718124"/>
          </a:xfrm>
          <a:prstGeom prst="rect">
            <a:avLst/>
          </a:prstGeom>
          <a:noFill/>
          <a:ln>
            <a:noFill/>
          </a:ln>
        </p:spPr>
      </p:pic>
      <p:pic>
        <p:nvPicPr>
          <p:cNvPr id="144" name="Google Shape;144;g29fa3bfac85_1_0"/>
          <p:cNvPicPr preferRelativeResize="0"/>
          <p:nvPr/>
        </p:nvPicPr>
        <p:blipFill rotWithShape="1">
          <a:blip r:embed="rId8">
            <a:alphaModFix/>
          </a:blip>
          <a:srcRect/>
          <a:stretch/>
        </p:blipFill>
        <p:spPr>
          <a:xfrm>
            <a:off x="4507341" y="4009089"/>
            <a:ext cx="727698" cy="727698"/>
          </a:xfrm>
          <a:prstGeom prst="rect">
            <a:avLst/>
          </a:prstGeom>
          <a:noFill/>
          <a:ln>
            <a:noFill/>
          </a:ln>
        </p:spPr>
      </p:pic>
      <p:pic>
        <p:nvPicPr>
          <p:cNvPr id="145" name="Google Shape;145;g29fa3bfac85_1_0"/>
          <p:cNvPicPr preferRelativeResize="0"/>
          <p:nvPr/>
        </p:nvPicPr>
        <p:blipFill rotWithShape="1">
          <a:blip r:embed="rId9">
            <a:alphaModFix/>
          </a:blip>
          <a:srcRect/>
          <a:stretch/>
        </p:blipFill>
        <p:spPr>
          <a:xfrm>
            <a:off x="7951031" y="4009089"/>
            <a:ext cx="727699" cy="727700"/>
          </a:xfrm>
          <a:prstGeom prst="rect">
            <a:avLst/>
          </a:prstGeom>
          <a:noFill/>
          <a:ln>
            <a:noFill/>
          </a:ln>
        </p:spPr>
      </p:pic>
      <p:pic>
        <p:nvPicPr>
          <p:cNvPr id="146" name="Google Shape;146;g29fa3bfac85_1_0"/>
          <p:cNvPicPr preferRelativeResize="0"/>
          <p:nvPr/>
        </p:nvPicPr>
        <p:blipFill rotWithShape="1">
          <a:blip r:embed="rId10">
            <a:alphaModFix/>
          </a:blip>
          <a:srcRect/>
          <a:stretch/>
        </p:blipFill>
        <p:spPr>
          <a:xfrm>
            <a:off x="9103929" y="4009089"/>
            <a:ext cx="727698" cy="727698"/>
          </a:xfrm>
          <a:prstGeom prst="rect">
            <a:avLst/>
          </a:prstGeom>
          <a:noFill/>
          <a:ln>
            <a:noFill/>
          </a:ln>
        </p:spPr>
      </p:pic>
      <p:pic>
        <p:nvPicPr>
          <p:cNvPr id="147" name="Google Shape;147;g29fa3bfac85_1_0"/>
          <p:cNvPicPr preferRelativeResize="0"/>
          <p:nvPr/>
        </p:nvPicPr>
        <p:blipFill rotWithShape="1">
          <a:blip r:embed="rId11">
            <a:alphaModFix/>
          </a:blip>
          <a:srcRect/>
          <a:stretch/>
        </p:blipFill>
        <p:spPr>
          <a:xfrm>
            <a:off x="642956" y="6009558"/>
            <a:ext cx="2368046" cy="497200"/>
          </a:xfrm>
          <a:prstGeom prst="rect">
            <a:avLst/>
          </a:prstGeom>
          <a:noFill/>
          <a:ln>
            <a:noFill/>
          </a:ln>
        </p:spPr>
      </p:pic>
      <p:sp>
        <p:nvSpPr>
          <p:cNvPr id="148" name="Google Shape;148;g29fa3bfac85_1_0"/>
          <p:cNvSpPr txBox="1"/>
          <p:nvPr/>
        </p:nvSpPr>
        <p:spPr>
          <a:xfrm>
            <a:off x="3281848" y="5888826"/>
            <a:ext cx="61623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50">
              <a:solidFill>
                <a:schemeClr val="dk1"/>
              </a:solidFill>
              <a:latin typeface="Open Sans"/>
              <a:ea typeface="Open Sans"/>
              <a:cs typeface="Open Sans"/>
              <a:sym typeface="Open Sans"/>
            </a:endParaRPr>
          </a:p>
        </p:txBody>
      </p:sp>
      <p:pic>
        <p:nvPicPr>
          <p:cNvPr id="149" name="Google Shape;149;g29fa3bfac85_1_0"/>
          <p:cNvPicPr preferRelativeResize="0"/>
          <p:nvPr/>
        </p:nvPicPr>
        <p:blipFill>
          <a:blip r:embed="rId12">
            <a:alphaModFix/>
          </a:blip>
          <a:stretch>
            <a:fillRect/>
          </a:stretch>
        </p:blipFill>
        <p:spPr>
          <a:xfrm>
            <a:off x="1761669" y="881000"/>
            <a:ext cx="8504875" cy="2346175"/>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p:nvPr/>
        </p:nvSpPr>
        <p:spPr>
          <a:xfrm>
            <a:off x="6854367" y="617220"/>
            <a:ext cx="4517343" cy="120032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endParaRPr sz="3600" b="1">
              <a:solidFill>
                <a:schemeClr val="dk2"/>
              </a:solidFill>
              <a:latin typeface="Montserrat"/>
              <a:ea typeface="Montserrat"/>
              <a:cs typeface="Montserrat"/>
              <a:sym typeface="Montserrat"/>
            </a:endParaRPr>
          </a:p>
        </p:txBody>
      </p:sp>
      <p:sp>
        <p:nvSpPr>
          <p:cNvPr id="155" name="Google Shape;155;p2"/>
          <p:cNvSpPr/>
          <p:nvPr/>
        </p:nvSpPr>
        <p:spPr>
          <a:xfrm>
            <a:off x="6706587" y="1817550"/>
            <a:ext cx="4812900" cy="4140300"/>
          </a:xfrm>
          <a:prstGeom prst="rect">
            <a:avLst/>
          </a:prstGeom>
          <a:noFill/>
          <a:ln>
            <a:noFill/>
          </a:ln>
        </p:spPr>
        <p:txBody>
          <a:bodyPr spcFirstLastPara="1" wrap="square" lIns="91425" tIns="45700" rIns="91425" bIns="45700" anchor="t" anchorCtr="0">
            <a:spAutoFit/>
          </a:bodyPr>
          <a:lstStyle/>
          <a:p>
            <a:pPr marL="0" lvl="0" indent="0" algn="l" rtl="0">
              <a:lnSpc>
                <a:spcPct val="110000"/>
              </a:lnSpc>
              <a:spcBef>
                <a:spcPts val="0"/>
              </a:spcBef>
              <a:spcAft>
                <a:spcPts val="0"/>
              </a:spcAft>
              <a:buSzPts val="1100"/>
              <a:buNone/>
            </a:pPr>
            <a:endParaRPr sz="1900">
              <a:solidFill>
                <a:schemeClr val="dk1"/>
              </a:solidFill>
              <a:latin typeface="Open Sans"/>
              <a:ea typeface="Open Sans"/>
              <a:cs typeface="Open Sans"/>
              <a:sym typeface="Open Sans"/>
            </a:endParaRPr>
          </a:p>
          <a:p>
            <a:pPr marL="0" lvl="0" indent="0" algn="l" rtl="0">
              <a:spcBef>
                <a:spcPts val="500"/>
              </a:spcBef>
              <a:spcAft>
                <a:spcPts val="0"/>
              </a:spcAft>
              <a:buClr>
                <a:schemeClr val="dk1"/>
              </a:buClr>
              <a:buSzPts val="1100"/>
              <a:buFont typeface="Arial"/>
              <a:buNone/>
            </a:pPr>
            <a:r>
              <a:rPr lang="en-US" sz="1900">
                <a:solidFill>
                  <a:schemeClr val="dk1"/>
                </a:solidFill>
                <a:latin typeface="Open Sans"/>
                <a:ea typeface="Open Sans"/>
                <a:cs typeface="Open Sans"/>
                <a:sym typeface="Open Sans"/>
              </a:rPr>
              <a:t>	</a:t>
            </a:r>
            <a:endParaRPr sz="1900">
              <a:solidFill>
                <a:schemeClr val="dk1"/>
              </a:solidFill>
              <a:latin typeface="Open Sans"/>
              <a:ea typeface="Open Sans"/>
              <a:cs typeface="Open Sans"/>
              <a:sym typeface="Open Sans"/>
            </a:endParaRPr>
          </a:p>
          <a:p>
            <a:pPr marL="0" lvl="0" indent="0" algn="l" rtl="0">
              <a:spcBef>
                <a:spcPts val="0"/>
              </a:spcBef>
              <a:spcAft>
                <a:spcPts val="0"/>
              </a:spcAft>
              <a:buSzPts val="1100"/>
              <a:buNone/>
            </a:pPr>
            <a:endParaRPr sz="1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900">
                <a:solidFill>
                  <a:schemeClr val="dk1"/>
                </a:solidFill>
                <a:latin typeface="Open Sans"/>
                <a:ea typeface="Open Sans"/>
                <a:cs typeface="Open Sans"/>
                <a:sym typeface="Open Sans"/>
              </a:rPr>
              <a:t>	</a:t>
            </a:r>
            <a:endParaRPr sz="1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9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a:solidFill>
                <a:schemeClr val="dk1"/>
              </a:solidFill>
              <a:latin typeface="Open Sans"/>
              <a:ea typeface="Open Sans"/>
              <a:cs typeface="Open Sans"/>
              <a:sym typeface="Open Sans"/>
            </a:endParaRPr>
          </a:p>
        </p:txBody>
      </p:sp>
      <p:sp>
        <p:nvSpPr>
          <p:cNvPr id="156" name="Google Shape;156;p2"/>
          <p:cNvSpPr/>
          <p:nvPr/>
        </p:nvSpPr>
        <p:spPr>
          <a:xfrm>
            <a:off x="0" y="0"/>
            <a:ext cx="3696900" cy="2001000"/>
          </a:xfrm>
          <a:prstGeom prst="rect">
            <a:avLst/>
          </a:prstGeom>
          <a:solidFill>
            <a:srgbClr val="65BAAF"/>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l-GR" sz="3600" b="1" dirty="0">
                <a:solidFill>
                  <a:schemeClr val="lt1"/>
                </a:solidFill>
                <a:latin typeface="Montserrat"/>
                <a:ea typeface="Montserrat"/>
                <a:cs typeface="Montserrat"/>
                <a:sym typeface="Montserrat"/>
              </a:rPr>
              <a:t>Παρουσίαση</a:t>
            </a:r>
            <a:r>
              <a:rPr lang="en-US" sz="3600" b="1" dirty="0">
                <a:solidFill>
                  <a:schemeClr val="lt1"/>
                </a:solidFill>
                <a:latin typeface="Montserrat"/>
                <a:ea typeface="Montserrat"/>
                <a:cs typeface="Montserrat"/>
                <a:sym typeface="Montserrat"/>
              </a:rPr>
              <a:t>:</a:t>
            </a:r>
            <a:r>
              <a:rPr lang="el-GR" sz="3600" b="1" dirty="0">
                <a:solidFill>
                  <a:schemeClr val="lt1"/>
                </a:solidFill>
                <a:latin typeface="Montserrat"/>
                <a:ea typeface="Montserrat"/>
                <a:cs typeface="Montserrat"/>
                <a:sym typeface="Montserrat"/>
              </a:rPr>
              <a:t> Κύρια σημεία</a:t>
            </a:r>
            <a:endParaRPr sz="1800" dirty="0">
              <a:solidFill>
                <a:schemeClr val="lt1"/>
              </a:solidFill>
              <a:latin typeface="Open Sans"/>
              <a:ea typeface="Open Sans"/>
              <a:cs typeface="Open Sans"/>
              <a:sym typeface="Open Sans"/>
            </a:endParaRPr>
          </a:p>
        </p:txBody>
      </p:sp>
      <p:sp>
        <p:nvSpPr>
          <p:cNvPr id="157" name="Google Shape;157;p2"/>
          <p:cNvSpPr/>
          <p:nvPr/>
        </p:nvSpPr>
        <p:spPr>
          <a:xfrm>
            <a:off x="11667272" y="0"/>
            <a:ext cx="524728"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A100"/>
              </a:solidFill>
              <a:latin typeface="Open Sans"/>
              <a:ea typeface="Open Sans"/>
              <a:cs typeface="Open Sans"/>
              <a:sym typeface="Open Sans"/>
            </a:endParaRPr>
          </a:p>
        </p:txBody>
      </p:sp>
      <p:pic>
        <p:nvPicPr>
          <p:cNvPr id="158" name="Google Shape;158;p2" descr="Immagine che contiene edificio, davanzale&#10;&#10;Descrizione generata automaticamente"/>
          <p:cNvPicPr preferRelativeResize="0"/>
          <p:nvPr/>
        </p:nvPicPr>
        <p:blipFill rotWithShape="1">
          <a:blip r:embed="rId3">
            <a:alphaModFix/>
          </a:blip>
          <a:srcRect/>
          <a:stretch/>
        </p:blipFill>
        <p:spPr>
          <a:xfrm>
            <a:off x="2731692" y="2000994"/>
            <a:ext cx="965200" cy="952500"/>
          </a:xfrm>
          <a:prstGeom prst="rect">
            <a:avLst/>
          </a:prstGeom>
          <a:noFill/>
          <a:ln>
            <a:noFill/>
          </a:ln>
        </p:spPr>
      </p:pic>
      <p:pic>
        <p:nvPicPr>
          <p:cNvPr id="159" name="Google Shape;159;p2"/>
          <p:cNvPicPr preferRelativeResize="0"/>
          <p:nvPr/>
        </p:nvPicPr>
        <p:blipFill>
          <a:blip r:embed="rId4">
            <a:alphaModFix/>
          </a:blip>
          <a:stretch>
            <a:fillRect/>
          </a:stretch>
        </p:blipFill>
        <p:spPr>
          <a:xfrm>
            <a:off x="5249575" y="1116700"/>
            <a:ext cx="5699825" cy="4274869"/>
          </a:xfrm>
          <a:prstGeom prst="rect">
            <a:avLst/>
          </a:prstGeom>
          <a:noFill/>
          <a:ln>
            <a:noFill/>
          </a:ln>
        </p:spPr>
      </p:pic>
      <p:sp>
        <p:nvSpPr>
          <p:cNvPr id="160" name="Google Shape;160;p2"/>
          <p:cNvSpPr txBox="1"/>
          <p:nvPr/>
        </p:nvSpPr>
        <p:spPr>
          <a:xfrm>
            <a:off x="190192" y="2825820"/>
            <a:ext cx="3506700" cy="338551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l-GR" sz="2600" b="1" dirty="0">
                <a:solidFill>
                  <a:schemeClr val="dk1"/>
                </a:solidFill>
                <a:latin typeface="Open Sans"/>
                <a:ea typeface="Open Sans"/>
                <a:cs typeface="Open Sans"/>
                <a:sym typeface="Open Sans"/>
              </a:rPr>
              <a:t>Κλιματική αλλαγή</a:t>
            </a:r>
            <a:endParaRPr lang="en-US" sz="2600" b="1" dirty="0">
              <a:solidFill>
                <a:schemeClr val="dk1"/>
              </a:solidFill>
              <a:latin typeface="Open Sans"/>
              <a:ea typeface="Open Sans"/>
              <a:cs typeface="Open Sans"/>
              <a:sym typeface="Open Sans"/>
            </a:endParaRPr>
          </a:p>
          <a:p>
            <a:pPr marL="0" lvl="0" indent="0" rtl="0">
              <a:spcBef>
                <a:spcPts val="0"/>
              </a:spcBef>
              <a:spcAft>
                <a:spcPts val="0"/>
              </a:spcAft>
              <a:buNone/>
            </a:pPr>
            <a:endParaRPr lang="en-US" sz="2600" b="1" dirty="0">
              <a:solidFill>
                <a:schemeClr val="dk1"/>
              </a:solidFill>
              <a:latin typeface="Open Sans"/>
              <a:ea typeface="Open Sans"/>
              <a:cs typeface="Open Sans"/>
              <a:sym typeface="Open Sans"/>
            </a:endParaRPr>
          </a:p>
          <a:p>
            <a:pPr marL="0" lvl="0" indent="0" rtl="0">
              <a:spcBef>
                <a:spcPts val="0"/>
              </a:spcBef>
              <a:spcAft>
                <a:spcPts val="0"/>
              </a:spcAft>
              <a:buNone/>
            </a:pPr>
            <a:r>
              <a:rPr lang="el-GR" sz="2600" b="1" dirty="0">
                <a:solidFill>
                  <a:schemeClr val="dk1"/>
                </a:solidFill>
                <a:latin typeface="Open Sans"/>
                <a:ea typeface="Open Sans"/>
                <a:cs typeface="Open Sans"/>
                <a:sym typeface="Open Sans"/>
              </a:rPr>
              <a:t>Κύριοι όροι στην περιβαλλοντική δράση	</a:t>
            </a:r>
            <a:endParaRPr lang="en-US" sz="2600" b="1" dirty="0">
              <a:solidFill>
                <a:schemeClr val="dk1"/>
              </a:solidFill>
              <a:latin typeface="Open Sans"/>
              <a:ea typeface="Open Sans"/>
              <a:cs typeface="Open Sans"/>
              <a:sym typeface="Open Sans"/>
            </a:endParaRPr>
          </a:p>
          <a:p>
            <a:pPr marL="0" lvl="0" indent="0" rtl="0">
              <a:spcBef>
                <a:spcPts val="0"/>
              </a:spcBef>
              <a:spcAft>
                <a:spcPts val="0"/>
              </a:spcAft>
              <a:buNone/>
            </a:pPr>
            <a:endParaRPr lang="en-US" sz="2600" b="1" dirty="0">
              <a:solidFill>
                <a:schemeClr val="dk1"/>
              </a:solidFill>
              <a:latin typeface="Open Sans"/>
              <a:ea typeface="Open Sans"/>
              <a:cs typeface="Open Sans"/>
              <a:sym typeface="Open Sans"/>
            </a:endParaRPr>
          </a:p>
          <a:p>
            <a:pPr marL="0" lvl="0" indent="0" rtl="0">
              <a:spcBef>
                <a:spcPts val="0"/>
              </a:spcBef>
              <a:spcAft>
                <a:spcPts val="0"/>
              </a:spcAft>
              <a:buNone/>
            </a:pPr>
            <a:r>
              <a:rPr lang="el-GR" sz="2600" b="1" dirty="0">
                <a:solidFill>
                  <a:schemeClr val="dk1"/>
                </a:solidFill>
                <a:latin typeface="Open Sans"/>
                <a:ea typeface="Open Sans"/>
                <a:cs typeface="Open Sans"/>
                <a:sym typeface="Open Sans"/>
              </a:rPr>
              <a:t>Οι πράσινες πολιτικές της ΕΕ</a:t>
            </a:r>
            <a:endParaRPr sz="2600" b="1" dirty="0">
              <a:solidFill>
                <a:schemeClr val="dk1"/>
              </a:solidFill>
              <a:latin typeface="Open Sans"/>
              <a:ea typeface="Open Sans"/>
              <a:cs typeface="Open Sans"/>
              <a:sym typeface="Open Sans"/>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p:nvPr/>
        </p:nvSpPr>
        <p:spPr>
          <a:xfrm>
            <a:off x="6589200" y="4806764"/>
            <a:ext cx="6117900" cy="1369565"/>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None/>
            </a:pPr>
            <a:endParaRPr sz="2100" dirty="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Open Sans"/>
              <a:buChar char="●"/>
            </a:pPr>
            <a:r>
              <a:rPr lang="el-GR" sz="2400" dirty="0">
                <a:solidFill>
                  <a:schemeClr val="dk1"/>
                </a:solidFill>
                <a:latin typeface="Open Sans"/>
                <a:ea typeface="Open Sans"/>
                <a:cs typeface="Open Sans"/>
                <a:sym typeface="Open Sans"/>
              </a:rPr>
              <a:t>Θα γνωρίσουμε τις κύριες περιβαλλοντικές πολιτικές της ΕΕ</a:t>
            </a:r>
            <a:endParaRPr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dirty="0">
              <a:solidFill>
                <a:schemeClr val="dk1"/>
              </a:solidFill>
              <a:latin typeface="Open Sans"/>
              <a:ea typeface="Open Sans"/>
              <a:cs typeface="Open Sans"/>
              <a:sym typeface="Open Sans"/>
            </a:endParaRPr>
          </a:p>
        </p:txBody>
      </p:sp>
      <p:sp>
        <p:nvSpPr>
          <p:cNvPr id="166" name="Google Shape;166;p3"/>
          <p:cNvSpPr/>
          <p:nvPr/>
        </p:nvSpPr>
        <p:spPr>
          <a:xfrm>
            <a:off x="227848" y="250475"/>
            <a:ext cx="4401900" cy="2841600"/>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Open Sans"/>
              <a:ea typeface="Open Sans"/>
              <a:cs typeface="Open Sans"/>
              <a:sym typeface="Open Sans"/>
            </a:endParaRPr>
          </a:p>
        </p:txBody>
      </p:sp>
      <p:sp>
        <p:nvSpPr>
          <p:cNvPr id="167" name="Google Shape;167;p3"/>
          <p:cNvSpPr/>
          <p:nvPr/>
        </p:nvSpPr>
        <p:spPr>
          <a:xfrm>
            <a:off x="783593" y="1071122"/>
            <a:ext cx="3290400" cy="1200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3600" b="1" dirty="0">
                <a:solidFill>
                  <a:schemeClr val="lt1"/>
                </a:solidFill>
                <a:latin typeface="Montserrat SemiBold"/>
                <a:ea typeface="Montserrat SemiBold"/>
                <a:cs typeface="Montserrat SemiBold"/>
                <a:sym typeface="Montserrat SemiBold"/>
              </a:rPr>
              <a:t>Τι θα μάθουμε;</a:t>
            </a:r>
            <a:endParaRPr sz="3600" b="1" dirty="0">
              <a:solidFill>
                <a:schemeClr val="lt1"/>
              </a:solidFill>
              <a:latin typeface="Montserrat SemiBold"/>
              <a:ea typeface="Montserrat SemiBold"/>
              <a:cs typeface="Montserrat SemiBold"/>
              <a:sym typeface="Montserrat SemiBold"/>
            </a:endParaRPr>
          </a:p>
        </p:txBody>
      </p:sp>
      <p:sp>
        <p:nvSpPr>
          <p:cNvPr id="168" name="Google Shape;168;p3"/>
          <p:cNvSpPr/>
          <p:nvPr/>
        </p:nvSpPr>
        <p:spPr>
          <a:xfrm>
            <a:off x="0" y="6521832"/>
            <a:ext cx="12192000" cy="3361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169" name="Google Shape;169;p3"/>
          <p:cNvPicPr preferRelativeResize="0"/>
          <p:nvPr/>
        </p:nvPicPr>
        <p:blipFill rotWithShape="1">
          <a:blip r:embed="rId3">
            <a:alphaModFix/>
          </a:blip>
          <a:srcRect/>
          <a:stretch/>
        </p:blipFill>
        <p:spPr>
          <a:xfrm>
            <a:off x="4426482" y="2897765"/>
            <a:ext cx="1231899" cy="1181100"/>
          </a:xfrm>
          <a:prstGeom prst="rect">
            <a:avLst/>
          </a:prstGeom>
          <a:noFill/>
          <a:ln>
            <a:noFill/>
          </a:ln>
        </p:spPr>
      </p:pic>
      <p:sp>
        <p:nvSpPr>
          <p:cNvPr id="170" name="Google Shape;170;p3"/>
          <p:cNvSpPr txBox="1"/>
          <p:nvPr/>
        </p:nvSpPr>
        <p:spPr>
          <a:xfrm>
            <a:off x="6589200" y="1984915"/>
            <a:ext cx="5602800" cy="129263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Open Sans"/>
              <a:buChar char="●"/>
            </a:pPr>
            <a:r>
              <a:rPr lang="el-GR" sz="2400" dirty="0">
                <a:solidFill>
                  <a:schemeClr val="dk1"/>
                </a:solidFill>
                <a:latin typeface="Open Sans"/>
                <a:ea typeface="Open Sans"/>
                <a:cs typeface="Open Sans"/>
                <a:sym typeface="Open Sans"/>
              </a:rPr>
              <a:t>Θα αναγνωρίσουμε τη σημασία της κλιματικής αλλαγής και τις καθημερινές συνέπειές της</a:t>
            </a:r>
            <a:endParaRPr sz="1700" dirty="0"/>
          </a:p>
        </p:txBody>
      </p:sp>
      <p:sp>
        <p:nvSpPr>
          <p:cNvPr id="171" name="Google Shape;171;p3"/>
          <p:cNvSpPr txBox="1"/>
          <p:nvPr/>
        </p:nvSpPr>
        <p:spPr>
          <a:xfrm>
            <a:off x="6589200" y="3580455"/>
            <a:ext cx="4401900" cy="923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Open Sans"/>
              <a:buChar char="●"/>
            </a:pPr>
            <a:r>
              <a:rPr lang="el-GR" sz="2400" dirty="0">
                <a:solidFill>
                  <a:schemeClr val="dk1"/>
                </a:solidFill>
                <a:latin typeface="Open Sans"/>
                <a:ea typeface="Open Sans"/>
                <a:cs typeface="Open Sans"/>
                <a:sym typeface="Open Sans"/>
              </a:rPr>
              <a:t>Θα </a:t>
            </a:r>
            <a:r>
              <a:rPr lang="el-GR" sz="2400" dirty="0" err="1">
                <a:solidFill>
                  <a:schemeClr val="dk1"/>
                </a:solidFill>
                <a:latin typeface="Open Sans"/>
                <a:ea typeface="Open Sans"/>
                <a:cs typeface="Open Sans"/>
                <a:sym typeface="Open Sans"/>
              </a:rPr>
              <a:t>πλοηγηθούμε</a:t>
            </a:r>
            <a:r>
              <a:rPr lang="el-GR" sz="2400" dirty="0">
                <a:solidFill>
                  <a:schemeClr val="dk1"/>
                </a:solidFill>
                <a:latin typeface="Open Sans"/>
                <a:ea typeface="Open Sans"/>
                <a:cs typeface="Open Sans"/>
                <a:sym typeface="Open Sans"/>
              </a:rPr>
              <a:t> στους περιβαλλοντικούς όρους</a:t>
            </a:r>
            <a:endParaRPr sz="2400" dirty="0">
              <a:solidFill>
                <a:schemeClr val="dk1"/>
              </a:solidFill>
              <a:latin typeface="Open Sans"/>
              <a:ea typeface="Open Sans"/>
              <a:cs typeface="Open Sans"/>
              <a:sym typeface="Open Sans"/>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4"/>
          <p:cNvGrpSpPr/>
          <p:nvPr/>
        </p:nvGrpSpPr>
        <p:grpSpPr>
          <a:xfrm>
            <a:off x="481263" y="1150100"/>
            <a:ext cx="6017778" cy="2094234"/>
            <a:chOff x="481263" y="1150100"/>
            <a:chExt cx="6017778" cy="2094234"/>
          </a:xfrm>
        </p:grpSpPr>
        <p:sp>
          <p:nvSpPr>
            <p:cNvPr id="177" name="Google Shape;177;p4"/>
            <p:cNvSpPr/>
            <p:nvPr/>
          </p:nvSpPr>
          <p:spPr>
            <a:xfrm>
              <a:off x="481263" y="1150100"/>
              <a:ext cx="5695907" cy="175432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78" name="Google Shape;178;p4"/>
            <p:cNvSpPr/>
            <p:nvPr/>
          </p:nvSpPr>
          <p:spPr>
            <a:xfrm>
              <a:off x="803134" y="1490008"/>
              <a:ext cx="5695907" cy="1754326"/>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179" name="Google Shape;179;p4"/>
          <p:cNvSpPr/>
          <p:nvPr/>
        </p:nvSpPr>
        <p:spPr>
          <a:xfrm>
            <a:off x="1302492" y="1490028"/>
            <a:ext cx="4168879" cy="175428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3600" b="1" dirty="0">
                <a:solidFill>
                  <a:schemeClr val="lt1"/>
                </a:solidFill>
                <a:latin typeface="Montserrat SemiBold"/>
                <a:ea typeface="Montserrat SemiBold"/>
                <a:cs typeface="Montserrat SemiBold"/>
                <a:sym typeface="Montserrat SemiBold"/>
              </a:rPr>
              <a:t>Έχετε παίξει ποτέ "Ανθρώπινο </a:t>
            </a:r>
            <a:r>
              <a:rPr lang="el-GR" sz="3600" b="1" dirty="0" err="1">
                <a:solidFill>
                  <a:schemeClr val="lt1"/>
                </a:solidFill>
                <a:latin typeface="Montserrat SemiBold"/>
                <a:ea typeface="Montserrat SemiBold"/>
                <a:cs typeface="Montserrat SemiBold"/>
                <a:sym typeface="Montserrat SemiBold"/>
              </a:rPr>
              <a:t>Μπίνγκο</a:t>
            </a:r>
            <a:r>
              <a:rPr lang="el-GR" sz="3600" b="1" dirty="0">
                <a:solidFill>
                  <a:schemeClr val="lt1"/>
                </a:solidFill>
                <a:latin typeface="Montserrat SemiBold"/>
                <a:ea typeface="Montserrat SemiBold"/>
                <a:cs typeface="Montserrat SemiBold"/>
                <a:sym typeface="Montserrat SemiBold"/>
              </a:rPr>
              <a:t>";</a:t>
            </a:r>
            <a:endParaRPr sz="600" b="1" dirty="0">
              <a:solidFill>
                <a:schemeClr val="lt1"/>
              </a:solidFill>
              <a:latin typeface="Montserrat SemiBold"/>
              <a:ea typeface="Montserrat SemiBold"/>
              <a:cs typeface="Montserrat SemiBold"/>
              <a:sym typeface="Montserrat SemiBold"/>
            </a:endParaRPr>
          </a:p>
        </p:txBody>
      </p:sp>
      <p:sp>
        <p:nvSpPr>
          <p:cNvPr id="180" name="Google Shape;180;p4"/>
          <p:cNvSpPr/>
          <p:nvPr/>
        </p:nvSpPr>
        <p:spPr>
          <a:xfrm>
            <a:off x="1112776" y="3954186"/>
            <a:ext cx="3804300" cy="1366800"/>
          </a:xfrm>
          <a:prstGeom prst="rect">
            <a:avLst/>
          </a:prstGeom>
          <a:noFill/>
          <a:ln>
            <a:noFill/>
          </a:ln>
        </p:spPr>
        <p:txBody>
          <a:bodyPr spcFirstLastPara="1" wrap="square" lIns="91425" tIns="45700" rIns="91425" bIns="45700" anchor="t" anchorCtr="0">
            <a:spAutoFit/>
          </a:bodyPr>
          <a:lstStyle/>
          <a:p>
            <a:pPr marL="0" lvl="0" indent="0" algn="just" rtl="0">
              <a:spcBef>
                <a:spcPts val="400"/>
              </a:spcBef>
              <a:spcAft>
                <a:spcPts val="0"/>
              </a:spcAft>
              <a:buNone/>
            </a:pPr>
            <a:endParaRPr sz="4000" b="1">
              <a:solidFill>
                <a:schemeClr val="dk1"/>
              </a:solidFill>
              <a:latin typeface="Open Sans"/>
              <a:ea typeface="Open Sans"/>
              <a:cs typeface="Open Sans"/>
              <a:sym typeface="Open Sans"/>
            </a:endParaRPr>
          </a:p>
        </p:txBody>
      </p:sp>
      <p:sp>
        <p:nvSpPr>
          <p:cNvPr id="181" name="Google Shape;181;p4"/>
          <p:cNvSpPr/>
          <p:nvPr/>
        </p:nvSpPr>
        <p:spPr>
          <a:xfrm>
            <a:off x="1268226" y="5408863"/>
            <a:ext cx="38042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i="1">
              <a:solidFill>
                <a:schemeClr val="dk1"/>
              </a:solidFill>
              <a:latin typeface="Open Sans"/>
              <a:ea typeface="Open Sans"/>
              <a:cs typeface="Open Sans"/>
              <a:sym typeface="Open Sans"/>
            </a:endParaRPr>
          </a:p>
        </p:txBody>
      </p:sp>
      <p:pic>
        <p:nvPicPr>
          <p:cNvPr id="182" name="Google Shape;182;p4"/>
          <p:cNvPicPr preferRelativeResize="0"/>
          <p:nvPr/>
        </p:nvPicPr>
        <p:blipFill rotWithShape="1">
          <a:blip r:embed="rId3">
            <a:alphaModFix/>
          </a:blip>
          <a:srcRect/>
          <a:stretch/>
        </p:blipFill>
        <p:spPr>
          <a:xfrm>
            <a:off x="5762450" y="5513621"/>
            <a:ext cx="889000" cy="889000"/>
          </a:xfrm>
          <a:prstGeom prst="rect">
            <a:avLst/>
          </a:prstGeom>
          <a:noFill/>
          <a:ln>
            <a:noFill/>
          </a:ln>
        </p:spPr>
      </p:pic>
      <p:pic>
        <p:nvPicPr>
          <p:cNvPr id="183" name="Google Shape;183;p4"/>
          <p:cNvPicPr preferRelativeResize="0"/>
          <p:nvPr/>
        </p:nvPicPr>
        <p:blipFill>
          <a:blip r:embed="rId4">
            <a:alphaModFix/>
          </a:blip>
          <a:stretch>
            <a:fillRect/>
          </a:stretch>
        </p:blipFill>
        <p:spPr>
          <a:xfrm>
            <a:off x="6651441" y="1150100"/>
            <a:ext cx="5388158" cy="4334900"/>
          </a:xfrm>
          <a:prstGeom prst="rect">
            <a:avLst/>
          </a:prstGeom>
          <a:noFill/>
          <a:ln>
            <a:noFill/>
          </a:ln>
        </p:spPr>
      </p:pic>
      <p:graphicFrame>
        <p:nvGraphicFramePr>
          <p:cNvPr id="2" name="Table 1">
            <a:extLst>
              <a:ext uri="{FF2B5EF4-FFF2-40B4-BE49-F238E27FC236}">
                <a16:creationId xmlns:a16="http://schemas.microsoft.com/office/drawing/2014/main" id="{0FDACE8B-2C8E-89B2-8D05-453FCE4351CD}"/>
              </a:ext>
            </a:extLst>
          </p:cNvPr>
          <p:cNvGraphicFramePr>
            <a:graphicFrameLocks noGrp="1"/>
          </p:cNvGraphicFramePr>
          <p:nvPr>
            <p:extLst>
              <p:ext uri="{D42A27DB-BD31-4B8C-83A1-F6EECF244321}">
                <p14:modId xmlns:p14="http://schemas.microsoft.com/office/powerpoint/2010/main" val="1686180353"/>
              </p:ext>
            </p:extLst>
          </p:nvPr>
        </p:nvGraphicFramePr>
        <p:xfrm>
          <a:off x="6676527" y="1150100"/>
          <a:ext cx="5363072" cy="4258763"/>
        </p:xfrm>
        <a:graphic>
          <a:graphicData uri="http://schemas.openxmlformats.org/drawingml/2006/table">
            <a:tbl>
              <a:tblPr>
                <a:tableStyleId>{5C22544A-7EE6-4342-B048-85BDC9FD1C3A}</a:tableStyleId>
              </a:tblPr>
              <a:tblGrid>
                <a:gridCol w="1341212">
                  <a:extLst>
                    <a:ext uri="{9D8B030D-6E8A-4147-A177-3AD203B41FA5}">
                      <a16:colId xmlns:a16="http://schemas.microsoft.com/office/drawing/2014/main" val="4101289626"/>
                    </a:ext>
                  </a:extLst>
                </a:gridCol>
                <a:gridCol w="1340620">
                  <a:extLst>
                    <a:ext uri="{9D8B030D-6E8A-4147-A177-3AD203B41FA5}">
                      <a16:colId xmlns:a16="http://schemas.microsoft.com/office/drawing/2014/main" val="2264810486"/>
                    </a:ext>
                  </a:extLst>
                </a:gridCol>
                <a:gridCol w="1340620">
                  <a:extLst>
                    <a:ext uri="{9D8B030D-6E8A-4147-A177-3AD203B41FA5}">
                      <a16:colId xmlns:a16="http://schemas.microsoft.com/office/drawing/2014/main" val="3975528295"/>
                    </a:ext>
                  </a:extLst>
                </a:gridCol>
                <a:gridCol w="1340620">
                  <a:extLst>
                    <a:ext uri="{9D8B030D-6E8A-4147-A177-3AD203B41FA5}">
                      <a16:colId xmlns:a16="http://schemas.microsoft.com/office/drawing/2014/main" val="1550748778"/>
                    </a:ext>
                  </a:extLst>
                </a:gridCol>
              </a:tblGrid>
              <a:tr h="1008508">
                <a:tc>
                  <a:txBody>
                    <a:bodyPr/>
                    <a:lstStyle/>
                    <a:p>
                      <a:pPr>
                        <a:lnSpc>
                          <a:spcPct val="110000"/>
                        </a:lnSpc>
                        <a:spcAft>
                          <a:spcPts val="600"/>
                        </a:spcAft>
                      </a:pPr>
                      <a:r>
                        <a:rPr lang="el-GR" sz="600" dirty="0">
                          <a:effectLst/>
                        </a:rPr>
                        <a:t>1. Ελέγχεις την κατανάλωση ενέργειας των ηλεκτρονικών αγαθών;</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2. Αφιερώνεις πάνω από 1 ώρα στα μέσα κοινωνικής δικτύωσης;</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3. Μπορείς να εντοπίσει μια ψεύτικη είδηση;</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4. ΄Έχεις ακούσει για τη λέξη κλιματική αλλαγή;</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extLst>
                  <a:ext uri="{0D108BD9-81ED-4DB2-BD59-A6C34878D82A}">
                    <a16:rowId xmlns:a16="http://schemas.microsoft.com/office/drawing/2014/main" val="217292279"/>
                  </a:ext>
                </a:extLst>
              </a:tr>
              <a:tr h="956648">
                <a:tc>
                  <a:txBody>
                    <a:bodyPr/>
                    <a:lstStyle/>
                    <a:p>
                      <a:pPr>
                        <a:lnSpc>
                          <a:spcPct val="110000"/>
                        </a:lnSpc>
                        <a:spcAft>
                          <a:spcPts val="600"/>
                        </a:spcAft>
                      </a:pPr>
                      <a:r>
                        <a:rPr lang="el-GR" sz="600" dirty="0">
                          <a:effectLst/>
                        </a:rPr>
                        <a:t>5. Σου αρέσει να μαγειρεύεις καλό φαγητό;</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6. Παίρνεις το αυτοκίνητο 3 φορές την ημέρα;</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7. Του αρέσει να λέει ιστορίες στα εγγόνια του;</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n-US" sz="600" dirty="0">
                          <a:effectLst/>
                        </a:rPr>
                        <a:t>8. </a:t>
                      </a:r>
                      <a:r>
                        <a:rPr lang="el-GR" sz="600" dirty="0">
                          <a:effectLst/>
                        </a:rPr>
                        <a:t>Ε</a:t>
                      </a:r>
                      <a:r>
                        <a:rPr lang="en-US" sz="600" dirty="0" err="1">
                          <a:effectLst/>
                        </a:rPr>
                        <a:t>νημερώνε</a:t>
                      </a:r>
                      <a:r>
                        <a:rPr lang="el-GR" sz="600" dirty="0">
                          <a:effectLst/>
                        </a:rPr>
                        <a:t>σ</a:t>
                      </a:r>
                      <a:r>
                        <a:rPr lang="en-US" sz="600" dirty="0">
                          <a:effectLst/>
                        </a:rPr>
                        <a:t>αι </a:t>
                      </a:r>
                      <a:r>
                        <a:rPr lang="en-US" sz="600" dirty="0" err="1">
                          <a:effectLst/>
                        </a:rPr>
                        <a:t>γι</a:t>
                      </a:r>
                      <a:r>
                        <a:rPr lang="en-US" sz="600" dirty="0">
                          <a:effectLst/>
                        </a:rPr>
                        <a:t>α το περιβάλλον</a:t>
                      </a:r>
                      <a:r>
                        <a:rPr lang="el-GR" sz="600" dirty="0">
                          <a:effectLst/>
                        </a:rPr>
                        <a:t>;</a:t>
                      </a:r>
                      <a:endParaRPr lang="en-CY" sz="600" dirty="0">
                        <a:effectLst/>
                      </a:endParaRPr>
                    </a:p>
                    <a:p>
                      <a:pPr>
                        <a:lnSpc>
                          <a:spcPct val="110000"/>
                        </a:lnSpc>
                        <a:spcAft>
                          <a:spcPts val="600"/>
                        </a:spcAft>
                      </a:pPr>
                      <a:r>
                        <a:rPr lang="en-US"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extLst>
                  <a:ext uri="{0D108BD9-81ED-4DB2-BD59-A6C34878D82A}">
                    <a16:rowId xmlns:a16="http://schemas.microsoft.com/office/drawing/2014/main" val="1977722832"/>
                  </a:ext>
                </a:extLst>
              </a:tr>
              <a:tr h="1190021">
                <a:tc>
                  <a:txBody>
                    <a:bodyPr/>
                    <a:lstStyle/>
                    <a:p>
                      <a:pPr>
                        <a:lnSpc>
                          <a:spcPct val="110000"/>
                        </a:lnSpc>
                        <a:spcAft>
                          <a:spcPts val="600"/>
                        </a:spcAft>
                      </a:pPr>
                      <a:r>
                        <a:rPr lang="el-GR" sz="600" dirty="0">
                          <a:effectLst/>
                        </a:rPr>
                        <a:t>9. Του αρέσει να βγάζει φωτογραφίες με το κινητό  του;</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10. Διαβάζεις κυρίως ειδήσεις από τα μέσα κοινωνικής δικτύωσης;</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11. Έχεις υπογράψει ποτέ ψήφισμα για κάποιο σκοπό;</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12. Ελέγχεις τις ειδήσεις από διαφορετικές οπτικές γωνίες;</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extLst>
                  <a:ext uri="{0D108BD9-81ED-4DB2-BD59-A6C34878D82A}">
                    <a16:rowId xmlns:a16="http://schemas.microsoft.com/office/drawing/2014/main" val="237510771"/>
                  </a:ext>
                </a:extLst>
              </a:tr>
              <a:tr h="1103586">
                <a:tc>
                  <a:txBody>
                    <a:bodyPr/>
                    <a:lstStyle/>
                    <a:p>
                      <a:pPr>
                        <a:lnSpc>
                          <a:spcPct val="110000"/>
                        </a:lnSpc>
                        <a:spcAft>
                          <a:spcPts val="600"/>
                        </a:spcAft>
                      </a:pPr>
                      <a:r>
                        <a:rPr lang="el-GR" sz="600" dirty="0">
                          <a:effectLst/>
                        </a:rPr>
                        <a:t>13.Κάνεις τακτικά αθλητικές (ή παρόμοιες) δραστηριότητες;</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14. Δημοσιεύεις τακτικά στα μέσα κοινωνικής δικτύωσης;</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15. Αγοράζεις πράγματα από τοπικό αγρότη;</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endParaRPr lang="en-CY" sz="600" dirty="0">
                        <a:effectLst/>
                      </a:endParaRPr>
                    </a:p>
                    <a:p>
                      <a:pPr>
                        <a:lnSpc>
                          <a:spcPct val="110000"/>
                        </a:lnSpc>
                        <a:spcAft>
                          <a:spcPts val="600"/>
                        </a:spcAft>
                      </a:pPr>
                      <a:r>
                        <a:rPr lang="el-GR"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tc>
                  <a:txBody>
                    <a:bodyPr/>
                    <a:lstStyle/>
                    <a:p>
                      <a:pPr>
                        <a:lnSpc>
                          <a:spcPct val="110000"/>
                        </a:lnSpc>
                        <a:spcAft>
                          <a:spcPts val="600"/>
                        </a:spcAft>
                      </a:pPr>
                      <a:r>
                        <a:rPr lang="el-GR" sz="600" dirty="0">
                          <a:effectLst/>
                        </a:rPr>
                        <a:t>16. «Ήμασταν σε καλύτερη κατάσταση όταν ήμασταν σε χειρότερη κατάσταση»;</a:t>
                      </a:r>
                      <a:endParaRPr lang="en-CY" sz="600" dirty="0">
                        <a:effectLst/>
                      </a:endParaRPr>
                    </a:p>
                    <a:p>
                      <a:pPr>
                        <a:lnSpc>
                          <a:spcPct val="110000"/>
                        </a:lnSpc>
                        <a:spcAft>
                          <a:spcPts val="600"/>
                        </a:spcAft>
                      </a:pPr>
                      <a:r>
                        <a:rPr lang="el-GR" sz="600" dirty="0">
                          <a:effectLst/>
                        </a:rPr>
                        <a:t> </a:t>
                      </a:r>
                      <a:endParaRPr lang="en-CY" sz="600" dirty="0">
                        <a:effectLst/>
                      </a:endParaRPr>
                    </a:p>
                    <a:p>
                      <a:pPr>
                        <a:lnSpc>
                          <a:spcPct val="110000"/>
                        </a:lnSpc>
                        <a:spcAft>
                          <a:spcPts val="600"/>
                        </a:spcAft>
                      </a:pPr>
                      <a:r>
                        <a:rPr lang="en-US" sz="600" dirty="0">
                          <a:effectLst/>
                        </a:rPr>
                        <a:t>_______________</a:t>
                      </a:r>
                      <a:endParaRPr lang="en-CY" sz="600" dirty="0">
                        <a:effectLst/>
                        <a:latin typeface="Arial" panose="020B0604020202020204" pitchFamily="34" charset="0"/>
                        <a:ea typeface="Arial" panose="020B0604020202020204" pitchFamily="34" charset="0"/>
                      </a:endParaRPr>
                    </a:p>
                  </a:txBody>
                  <a:tcPr marL="36797" marR="36797" marT="36797" marB="36797"/>
                </a:tc>
                <a:extLst>
                  <a:ext uri="{0D108BD9-81ED-4DB2-BD59-A6C34878D82A}">
                    <a16:rowId xmlns:a16="http://schemas.microsoft.com/office/drawing/2014/main" val="1416432478"/>
                  </a:ext>
                </a:extLst>
              </a:tr>
            </a:tbl>
          </a:graphicData>
        </a:graphic>
      </p:graphicFrame>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9f528d38a5_0_38"/>
          <p:cNvSpPr/>
          <p:nvPr/>
        </p:nvSpPr>
        <p:spPr>
          <a:xfrm>
            <a:off x="291150" y="152400"/>
            <a:ext cx="4879800" cy="1529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r>
              <a:rPr lang="el-GR" sz="3000" b="1" dirty="0">
                <a:solidFill>
                  <a:schemeClr val="dk1"/>
                </a:solidFill>
                <a:latin typeface="Open Sans"/>
                <a:ea typeface="Open Sans"/>
                <a:cs typeface="Open Sans"/>
                <a:sym typeface="Open Sans"/>
              </a:rPr>
              <a:t>Τι είναι η κλιματική αλλαγή;</a:t>
            </a:r>
            <a:endParaRPr sz="3000" b="1" dirty="0">
              <a:solidFill>
                <a:schemeClr val="dk1"/>
              </a:solidFill>
              <a:latin typeface="Open Sans"/>
              <a:ea typeface="Open Sans"/>
              <a:cs typeface="Open Sans"/>
              <a:sym typeface="Open Sans"/>
            </a:endParaRPr>
          </a:p>
          <a:p>
            <a:pPr marL="0" marR="0" lvl="0" indent="0" algn="l" rtl="0">
              <a:spcBef>
                <a:spcPts val="0"/>
              </a:spcBef>
              <a:spcAft>
                <a:spcPts val="0"/>
              </a:spcAft>
              <a:buClr>
                <a:srgbClr val="000000"/>
              </a:buClr>
              <a:buFont typeface="Arial"/>
              <a:buNone/>
            </a:pPr>
            <a:r>
              <a:rPr lang="el-GR" sz="3000" dirty="0">
                <a:solidFill>
                  <a:schemeClr val="dk1"/>
                </a:solidFill>
                <a:latin typeface="Open Sans"/>
                <a:ea typeface="Open Sans"/>
                <a:cs typeface="Open Sans"/>
                <a:sym typeface="Open Sans"/>
              </a:rPr>
              <a:t>Η κλιματική αλλαγή αναφέρεται σε μακροχρόνιες αλλαγές στις θερμοκρασίες και τα καιρικά φαινόμενα.</a:t>
            </a:r>
            <a:endParaRPr sz="3000" dirty="0">
              <a:solidFill>
                <a:schemeClr val="dk1"/>
              </a:solidFill>
              <a:latin typeface="Open Sans"/>
              <a:ea typeface="Open Sans"/>
              <a:cs typeface="Open Sans"/>
              <a:sym typeface="Open Sans"/>
            </a:endParaRPr>
          </a:p>
        </p:txBody>
      </p:sp>
      <p:sp>
        <p:nvSpPr>
          <p:cNvPr id="189" name="Google Shape;189;g29f528d38a5_0_38"/>
          <p:cNvSpPr/>
          <p:nvPr/>
        </p:nvSpPr>
        <p:spPr>
          <a:xfrm>
            <a:off x="769048" y="3351925"/>
            <a:ext cx="4401900" cy="2841600"/>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Open Sans"/>
              <a:ea typeface="Open Sans"/>
              <a:cs typeface="Open Sans"/>
              <a:sym typeface="Open Sans"/>
            </a:endParaRPr>
          </a:p>
        </p:txBody>
      </p:sp>
      <p:sp>
        <p:nvSpPr>
          <p:cNvPr id="190" name="Google Shape;190;g29f528d38a5_0_38"/>
          <p:cNvSpPr/>
          <p:nvPr/>
        </p:nvSpPr>
        <p:spPr>
          <a:xfrm>
            <a:off x="1425843" y="4353322"/>
            <a:ext cx="3290400" cy="120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r>
              <a:rPr lang="el-GR" sz="3600" b="1" dirty="0">
                <a:solidFill>
                  <a:schemeClr val="lt1"/>
                </a:solidFill>
                <a:latin typeface="Montserrat SemiBold"/>
                <a:ea typeface="Montserrat SemiBold"/>
                <a:cs typeface="Montserrat SemiBold"/>
                <a:sym typeface="Montserrat SemiBold"/>
              </a:rPr>
              <a:t>Κλιματική αλλαγή</a:t>
            </a: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endParaRPr sz="3600" b="1" dirty="0">
              <a:solidFill>
                <a:schemeClr val="lt1"/>
              </a:solidFill>
              <a:latin typeface="Montserrat SemiBold"/>
              <a:ea typeface="Montserrat SemiBold"/>
              <a:cs typeface="Montserrat SemiBold"/>
              <a:sym typeface="Montserrat SemiBold"/>
            </a:endParaRPr>
          </a:p>
          <a:p>
            <a:pPr marL="0" marR="0" lvl="0" indent="0" algn="ctr" rtl="0">
              <a:spcBef>
                <a:spcPts val="0"/>
              </a:spcBef>
              <a:spcAft>
                <a:spcPts val="0"/>
              </a:spcAft>
              <a:buNone/>
            </a:pPr>
            <a:endParaRPr sz="3600" b="1" dirty="0">
              <a:solidFill>
                <a:schemeClr val="lt1"/>
              </a:solidFill>
              <a:latin typeface="Montserrat SemiBold"/>
              <a:ea typeface="Montserrat SemiBold"/>
              <a:cs typeface="Montserrat SemiBold"/>
              <a:sym typeface="Montserrat SemiBold"/>
            </a:endParaRPr>
          </a:p>
        </p:txBody>
      </p:sp>
      <p:sp>
        <p:nvSpPr>
          <p:cNvPr id="191" name="Google Shape;191;g29f528d38a5_0_38"/>
          <p:cNvSpPr/>
          <p:nvPr/>
        </p:nvSpPr>
        <p:spPr>
          <a:xfrm>
            <a:off x="0" y="6521832"/>
            <a:ext cx="12192000" cy="336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92" name="Google Shape;192;g29f528d38a5_0_38"/>
          <p:cNvSpPr txBox="1"/>
          <p:nvPr/>
        </p:nvSpPr>
        <p:spPr>
          <a:xfrm>
            <a:off x="6167025" y="3892500"/>
            <a:ext cx="5873400"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l-GR" sz="2400" dirty="0">
                <a:solidFill>
                  <a:schemeClr val="dk1"/>
                </a:solidFill>
                <a:latin typeface="Open Sans"/>
                <a:ea typeface="Open Sans"/>
                <a:cs typeface="Open Sans"/>
                <a:sym typeface="Open Sans"/>
              </a:rPr>
              <a:t>Οι μετατοπίσεις αυτές μπορεί να είναι τόσο φυσικές όσο και ανθρώπινες, ιδίως από τον 19ο αιώνα και μετά, λόγω της καύσης ορυκτών καυσίμων (όπως ο άνθρακας, το πετρέλαιο και το φυσικό αέριο).</a:t>
            </a:r>
            <a:endParaRPr sz="16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2800" dirty="0">
              <a:solidFill>
                <a:schemeClr val="dk1"/>
              </a:solidFill>
              <a:latin typeface="Open Sans"/>
              <a:ea typeface="Open Sans"/>
              <a:cs typeface="Open Sans"/>
              <a:sym typeface="Open Sans"/>
            </a:endParaRPr>
          </a:p>
        </p:txBody>
      </p:sp>
      <p:pic>
        <p:nvPicPr>
          <p:cNvPr id="193" name="Google Shape;193;g29f528d38a5_0_38"/>
          <p:cNvPicPr preferRelativeResize="0"/>
          <p:nvPr/>
        </p:nvPicPr>
        <p:blipFill rotWithShape="1">
          <a:blip r:embed="rId3">
            <a:alphaModFix/>
          </a:blip>
          <a:srcRect/>
          <a:stretch/>
        </p:blipFill>
        <p:spPr>
          <a:xfrm>
            <a:off x="5312157" y="2711390"/>
            <a:ext cx="1231899" cy="1181100"/>
          </a:xfrm>
          <a:prstGeom prst="rect">
            <a:avLst/>
          </a:prstGeom>
          <a:noFill/>
          <a:ln>
            <a:noFill/>
          </a:ln>
        </p:spPr>
      </p:pic>
      <p:pic>
        <p:nvPicPr>
          <p:cNvPr id="194" name="Google Shape;194;g29f528d38a5_0_38"/>
          <p:cNvPicPr preferRelativeResize="0"/>
          <p:nvPr/>
        </p:nvPicPr>
        <p:blipFill>
          <a:blip r:embed="rId4">
            <a:alphaModFix/>
          </a:blip>
          <a:stretch>
            <a:fillRect/>
          </a:stretch>
        </p:blipFill>
        <p:spPr>
          <a:xfrm>
            <a:off x="6685250" y="152400"/>
            <a:ext cx="5195500" cy="3462824"/>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9f528d38a5_0_53"/>
          <p:cNvSpPr/>
          <p:nvPr/>
        </p:nvSpPr>
        <p:spPr>
          <a:xfrm>
            <a:off x="0" y="0"/>
            <a:ext cx="5873400" cy="15294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3000">
              <a:solidFill>
                <a:schemeClr val="dk1"/>
              </a:solidFill>
              <a:latin typeface="Open Sans"/>
              <a:ea typeface="Open Sans"/>
              <a:cs typeface="Open Sans"/>
              <a:sym typeface="Open Sans"/>
            </a:endParaRPr>
          </a:p>
        </p:txBody>
      </p:sp>
      <p:sp>
        <p:nvSpPr>
          <p:cNvPr id="200" name="Google Shape;200;g29f528d38a5_0_53"/>
          <p:cNvSpPr/>
          <p:nvPr/>
        </p:nvSpPr>
        <p:spPr>
          <a:xfrm>
            <a:off x="735748" y="250475"/>
            <a:ext cx="4401900" cy="2841600"/>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Open Sans"/>
              <a:ea typeface="Open Sans"/>
              <a:cs typeface="Open Sans"/>
              <a:sym typeface="Open Sans"/>
            </a:endParaRPr>
          </a:p>
        </p:txBody>
      </p:sp>
      <p:sp>
        <p:nvSpPr>
          <p:cNvPr id="201" name="Google Shape;201;g29f528d38a5_0_53"/>
          <p:cNvSpPr/>
          <p:nvPr/>
        </p:nvSpPr>
        <p:spPr>
          <a:xfrm>
            <a:off x="1123330" y="983620"/>
            <a:ext cx="3626736" cy="120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r>
              <a:rPr lang="el-GR" sz="3600" b="1" dirty="0">
                <a:solidFill>
                  <a:schemeClr val="lt1"/>
                </a:solidFill>
                <a:latin typeface="Montserrat SemiBold"/>
                <a:ea typeface="Montserrat SemiBold"/>
                <a:cs typeface="Montserrat SemiBold"/>
                <a:sym typeface="Montserrat SemiBold"/>
              </a:rPr>
              <a:t>Παγκόσμια υπερθέρμανση</a:t>
            </a:r>
            <a:endParaRPr sz="3600" b="1" dirty="0">
              <a:solidFill>
                <a:schemeClr val="lt1"/>
              </a:solidFill>
              <a:latin typeface="Montserrat SemiBold"/>
              <a:ea typeface="Montserrat SemiBold"/>
              <a:cs typeface="Montserrat SemiBold"/>
              <a:sym typeface="Montserrat SemiBold"/>
            </a:endParaRPr>
          </a:p>
          <a:p>
            <a:pPr marL="0" marR="0" lvl="0" indent="0" algn="ctr" rtl="0">
              <a:spcBef>
                <a:spcPts val="0"/>
              </a:spcBef>
              <a:spcAft>
                <a:spcPts val="0"/>
              </a:spcAft>
              <a:buNone/>
            </a:pPr>
            <a:endParaRPr sz="3600" b="1" dirty="0">
              <a:solidFill>
                <a:schemeClr val="lt1"/>
              </a:solidFill>
              <a:latin typeface="Montserrat SemiBold"/>
              <a:ea typeface="Montserrat SemiBold"/>
              <a:cs typeface="Montserrat SemiBold"/>
              <a:sym typeface="Montserrat SemiBold"/>
            </a:endParaRPr>
          </a:p>
        </p:txBody>
      </p:sp>
      <p:sp>
        <p:nvSpPr>
          <p:cNvPr id="202" name="Google Shape;202;g29f528d38a5_0_53"/>
          <p:cNvSpPr/>
          <p:nvPr/>
        </p:nvSpPr>
        <p:spPr>
          <a:xfrm>
            <a:off x="0" y="6521832"/>
            <a:ext cx="12192000" cy="336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03" name="Google Shape;203;g29f528d38a5_0_53"/>
          <p:cNvSpPr txBox="1"/>
          <p:nvPr/>
        </p:nvSpPr>
        <p:spPr>
          <a:xfrm>
            <a:off x="516275" y="4019538"/>
            <a:ext cx="58734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2000" dirty="0">
              <a:solidFill>
                <a:schemeClr val="dk1"/>
              </a:solidFill>
              <a:latin typeface="Open Sans"/>
              <a:ea typeface="Open Sans"/>
              <a:cs typeface="Open Sans"/>
              <a:sym typeface="Open Sans"/>
            </a:endParaRPr>
          </a:p>
          <a:p>
            <a:pPr marL="457200" lvl="0" indent="0" algn="l" rtl="0">
              <a:spcBef>
                <a:spcPts val="0"/>
              </a:spcBef>
              <a:spcAft>
                <a:spcPts val="0"/>
              </a:spcAft>
              <a:buNone/>
            </a:pPr>
            <a:r>
              <a:rPr lang="el-GR" sz="3000" dirty="0">
                <a:solidFill>
                  <a:schemeClr val="dk1"/>
                </a:solidFill>
                <a:latin typeface="Open Sans"/>
                <a:ea typeface="Open Sans"/>
                <a:cs typeface="Open Sans"/>
                <a:sym typeface="Open Sans"/>
              </a:rPr>
              <a:t>Τι παρατηρήσατε;</a:t>
            </a:r>
            <a:endParaRPr sz="2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2800" dirty="0">
              <a:solidFill>
                <a:schemeClr val="dk1"/>
              </a:solidFill>
              <a:latin typeface="Open Sans"/>
              <a:ea typeface="Open Sans"/>
              <a:cs typeface="Open Sans"/>
              <a:sym typeface="Open Sans"/>
            </a:endParaRPr>
          </a:p>
        </p:txBody>
      </p:sp>
      <p:pic>
        <p:nvPicPr>
          <p:cNvPr id="204" name="Google Shape;204;g29f528d38a5_0_53"/>
          <p:cNvPicPr preferRelativeResize="0"/>
          <p:nvPr/>
        </p:nvPicPr>
        <p:blipFill rotWithShape="1">
          <a:blip r:embed="rId3">
            <a:alphaModFix/>
          </a:blip>
          <a:srcRect/>
          <a:stretch/>
        </p:blipFill>
        <p:spPr>
          <a:xfrm>
            <a:off x="5397632" y="2838440"/>
            <a:ext cx="1231899" cy="1181100"/>
          </a:xfrm>
          <a:prstGeom prst="rect">
            <a:avLst/>
          </a:prstGeom>
          <a:noFill/>
          <a:ln>
            <a:noFill/>
          </a:ln>
        </p:spPr>
      </p:pic>
      <p:sp>
        <p:nvSpPr>
          <p:cNvPr id="205" name="Google Shape;205;g29f528d38a5_0_53"/>
          <p:cNvSpPr txBox="1"/>
          <p:nvPr/>
        </p:nvSpPr>
        <p:spPr>
          <a:xfrm>
            <a:off x="5783100" y="460988"/>
            <a:ext cx="6408900" cy="249296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l-GR" sz="3000" dirty="0">
                <a:solidFill>
                  <a:schemeClr val="dk1"/>
                </a:solidFill>
                <a:latin typeface="Open Sans"/>
                <a:ea typeface="Open Sans"/>
                <a:cs typeface="Open Sans"/>
                <a:sym typeface="Open Sans"/>
              </a:rPr>
              <a:t>Αναζητήστε στο </a:t>
            </a:r>
            <a:r>
              <a:rPr lang="el-GR" sz="3000" dirty="0" err="1">
                <a:solidFill>
                  <a:schemeClr val="dk1"/>
                </a:solidFill>
                <a:latin typeface="Open Sans"/>
                <a:ea typeface="Open Sans"/>
                <a:cs typeface="Open Sans"/>
                <a:sym typeface="Open Sans"/>
              </a:rPr>
              <a:t>Google</a:t>
            </a:r>
            <a:r>
              <a:rPr lang="el-GR" sz="3000" dirty="0">
                <a:solidFill>
                  <a:schemeClr val="dk1"/>
                </a:solidFill>
                <a:latin typeface="Open Sans"/>
                <a:ea typeface="Open Sans"/>
                <a:cs typeface="Open Sans"/>
                <a:sym typeface="Open Sans"/>
              </a:rPr>
              <a:t> "</a:t>
            </a:r>
            <a:r>
              <a:rPr lang="el-GR" sz="3000" dirty="0" err="1">
                <a:solidFill>
                  <a:schemeClr val="dk1"/>
                </a:solidFill>
                <a:latin typeface="Open Sans"/>
                <a:ea typeface="Open Sans"/>
                <a:cs typeface="Open Sans"/>
                <a:sym typeface="Open Sans"/>
              </a:rPr>
              <a:t>temperature</a:t>
            </a:r>
            <a:r>
              <a:rPr lang="el-GR" sz="3000" dirty="0">
                <a:solidFill>
                  <a:schemeClr val="dk1"/>
                </a:solidFill>
                <a:latin typeface="Open Sans"/>
                <a:ea typeface="Open Sans"/>
                <a:cs typeface="Open Sans"/>
                <a:sym typeface="Open Sans"/>
              </a:rPr>
              <a:t> </a:t>
            </a:r>
            <a:r>
              <a:rPr lang="el-GR" sz="3000" dirty="0" err="1">
                <a:solidFill>
                  <a:schemeClr val="dk1"/>
                </a:solidFill>
                <a:latin typeface="Open Sans"/>
                <a:ea typeface="Open Sans"/>
                <a:cs typeface="Open Sans"/>
                <a:sym typeface="Open Sans"/>
              </a:rPr>
              <a:t>series</a:t>
            </a:r>
            <a:r>
              <a:rPr lang="el-GR" sz="3000" dirty="0">
                <a:solidFill>
                  <a:schemeClr val="dk1"/>
                </a:solidFill>
                <a:latin typeface="Open Sans"/>
                <a:ea typeface="Open Sans"/>
                <a:cs typeface="Open Sans"/>
                <a:sym typeface="Open Sans"/>
              </a:rPr>
              <a:t>" και προσπαθήστε να ελέγξετε μόνοι σας πώς αλλάζουν οι θερμοκρασίες.</a:t>
            </a:r>
            <a:endParaRPr dirty="0"/>
          </a:p>
        </p:txBody>
      </p:sp>
      <p:pic>
        <p:nvPicPr>
          <p:cNvPr id="206" name="Google Shape;206;g29f528d38a5_0_53"/>
          <p:cNvPicPr preferRelativeResize="0"/>
          <p:nvPr/>
        </p:nvPicPr>
        <p:blipFill>
          <a:blip r:embed="rId4">
            <a:alphaModFix/>
          </a:blip>
          <a:stretch>
            <a:fillRect/>
          </a:stretch>
        </p:blipFill>
        <p:spPr>
          <a:xfrm>
            <a:off x="7457427" y="3359888"/>
            <a:ext cx="3923950" cy="2611525"/>
          </a:xfrm>
          <a:prstGeom prst="rect">
            <a:avLst/>
          </a:prstGeom>
          <a:noFill/>
          <a:ln>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9f528d38a5_0_64"/>
          <p:cNvSpPr/>
          <p:nvPr/>
        </p:nvSpPr>
        <p:spPr>
          <a:xfrm>
            <a:off x="67425" y="2006939"/>
            <a:ext cx="5873400" cy="1529400"/>
          </a:xfrm>
          <a:prstGeom prst="rect">
            <a:avLst/>
          </a:prstGeom>
          <a:noFill/>
          <a:ln>
            <a:noFill/>
          </a:ln>
        </p:spPr>
        <p:txBody>
          <a:bodyPr spcFirstLastPara="1" wrap="square" lIns="91425" tIns="45700" rIns="91425" bIns="45700" anchor="t" anchorCtr="0">
            <a:noAutofit/>
          </a:bodyPr>
          <a:lstStyle/>
          <a:p>
            <a:pPr marL="0" lvl="0" indent="0" algn="just" rtl="0">
              <a:spcBef>
                <a:spcPts val="400"/>
              </a:spcBef>
              <a:spcAft>
                <a:spcPts val="0"/>
              </a:spcAft>
              <a:buClr>
                <a:schemeClr val="dk1"/>
              </a:buClr>
              <a:buSzPts val="1100"/>
              <a:buFont typeface="Arial"/>
              <a:buNone/>
            </a:pPr>
            <a:endParaRPr sz="1100" b="1" dirty="0">
              <a:solidFill>
                <a:schemeClr val="dk1"/>
              </a:solidFill>
              <a:latin typeface="Open Sans"/>
              <a:ea typeface="Open Sans"/>
              <a:cs typeface="Open Sans"/>
              <a:sym typeface="Open Sans"/>
            </a:endParaRPr>
          </a:p>
          <a:p>
            <a:pPr marL="0" lvl="0" indent="0" algn="just" rtl="0">
              <a:spcBef>
                <a:spcPts val="400"/>
              </a:spcBef>
              <a:spcAft>
                <a:spcPts val="400"/>
              </a:spcAft>
              <a:buClr>
                <a:schemeClr val="dk1"/>
              </a:buClr>
              <a:buSzPts val="1100"/>
              <a:buFont typeface="Arial"/>
              <a:buNone/>
            </a:pPr>
            <a:r>
              <a:rPr lang="el-GR" sz="2500" b="1" dirty="0">
                <a:solidFill>
                  <a:srgbClr val="FFC000"/>
                </a:solidFill>
                <a:latin typeface="Open Sans"/>
                <a:ea typeface="Open Sans"/>
                <a:cs typeface="Open Sans"/>
                <a:sym typeface="Open Sans"/>
              </a:rPr>
              <a:t>Βιωσιμότητα</a:t>
            </a:r>
            <a:endParaRPr sz="2500" b="1" dirty="0">
              <a:solidFill>
                <a:srgbClr val="FFC000"/>
              </a:solidFill>
              <a:latin typeface="Open Sans"/>
              <a:ea typeface="Open Sans"/>
              <a:cs typeface="Open Sans"/>
              <a:sym typeface="Open Sans"/>
            </a:endParaRPr>
          </a:p>
        </p:txBody>
      </p:sp>
      <p:sp>
        <p:nvSpPr>
          <p:cNvPr id="212" name="Google Shape;212;g29f528d38a5_0_64"/>
          <p:cNvSpPr/>
          <p:nvPr/>
        </p:nvSpPr>
        <p:spPr>
          <a:xfrm>
            <a:off x="3473350" y="368875"/>
            <a:ext cx="4401900" cy="1997700"/>
          </a:xfrm>
          <a:prstGeom prst="rect">
            <a:avLst/>
          </a:prstGeom>
          <a:solidFill>
            <a:srgbClr val="65BA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Open Sans"/>
              <a:ea typeface="Open Sans"/>
              <a:cs typeface="Open Sans"/>
              <a:sym typeface="Open Sans"/>
            </a:endParaRPr>
          </a:p>
        </p:txBody>
      </p:sp>
      <p:sp>
        <p:nvSpPr>
          <p:cNvPr id="213" name="Google Shape;213;g29f528d38a5_0_64"/>
          <p:cNvSpPr/>
          <p:nvPr/>
        </p:nvSpPr>
        <p:spPr>
          <a:xfrm>
            <a:off x="3739963" y="1367725"/>
            <a:ext cx="3846300" cy="120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r>
              <a:rPr lang="el-GR" sz="3600" b="1" dirty="0">
                <a:solidFill>
                  <a:schemeClr val="lt1"/>
                </a:solidFill>
                <a:latin typeface="Montserrat SemiBold"/>
                <a:ea typeface="Montserrat SemiBold"/>
                <a:cs typeface="Montserrat SemiBold"/>
                <a:sym typeface="Montserrat SemiBold"/>
              </a:rPr>
              <a:t>Κύριοι όροι στην περιβαλλοντική δράση</a:t>
            </a: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SzPts val="1100"/>
              <a:buNone/>
            </a:pPr>
            <a:endParaRPr sz="3600" b="1" dirty="0">
              <a:solidFill>
                <a:schemeClr val="lt1"/>
              </a:solidFill>
              <a:latin typeface="Montserrat SemiBold"/>
              <a:ea typeface="Montserrat SemiBold"/>
              <a:cs typeface="Montserrat SemiBold"/>
              <a:sym typeface="Montserrat SemiBold"/>
            </a:endParaRPr>
          </a:p>
          <a:p>
            <a:pPr marL="0" marR="0" lvl="0" indent="0" algn="ctr" rtl="0">
              <a:spcBef>
                <a:spcPts val="0"/>
              </a:spcBef>
              <a:spcAft>
                <a:spcPts val="0"/>
              </a:spcAft>
              <a:buNone/>
            </a:pPr>
            <a:endParaRPr sz="3600" b="1" dirty="0">
              <a:solidFill>
                <a:schemeClr val="lt1"/>
              </a:solidFill>
              <a:latin typeface="Montserrat SemiBold"/>
              <a:ea typeface="Montserrat SemiBold"/>
              <a:cs typeface="Montserrat SemiBold"/>
              <a:sym typeface="Montserrat SemiBold"/>
            </a:endParaRPr>
          </a:p>
        </p:txBody>
      </p:sp>
      <p:sp>
        <p:nvSpPr>
          <p:cNvPr id="214" name="Google Shape;214;g29f528d38a5_0_64"/>
          <p:cNvSpPr/>
          <p:nvPr/>
        </p:nvSpPr>
        <p:spPr>
          <a:xfrm>
            <a:off x="0" y="6521832"/>
            <a:ext cx="12192000" cy="336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15" name="Google Shape;215;g29f528d38a5_0_64"/>
          <p:cNvSpPr txBox="1"/>
          <p:nvPr/>
        </p:nvSpPr>
        <p:spPr>
          <a:xfrm>
            <a:off x="5199758" y="4891376"/>
            <a:ext cx="5873400" cy="671949"/>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Clr>
                <a:schemeClr val="dk1"/>
              </a:buClr>
              <a:buSzPts val="1100"/>
              <a:buFont typeface="Arial"/>
              <a:buNone/>
            </a:pPr>
            <a:r>
              <a:rPr lang="el-GR" sz="2500" b="1" dirty="0">
                <a:solidFill>
                  <a:schemeClr val="accent5"/>
                </a:solidFill>
                <a:latin typeface="Open Sans"/>
                <a:ea typeface="Open Sans"/>
                <a:cs typeface="Open Sans"/>
                <a:sym typeface="Open Sans"/>
              </a:rPr>
              <a:t>Μη ανανεώσιμες πηγές ενέργειας</a:t>
            </a:r>
            <a:endParaRPr sz="2500" dirty="0">
              <a:solidFill>
                <a:schemeClr val="accent5"/>
              </a:solidFill>
            </a:endParaRPr>
          </a:p>
        </p:txBody>
      </p:sp>
      <p:sp>
        <p:nvSpPr>
          <p:cNvPr id="216" name="Google Shape;216;g29f528d38a5_0_64"/>
          <p:cNvSpPr txBox="1"/>
          <p:nvPr/>
        </p:nvSpPr>
        <p:spPr>
          <a:xfrm>
            <a:off x="7553456" y="3850255"/>
            <a:ext cx="4888800" cy="641171"/>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Clr>
                <a:schemeClr val="dk1"/>
              </a:buClr>
              <a:buSzPts val="1100"/>
              <a:buFont typeface="Arial"/>
              <a:buNone/>
            </a:pPr>
            <a:r>
              <a:rPr lang="el-GR" sz="2300" b="1" dirty="0">
                <a:solidFill>
                  <a:schemeClr val="accent3"/>
                </a:solidFill>
                <a:latin typeface="Open Sans"/>
                <a:ea typeface="Open Sans"/>
                <a:cs typeface="Open Sans"/>
                <a:sym typeface="Open Sans"/>
              </a:rPr>
              <a:t>Φαινόμενο του θερμοκηπίου</a:t>
            </a:r>
            <a:endParaRPr sz="2300" dirty="0">
              <a:solidFill>
                <a:schemeClr val="accent3"/>
              </a:solidFill>
              <a:latin typeface="Open Sans"/>
              <a:ea typeface="Open Sans"/>
              <a:cs typeface="Open Sans"/>
              <a:sym typeface="Open Sans"/>
            </a:endParaRPr>
          </a:p>
        </p:txBody>
      </p:sp>
      <p:sp>
        <p:nvSpPr>
          <p:cNvPr id="217" name="Google Shape;217;g29f528d38a5_0_64"/>
          <p:cNvSpPr txBox="1"/>
          <p:nvPr/>
        </p:nvSpPr>
        <p:spPr>
          <a:xfrm>
            <a:off x="8240825" y="2548200"/>
            <a:ext cx="3000000" cy="646500"/>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n-US" sz="3000" b="1" dirty="0">
                <a:solidFill>
                  <a:srgbClr val="3C78D8"/>
                </a:solidFill>
                <a:latin typeface="Open Sans"/>
                <a:ea typeface="Open Sans"/>
                <a:cs typeface="Open Sans"/>
                <a:sym typeface="Open Sans"/>
              </a:rPr>
              <a:t>Greenwashing</a:t>
            </a:r>
            <a:endParaRPr sz="3000" dirty="0">
              <a:solidFill>
                <a:srgbClr val="3C78D8"/>
              </a:solidFill>
            </a:endParaRPr>
          </a:p>
        </p:txBody>
      </p:sp>
      <p:sp>
        <p:nvSpPr>
          <p:cNvPr id="218" name="Google Shape;218;g29f528d38a5_0_64"/>
          <p:cNvSpPr txBox="1"/>
          <p:nvPr/>
        </p:nvSpPr>
        <p:spPr>
          <a:xfrm>
            <a:off x="1036475" y="5563325"/>
            <a:ext cx="3544200" cy="641171"/>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2300" b="1" dirty="0">
                <a:solidFill>
                  <a:schemeClr val="accent5"/>
                </a:solidFill>
                <a:latin typeface="Open Sans"/>
                <a:ea typeface="Open Sans"/>
                <a:cs typeface="Open Sans"/>
                <a:sym typeface="Open Sans"/>
              </a:rPr>
              <a:t>Αποτύπωμα άνθρακα</a:t>
            </a:r>
            <a:endParaRPr sz="2300" dirty="0">
              <a:solidFill>
                <a:schemeClr val="accent5"/>
              </a:solidFill>
            </a:endParaRPr>
          </a:p>
        </p:txBody>
      </p:sp>
      <p:sp>
        <p:nvSpPr>
          <p:cNvPr id="219" name="Google Shape;219;g29f528d38a5_0_64"/>
          <p:cNvSpPr txBox="1"/>
          <p:nvPr/>
        </p:nvSpPr>
        <p:spPr>
          <a:xfrm>
            <a:off x="3477486" y="3627014"/>
            <a:ext cx="3000000" cy="1272113"/>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3200" b="1" dirty="0">
                <a:solidFill>
                  <a:schemeClr val="accent1"/>
                </a:solidFill>
                <a:latin typeface="Open Sans"/>
                <a:ea typeface="Open Sans"/>
                <a:cs typeface="Open Sans"/>
                <a:sym typeface="Open Sans"/>
              </a:rPr>
              <a:t>Τεχνολογικά απόβλητα</a:t>
            </a:r>
            <a:endParaRPr sz="3200" dirty="0">
              <a:solidFill>
                <a:schemeClr val="accent1"/>
              </a:solidFill>
            </a:endParaRPr>
          </a:p>
        </p:txBody>
      </p:sp>
      <p:sp>
        <p:nvSpPr>
          <p:cNvPr id="220" name="Google Shape;220;g29f528d38a5_0_64"/>
          <p:cNvSpPr txBox="1"/>
          <p:nvPr/>
        </p:nvSpPr>
        <p:spPr>
          <a:xfrm>
            <a:off x="193975" y="3563886"/>
            <a:ext cx="3000000" cy="748893"/>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3000" b="1" dirty="0">
                <a:solidFill>
                  <a:srgbClr val="3C78D8"/>
                </a:solidFill>
                <a:latin typeface="Open Sans"/>
                <a:ea typeface="Open Sans"/>
                <a:cs typeface="Open Sans"/>
                <a:sym typeface="Open Sans"/>
              </a:rPr>
              <a:t>Σπάνιες Γαίες</a:t>
            </a:r>
            <a:endParaRPr sz="3000" dirty="0">
              <a:solidFill>
                <a:srgbClr val="3C78D8"/>
              </a:solidFill>
            </a:endParaRPr>
          </a:p>
        </p:txBody>
      </p:sp>
      <p:sp>
        <p:nvSpPr>
          <p:cNvPr id="221" name="Google Shape;221;g29f528d38a5_0_64"/>
          <p:cNvSpPr txBox="1"/>
          <p:nvPr/>
        </p:nvSpPr>
        <p:spPr>
          <a:xfrm>
            <a:off x="0" y="4625336"/>
            <a:ext cx="3387950" cy="748893"/>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3000" b="1" dirty="0">
                <a:solidFill>
                  <a:schemeClr val="accent2"/>
                </a:solidFill>
                <a:latin typeface="Open Sans"/>
                <a:ea typeface="Open Sans"/>
                <a:cs typeface="Open Sans"/>
                <a:sym typeface="Open Sans"/>
              </a:rPr>
              <a:t>Βιοποικιλότητα</a:t>
            </a:r>
            <a:endParaRPr sz="3000" dirty="0">
              <a:solidFill>
                <a:schemeClr val="accent2"/>
              </a:solidFill>
            </a:endParaRPr>
          </a:p>
        </p:txBody>
      </p:sp>
      <p:sp>
        <p:nvSpPr>
          <p:cNvPr id="222" name="Google Shape;222;g29f528d38a5_0_64"/>
          <p:cNvSpPr txBox="1"/>
          <p:nvPr/>
        </p:nvSpPr>
        <p:spPr>
          <a:xfrm>
            <a:off x="3085400" y="3071825"/>
            <a:ext cx="4401900" cy="595004"/>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2000" b="1" dirty="0">
                <a:solidFill>
                  <a:schemeClr val="accent5"/>
                </a:solidFill>
                <a:latin typeface="Open Sans"/>
                <a:ea typeface="Open Sans"/>
                <a:cs typeface="Open Sans"/>
                <a:sym typeface="Open Sans"/>
              </a:rPr>
              <a:t>Υπεράσπιση του περιβάλλοντος</a:t>
            </a:r>
            <a:endParaRPr sz="2000" dirty="0">
              <a:solidFill>
                <a:schemeClr val="accent5"/>
              </a:solidFill>
            </a:endParaRPr>
          </a:p>
        </p:txBody>
      </p:sp>
      <p:sp>
        <p:nvSpPr>
          <p:cNvPr id="223" name="Google Shape;223;g29f528d38a5_0_64"/>
          <p:cNvSpPr txBox="1"/>
          <p:nvPr/>
        </p:nvSpPr>
        <p:spPr>
          <a:xfrm>
            <a:off x="8317842" y="1069664"/>
            <a:ext cx="5181600" cy="671949"/>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2500" b="1" dirty="0">
                <a:solidFill>
                  <a:schemeClr val="accent2"/>
                </a:solidFill>
                <a:latin typeface="Open Sans"/>
                <a:ea typeface="Open Sans"/>
                <a:cs typeface="Open Sans"/>
                <a:sym typeface="Open Sans"/>
              </a:rPr>
              <a:t>Πράσινη μετάβαση</a:t>
            </a:r>
            <a:endParaRPr sz="2500" dirty="0">
              <a:solidFill>
                <a:schemeClr val="accent2"/>
              </a:solidFill>
            </a:endParaRPr>
          </a:p>
        </p:txBody>
      </p:sp>
      <p:sp>
        <p:nvSpPr>
          <p:cNvPr id="224" name="Google Shape;224;g29f528d38a5_0_64"/>
          <p:cNvSpPr txBox="1"/>
          <p:nvPr/>
        </p:nvSpPr>
        <p:spPr>
          <a:xfrm>
            <a:off x="6755500" y="5654000"/>
            <a:ext cx="5029800" cy="748893"/>
          </a:xfrm>
          <a:prstGeom prst="rect">
            <a:avLst/>
          </a:prstGeom>
          <a:noFill/>
          <a:ln>
            <a:noFill/>
          </a:ln>
        </p:spPr>
        <p:txBody>
          <a:bodyPr spcFirstLastPara="1" wrap="square" lIns="91425" tIns="91425" rIns="91425" bIns="91425" anchor="t" anchorCtr="0">
            <a:spAutoFit/>
          </a:bodyPr>
          <a:lstStyle/>
          <a:p>
            <a:pPr marL="0" lvl="0" indent="0" algn="just" rtl="0">
              <a:spcBef>
                <a:spcPts val="400"/>
              </a:spcBef>
              <a:spcAft>
                <a:spcPts val="400"/>
              </a:spcAft>
              <a:buNone/>
            </a:pPr>
            <a:r>
              <a:rPr lang="el-GR" sz="3000" b="1" dirty="0" err="1">
                <a:solidFill>
                  <a:srgbClr val="3C78D8"/>
                </a:solidFill>
                <a:latin typeface="Open Sans"/>
                <a:ea typeface="Open Sans"/>
                <a:cs typeface="Open Sans"/>
                <a:sym typeface="Open Sans"/>
              </a:rPr>
              <a:t>Διαγενεακή</a:t>
            </a:r>
            <a:r>
              <a:rPr lang="el-GR" sz="3000" b="1" dirty="0">
                <a:solidFill>
                  <a:srgbClr val="3C78D8"/>
                </a:solidFill>
                <a:latin typeface="Open Sans"/>
                <a:ea typeface="Open Sans"/>
                <a:cs typeface="Open Sans"/>
                <a:sym typeface="Open Sans"/>
              </a:rPr>
              <a:t> δικαιοσύνη</a:t>
            </a:r>
            <a:endParaRPr sz="3000" dirty="0">
              <a:solidFill>
                <a:srgbClr val="3C78D8"/>
              </a:solidFill>
            </a:endParaRPr>
          </a:p>
        </p:txBody>
      </p:sp>
    </p:spTree>
  </p:cSld>
  <p:clrMapOvr>
    <a:masterClrMapping/>
  </p:clrMapOvr>
  <p:transition spd="slow">
    <p:push dir="r"/>
  </p:transition>
</p:sld>
</file>

<file path=ppt/theme/theme1.xml><?xml version="1.0" encoding="utf-8"?>
<a:theme xmlns:a="http://schemas.openxmlformats.org/drawingml/2006/main" name="Office Theme">
  <a:themeElements>
    <a:clrScheme name="Green Yello">
      <a:dk1>
        <a:srgbClr val="000000"/>
      </a:dk1>
      <a:lt1>
        <a:srgbClr val="FFFFFF"/>
      </a:lt1>
      <a:dk2>
        <a:srgbClr val="3F3F3F"/>
      </a:dk2>
      <a:lt2>
        <a:srgbClr val="E2DFCC"/>
      </a:lt2>
      <a:accent1>
        <a:srgbClr val="029777"/>
      </a:accent1>
      <a:accent2>
        <a:srgbClr val="539F38"/>
      </a:accent2>
      <a:accent3>
        <a:srgbClr val="8AB933"/>
      </a:accent3>
      <a:accent4>
        <a:srgbClr val="BDCC45"/>
      </a:accent4>
      <a:accent5>
        <a:srgbClr val="FFC000"/>
      </a:accent5>
      <a:accent6>
        <a:srgbClr val="F9A535"/>
      </a:accent6>
      <a:hlink>
        <a:srgbClr val="51C3F9"/>
      </a:hlink>
      <a:folHlink>
        <a:srgbClr val="056E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709</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Montserrat</vt:lpstr>
      <vt:lpstr>Roboto</vt:lpstr>
      <vt:lpstr>Montserrat SemiBold</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Alqibtiyah Winda</dc:creator>
  <cp:lastModifiedBy>Vasiliki Vogiatzi</cp:lastModifiedBy>
  <cp:revision>4</cp:revision>
  <dcterms:created xsi:type="dcterms:W3CDTF">2021-01-21T08:02:45Z</dcterms:created>
  <dcterms:modified xsi:type="dcterms:W3CDTF">2024-02-19T07:06:30Z</dcterms:modified>
</cp:coreProperties>
</file>