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hBp+cKPaf3Hpr/bf0CtRDYTafB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OpenSans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8" Type="http://customschemas.google.com/relationships/presentationmetadata" Target="metadata"/><Relationship Id="rId27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ustom Layout">
  <p:cSld name="13_Custom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22"/>
          <p:cNvSpPr/>
          <p:nvPr>
            <p:ph idx="2" type="pic"/>
          </p:nvPr>
        </p:nvSpPr>
        <p:spPr>
          <a:xfrm>
            <a:off x="1089497" y="2093273"/>
            <a:ext cx="2755900" cy="269786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0" name="Google Shape;70;p22"/>
          <p:cNvSpPr/>
          <p:nvPr>
            <p:ph idx="3" type="pic"/>
          </p:nvPr>
        </p:nvSpPr>
        <p:spPr>
          <a:xfrm>
            <a:off x="4718050" y="2093273"/>
            <a:ext cx="2755900" cy="269786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1" name="Google Shape;71;p22"/>
          <p:cNvSpPr/>
          <p:nvPr>
            <p:ph idx="4" type="pic"/>
          </p:nvPr>
        </p:nvSpPr>
        <p:spPr>
          <a:xfrm>
            <a:off x="8346603" y="2093273"/>
            <a:ext cx="2755900" cy="269786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23"/>
          <p:cNvSpPr/>
          <p:nvPr>
            <p:ph idx="2" type="pic"/>
          </p:nvPr>
        </p:nvSpPr>
        <p:spPr>
          <a:xfrm>
            <a:off x="4718051" y="3429000"/>
            <a:ext cx="2504384" cy="3429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7" name="Google Shape;77;p23"/>
          <p:cNvSpPr/>
          <p:nvPr>
            <p:ph idx="3" type="pic"/>
          </p:nvPr>
        </p:nvSpPr>
        <p:spPr>
          <a:xfrm>
            <a:off x="7222435" y="2001078"/>
            <a:ext cx="2504384" cy="485692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8" name="Google Shape;78;p23"/>
          <p:cNvSpPr/>
          <p:nvPr>
            <p:ph idx="4" type="pic"/>
          </p:nvPr>
        </p:nvSpPr>
        <p:spPr>
          <a:xfrm>
            <a:off x="9727097" y="0"/>
            <a:ext cx="2464904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24"/>
          <p:cNvSpPr/>
          <p:nvPr>
            <p:ph idx="2" type="pic"/>
          </p:nvPr>
        </p:nvSpPr>
        <p:spPr>
          <a:xfrm>
            <a:off x="1752600" y="0"/>
            <a:ext cx="27813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4" name="Google Shape;84;p24"/>
          <p:cNvSpPr/>
          <p:nvPr>
            <p:ph idx="3" type="pic"/>
          </p:nvPr>
        </p:nvSpPr>
        <p:spPr>
          <a:xfrm>
            <a:off x="4667250" y="2438400"/>
            <a:ext cx="2819400" cy="44196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5" name="Google Shape;85;p24"/>
          <p:cNvSpPr/>
          <p:nvPr>
            <p:ph idx="4" type="pic"/>
          </p:nvPr>
        </p:nvSpPr>
        <p:spPr>
          <a:xfrm>
            <a:off x="7620000" y="2438400"/>
            <a:ext cx="4572000" cy="3009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25"/>
          <p:cNvSpPr/>
          <p:nvPr>
            <p:ph idx="2" type="pic"/>
          </p:nvPr>
        </p:nvSpPr>
        <p:spPr>
          <a:xfrm>
            <a:off x="6096000" y="387348"/>
            <a:ext cx="2157996" cy="18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1" name="Google Shape;91;p25"/>
          <p:cNvSpPr/>
          <p:nvPr>
            <p:ph idx="3" type="pic"/>
          </p:nvPr>
        </p:nvSpPr>
        <p:spPr>
          <a:xfrm>
            <a:off x="6096000" y="2444749"/>
            <a:ext cx="2157996" cy="18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2" name="Google Shape;92;p25"/>
          <p:cNvSpPr/>
          <p:nvPr>
            <p:ph idx="4" type="pic"/>
          </p:nvPr>
        </p:nvSpPr>
        <p:spPr>
          <a:xfrm>
            <a:off x="6096000" y="4502150"/>
            <a:ext cx="2157996" cy="18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26"/>
          <p:cNvSpPr/>
          <p:nvPr>
            <p:ph idx="2" type="pic"/>
          </p:nvPr>
        </p:nvSpPr>
        <p:spPr>
          <a:xfrm>
            <a:off x="6391000" y="1504925"/>
            <a:ext cx="4899585" cy="294298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27"/>
          <p:cNvSpPr/>
          <p:nvPr>
            <p:ph idx="2" type="pic"/>
          </p:nvPr>
        </p:nvSpPr>
        <p:spPr>
          <a:xfrm>
            <a:off x="1975683" y="512339"/>
            <a:ext cx="2675061" cy="573486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14"/>
          <p:cNvSpPr/>
          <p:nvPr>
            <p:ph idx="2" type="pic"/>
          </p:nvPr>
        </p:nvSpPr>
        <p:spPr>
          <a:xfrm>
            <a:off x="0" y="0"/>
            <a:ext cx="12192000" cy="4135438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15"/>
          <p:cNvSpPr/>
          <p:nvPr>
            <p:ph idx="2" type="pic"/>
          </p:nvPr>
        </p:nvSpPr>
        <p:spPr>
          <a:xfrm>
            <a:off x="377825" y="550863"/>
            <a:ext cx="2133600" cy="580548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7" name="Google Shape;27;p15"/>
          <p:cNvSpPr/>
          <p:nvPr>
            <p:ph idx="3" type="pic"/>
          </p:nvPr>
        </p:nvSpPr>
        <p:spPr>
          <a:xfrm>
            <a:off x="3200853" y="550863"/>
            <a:ext cx="2133600" cy="580548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16"/>
          <p:cNvSpPr/>
          <p:nvPr>
            <p:ph idx="2" type="pic"/>
          </p:nvPr>
        </p:nvSpPr>
        <p:spPr>
          <a:xfrm>
            <a:off x="8972550" y="0"/>
            <a:ext cx="321945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3" name="Google Shape;33;p16"/>
          <p:cNvSpPr/>
          <p:nvPr>
            <p:ph idx="3" type="pic"/>
          </p:nvPr>
        </p:nvSpPr>
        <p:spPr>
          <a:xfrm>
            <a:off x="5715000" y="0"/>
            <a:ext cx="3257550" cy="3429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4" name="Google Shape;34;p16"/>
          <p:cNvSpPr/>
          <p:nvPr>
            <p:ph idx="4" type="pic"/>
          </p:nvPr>
        </p:nvSpPr>
        <p:spPr>
          <a:xfrm>
            <a:off x="5715000" y="3429000"/>
            <a:ext cx="3257550" cy="3429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17"/>
          <p:cNvSpPr/>
          <p:nvPr>
            <p:ph idx="2" type="pic"/>
          </p:nvPr>
        </p:nvSpPr>
        <p:spPr>
          <a:xfrm>
            <a:off x="0" y="3415180"/>
            <a:ext cx="6086474" cy="344281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0" name="Google Shape;40;p17"/>
          <p:cNvSpPr/>
          <p:nvPr>
            <p:ph idx="3" type="pic"/>
          </p:nvPr>
        </p:nvSpPr>
        <p:spPr>
          <a:xfrm>
            <a:off x="6096000" y="-27639"/>
            <a:ext cx="6086474" cy="344281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19"/>
          <p:cNvSpPr/>
          <p:nvPr>
            <p:ph idx="2" type="pic"/>
          </p:nvPr>
        </p:nvSpPr>
        <p:spPr>
          <a:xfrm>
            <a:off x="1041400" y="548394"/>
            <a:ext cx="5054600" cy="580795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20"/>
          <p:cNvSpPr/>
          <p:nvPr>
            <p:ph idx="2" type="pic"/>
          </p:nvPr>
        </p:nvSpPr>
        <p:spPr>
          <a:xfrm>
            <a:off x="4497974" y="2035400"/>
            <a:ext cx="3196053" cy="3117399"/>
          </a:xfrm>
          <a:prstGeom prst="diamond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5" name="Google Shape;55;p20"/>
          <p:cNvSpPr/>
          <p:nvPr>
            <p:ph idx="3" type="pic"/>
          </p:nvPr>
        </p:nvSpPr>
        <p:spPr>
          <a:xfrm>
            <a:off x="975354" y="2035400"/>
            <a:ext cx="3196053" cy="3117399"/>
          </a:xfrm>
          <a:prstGeom prst="diamond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6" name="Google Shape;56;p20"/>
          <p:cNvSpPr/>
          <p:nvPr>
            <p:ph idx="4" type="pic"/>
          </p:nvPr>
        </p:nvSpPr>
        <p:spPr>
          <a:xfrm>
            <a:off x="8020593" y="2035400"/>
            <a:ext cx="3196053" cy="3117399"/>
          </a:xfrm>
          <a:prstGeom prst="diamond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21"/>
          <p:cNvSpPr/>
          <p:nvPr>
            <p:ph idx="2" type="pic"/>
          </p:nvPr>
        </p:nvSpPr>
        <p:spPr>
          <a:xfrm>
            <a:off x="0" y="0"/>
            <a:ext cx="464185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2" name="Google Shape;62;p21"/>
          <p:cNvSpPr/>
          <p:nvPr>
            <p:ph idx="3" type="pic"/>
          </p:nvPr>
        </p:nvSpPr>
        <p:spPr>
          <a:xfrm>
            <a:off x="4335458" y="411956"/>
            <a:ext cx="1760542" cy="172402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3" name="Google Shape;63;p21"/>
          <p:cNvSpPr/>
          <p:nvPr>
            <p:ph idx="4" type="pic"/>
          </p:nvPr>
        </p:nvSpPr>
        <p:spPr>
          <a:xfrm>
            <a:off x="4335458" y="2566987"/>
            <a:ext cx="1760542" cy="172402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4" name="Google Shape;64;p21"/>
          <p:cNvSpPr/>
          <p:nvPr>
            <p:ph idx="5" type="pic"/>
          </p:nvPr>
        </p:nvSpPr>
        <p:spPr>
          <a:xfrm>
            <a:off x="4335458" y="4782343"/>
            <a:ext cx="1760542" cy="172402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  <a:defRPr b="0" i="0" sz="44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8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8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hyperlink" Target="https://www.youtube.com/watch?v=RG1ZkzWMcK8" TargetMode="External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3F3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ky, flower, plant, orange&#10;&#10;Description automatically generated" id="108" name="Google Shape;108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1873" l="0" r="0" t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grpSp>
        <p:nvGrpSpPr>
          <p:cNvPr id="109" name="Google Shape;109;p1"/>
          <p:cNvGrpSpPr/>
          <p:nvPr/>
        </p:nvGrpSpPr>
        <p:grpSpPr>
          <a:xfrm>
            <a:off x="642956" y="329616"/>
            <a:ext cx="1133363" cy="1089425"/>
            <a:chOff x="642956" y="329616"/>
            <a:chExt cx="1133363" cy="1089425"/>
          </a:xfrm>
        </p:grpSpPr>
        <p:sp>
          <p:nvSpPr>
            <p:cNvPr id="110" name="Google Shape;110;p1"/>
            <p:cNvSpPr/>
            <p:nvPr/>
          </p:nvSpPr>
          <p:spPr>
            <a:xfrm>
              <a:off x="642956" y="329616"/>
              <a:ext cx="893082" cy="8998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883237" y="519156"/>
              <a:ext cx="893082" cy="899885"/>
            </a:xfrm>
            <a:prstGeom prst="rect">
              <a:avLst/>
            </a:prstGeom>
            <a:solidFill>
              <a:srgbClr val="B5DBD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12" name="Google Shape;1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6549" y="4009089"/>
            <a:ext cx="727698" cy="69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69447" y="4009089"/>
            <a:ext cx="727698" cy="7181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, segnale, esterni&#10;&#10;Descrizione generata automaticamente" id="114" name="Google Shape;11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65269" y="4009089"/>
            <a:ext cx="697690" cy="6976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edificio, davanzale&#10;&#10;Descrizione generata automaticamente" id="115" name="Google Shape;115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98133" y="4018664"/>
            <a:ext cx="727698" cy="71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07341" y="4009089"/>
            <a:ext cx="727698" cy="72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951031" y="4009089"/>
            <a:ext cx="727698" cy="72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03929" y="4009089"/>
            <a:ext cx="727698" cy="727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, arma&#10;&#10;Descrizione generata automaticamente" id="119" name="Google Shape;119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511550" y="833919"/>
            <a:ext cx="5168900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 txBox="1"/>
          <p:nvPr/>
        </p:nvSpPr>
        <p:spPr>
          <a:xfrm>
            <a:off x="3281848" y="5888826"/>
            <a:ext cx="6162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lang="en-US" sz="105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Financiado por la Unión Europea. No obstante, los puntos de vista y opiniones expresados son exclusivamente los del autor o autores y no reflejan necesariamente los de la Unión Europea ni los de la Agencia Ejecutiva en el Ámbito Educativo y Cultural Europeo (EACEA). Ni la Unión Europea ni la EACEA pueden ser consideradas responsables de las mismas.</a:t>
            </a:r>
            <a:endParaRPr b="0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4507342" y="4945926"/>
            <a:ext cx="25063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5DBD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</a:t>
            </a:r>
            <a:r>
              <a:rPr b="1" lang="en-US" sz="3600">
                <a:solidFill>
                  <a:srgbClr val="B5DBD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ó</a:t>
            </a:r>
            <a:r>
              <a:rPr b="1" i="0" lang="en-US" sz="3600" u="none" cap="none" strike="noStrike">
                <a:solidFill>
                  <a:srgbClr val="B5DBD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dul</a:t>
            </a:r>
            <a:r>
              <a:rPr b="1" lang="en-US" sz="3600">
                <a:solidFill>
                  <a:srgbClr val="B5DBD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</a:t>
            </a:r>
            <a:r>
              <a:rPr b="1" i="0" lang="en-US" sz="3600" u="none" cap="none" strike="noStrike">
                <a:solidFill>
                  <a:srgbClr val="B5DBD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8</a:t>
            </a:r>
            <a:endParaRPr b="1" i="0" sz="600" u="none" cap="none" strike="noStrike">
              <a:solidFill>
                <a:srgbClr val="B5DBD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22" name="Google Shape;122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9725" y="6072688"/>
            <a:ext cx="2654525" cy="555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ky, flower, plant, orange&#10;&#10;Description automatically generated" id="233" name="Google Shape;233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1873" l="0" r="0" t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grpSp>
        <p:nvGrpSpPr>
          <p:cNvPr id="234" name="Google Shape;234;p11"/>
          <p:cNvGrpSpPr/>
          <p:nvPr/>
        </p:nvGrpSpPr>
        <p:grpSpPr>
          <a:xfrm>
            <a:off x="642956" y="329616"/>
            <a:ext cx="1133363" cy="1089425"/>
            <a:chOff x="642956" y="329616"/>
            <a:chExt cx="1133363" cy="1089425"/>
          </a:xfrm>
        </p:grpSpPr>
        <p:sp>
          <p:nvSpPr>
            <p:cNvPr id="235" name="Google Shape;235;p11"/>
            <p:cNvSpPr/>
            <p:nvPr/>
          </p:nvSpPr>
          <p:spPr>
            <a:xfrm>
              <a:off x="642956" y="329616"/>
              <a:ext cx="893082" cy="8998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883237" y="519156"/>
              <a:ext cx="893082" cy="899885"/>
            </a:xfrm>
            <a:prstGeom prst="rect">
              <a:avLst/>
            </a:prstGeom>
            <a:solidFill>
              <a:srgbClr val="B5DBD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37" name="Google Shape;23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6549" y="4009089"/>
            <a:ext cx="727698" cy="69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69447" y="4009089"/>
            <a:ext cx="727698" cy="7181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, segnale, esterni&#10;&#10;Descrizione generata automaticamente" id="239" name="Google Shape;23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65269" y="4009089"/>
            <a:ext cx="697690" cy="6976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edificio, davanzale&#10;&#10;Descrizione generata automaticamente" id="240" name="Google Shape;24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98133" y="4018664"/>
            <a:ext cx="727698" cy="71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07341" y="4009089"/>
            <a:ext cx="727698" cy="72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951031" y="4009089"/>
            <a:ext cx="727698" cy="72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03929" y="4009089"/>
            <a:ext cx="727698" cy="727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, arma&#10;&#10;Descrizione generata automaticamente" id="244" name="Google Shape;244;p1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511550" y="833919"/>
            <a:ext cx="5168900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1"/>
          <p:cNvSpPr/>
          <p:nvPr/>
        </p:nvSpPr>
        <p:spPr>
          <a:xfrm>
            <a:off x="4507341" y="4945926"/>
            <a:ext cx="4828415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B5DBD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¡Gracias</a:t>
            </a:r>
            <a:r>
              <a:rPr b="1" i="0" lang="en-US" sz="3600" u="none" cap="none" strike="noStrike">
                <a:solidFill>
                  <a:srgbClr val="B5DBD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! ☺</a:t>
            </a:r>
            <a:endParaRPr b="1" i="0" sz="600" u="none" cap="none" strike="noStrike">
              <a:solidFill>
                <a:srgbClr val="B5DBD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46" name="Google Shape;246;p1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9725" y="6072688"/>
            <a:ext cx="2654525" cy="555037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1"/>
          <p:cNvSpPr txBox="1"/>
          <p:nvPr/>
        </p:nvSpPr>
        <p:spPr>
          <a:xfrm>
            <a:off x="3281848" y="5888826"/>
            <a:ext cx="6162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lang="en-US" sz="105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Financiado por la Unión Europea. No obstante, los puntos de vista y opiniones expresados son exclusivamente los del autor o autores y no reflejan necesariamente los de la Unión Europea ni los de la Agencia Ejecutiva en el Ámbito Educativo y Cultural Europeo (EACEA). Ni la Unión Europea ni la EACEA pueden ser consideradas responsables de las mismas.</a:t>
            </a:r>
            <a:endParaRPr b="0" i="0" sz="105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interni, parete, tavolo, portatile&#10;&#10;Descrizione generata automaticamente" id="127" name="Google Shape;127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4561" l="0" r="0" t="24561"/>
          <a:stretch/>
        </p:blipFill>
        <p:spPr>
          <a:xfrm>
            <a:off x="0" y="0"/>
            <a:ext cx="12192000" cy="4135438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128" name="Google Shape;128;p2"/>
          <p:cNvSpPr/>
          <p:nvPr/>
        </p:nvSpPr>
        <p:spPr>
          <a:xfrm>
            <a:off x="5305532" y="4205245"/>
            <a:ext cx="6592500" cy="22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•"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Desarrollar estrategias inclusivas para participar plenamente en la vida política, social, económica y cultural y ser ciudadanos responsables.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•"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Desarrollar vínculos sostenibles en la comunidad en beneficio de ésta y de la sociedad. 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•"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Ser capaces de optar y equilibrar entre diferentes actividades locales que puedan potenciar las prácticas intergeneracionales.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628650" y="3392585"/>
            <a:ext cx="4402036" cy="2841674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651067" y="4128305"/>
            <a:ext cx="454096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Colaboración intergeneracional</a:t>
            </a:r>
            <a:endParaRPr b="0" i="0" sz="3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0" y="6521832"/>
            <a:ext cx="12192000" cy="3361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2" name="Google Shape;13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7432" y="2666765"/>
            <a:ext cx="1231900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/>
          <p:nvPr/>
        </p:nvSpPr>
        <p:spPr>
          <a:xfrm>
            <a:off x="6069679" y="888647"/>
            <a:ext cx="5021943" cy="1465279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6149888" y="2667862"/>
            <a:ext cx="5022000" cy="1465200"/>
          </a:xfrm>
          <a:prstGeom prst="rect">
            <a:avLst/>
          </a:prstGeom>
          <a:solidFill>
            <a:srgbClr val="B5DB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6096000" y="4447074"/>
            <a:ext cx="5021943" cy="14652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696779" y="3400695"/>
            <a:ext cx="461757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Elementos de colaboración intergeneracional:</a:t>
            </a:r>
            <a:endParaRPr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1" name="Google Shape;141;p3"/>
          <p:cNvGrpSpPr/>
          <p:nvPr/>
        </p:nvGrpSpPr>
        <p:grpSpPr>
          <a:xfrm>
            <a:off x="6212197" y="975200"/>
            <a:ext cx="4532776" cy="1233111"/>
            <a:chOff x="6680136" y="3278060"/>
            <a:chExt cx="4791012" cy="1233111"/>
          </a:xfrm>
        </p:grpSpPr>
        <p:sp>
          <p:nvSpPr>
            <p:cNvPr id="142" name="Google Shape;142;p3"/>
            <p:cNvSpPr/>
            <p:nvPr/>
          </p:nvSpPr>
          <p:spPr>
            <a:xfrm>
              <a:off x="6680136" y="3278060"/>
              <a:ext cx="4791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Intercambio de conocimientos y competencias</a:t>
              </a:r>
              <a:endParaRPr b="1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680148" y="4141871"/>
              <a:ext cx="4791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Tutoría y aprendizaje</a:t>
              </a:r>
              <a:endParaRPr b="1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44" name="Google Shape;144;p3"/>
          <p:cNvGrpSpPr/>
          <p:nvPr/>
        </p:nvGrpSpPr>
        <p:grpSpPr>
          <a:xfrm>
            <a:off x="6211924" y="4592600"/>
            <a:ext cx="4563500" cy="931735"/>
            <a:chOff x="6647475" y="3181340"/>
            <a:chExt cx="4823700" cy="931735"/>
          </a:xfrm>
        </p:grpSpPr>
        <p:sp>
          <p:nvSpPr>
            <p:cNvPr id="145" name="Google Shape;145;p3"/>
            <p:cNvSpPr/>
            <p:nvPr/>
          </p:nvSpPr>
          <p:spPr>
            <a:xfrm>
              <a:off x="6647475" y="3181340"/>
              <a:ext cx="4823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Intercambio social y cultural</a:t>
              </a:r>
              <a:endParaRPr b="1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6647479" y="3743775"/>
              <a:ext cx="4791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Elaboración de políticas y promoción</a:t>
              </a:r>
              <a:endParaRPr b="1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6243080" y="2837650"/>
            <a:ext cx="4532768" cy="960645"/>
            <a:chOff x="6872768" y="4861112"/>
            <a:chExt cx="4791003" cy="960645"/>
          </a:xfrm>
        </p:grpSpPr>
        <p:sp>
          <p:nvSpPr>
            <p:cNvPr id="148" name="Google Shape;148;p3"/>
            <p:cNvSpPr/>
            <p:nvPr/>
          </p:nvSpPr>
          <p:spPr>
            <a:xfrm>
              <a:off x="6872768" y="4861112"/>
              <a:ext cx="4791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Resolución de problemas</a:t>
              </a:r>
              <a:endParaRPr b="1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6872771" y="5452458"/>
              <a:ext cx="4791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lang="en-US"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Superar las diferencias generacionales</a:t>
              </a:r>
              <a:endParaRPr b="1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50" name="Google Shape;150;p3"/>
          <p:cNvGrpSpPr/>
          <p:nvPr/>
        </p:nvGrpSpPr>
        <p:grpSpPr>
          <a:xfrm>
            <a:off x="731176" y="2011927"/>
            <a:ext cx="1133363" cy="1089425"/>
            <a:chOff x="642956" y="329616"/>
            <a:chExt cx="1133363" cy="1089425"/>
          </a:xfrm>
        </p:grpSpPr>
        <p:sp>
          <p:nvSpPr>
            <p:cNvPr id="151" name="Google Shape;151;p3"/>
            <p:cNvSpPr/>
            <p:nvPr/>
          </p:nvSpPr>
          <p:spPr>
            <a:xfrm>
              <a:off x="642956" y="329616"/>
              <a:ext cx="893082" cy="8998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83237" y="519156"/>
              <a:ext cx="893082" cy="899885"/>
            </a:xfrm>
            <a:prstGeom prst="rect">
              <a:avLst/>
            </a:prstGeom>
            <a:solidFill>
              <a:srgbClr val="65BA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/>
          <p:nvPr/>
        </p:nvSpPr>
        <p:spPr>
          <a:xfrm>
            <a:off x="603505" y="634247"/>
            <a:ext cx="442088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Beneficios</a:t>
            </a:r>
            <a:endParaRPr b="1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6171828" y="965308"/>
            <a:ext cx="25891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B5DBD2"/>
                </a:solidFill>
                <a:latin typeface="Montserrat"/>
                <a:ea typeface="Montserrat"/>
                <a:cs typeface="Montserrat"/>
                <a:sym typeface="Montserrat"/>
              </a:rPr>
              <a:t>Transferencia de conocimientos</a:t>
            </a:r>
            <a:endParaRPr b="1" i="0" sz="1800" u="none" cap="none" strike="noStrike">
              <a:solidFill>
                <a:srgbClr val="B5DBD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919632" y="2050813"/>
            <a:ext cx="466245" cy="466245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919632" y="3437126"/>
            <a:ext cx="466245" cy="466245"/>
          </a:xfrm>
          <a:prstGeom prst="rect">
            <a:avLst/>
          </a:prstGeom>
          <a:solidFill>
            <a:srgbClr val="B5DB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919632" y="5010323"/>
            <a:ext cx="466245" cy="4662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11298918" y="5958115"/>
            <a:ext cx="893082" cy="8998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6452565" y="2754003"/>
            <a:ext cx="38443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0B6936"/>
                </a:solidFill>
                <a:latin typeface="Montserrat"/>
                <a:ea typeface="Montserrat"/>
                <a:cs typeface="Montserrat"/>
                <a:sym typeface="Montserrat"/>
              </a:rPr>
              <a:t>Tutoría y crecimiento personal</a:t>
            </a:r>
            <a:endParaRPr b="1" i="0" sz="1800" u="none" cap="none" strike="noStrike">
              <a:solidFill>
                <a:srgbClr val="0B693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3244144" y="1804854"/>
            <a:ext cx="36808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65BAAF"/>
                </a:solidFill>
                <a:latin typeface="Montserrat"/>
                <a:ea typeface="Montserrat"/>
                <a:cs typeface="Montserrat"/>
                <a:sym typeface="Montserrat"/>
              </a:rPr>
              <a:t>Reducir los estereotipos del edadismo</a:t>
            </a:r>
            <a:endParaRPr b="1" i="0" sz="1800" u="none" cap="none" strike="noStrike">
              <a:solidFill>
                <a:srgbClr val="65BAA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3244144" y="3610819"/>
            <a:ext cx="35092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B5DBD2"/>
                </a:solidFill>
                <a:latin typeface="Montserrat"/>
                <a:ea typeface="Montserrat"/>
                <a:cs typeface="Montserrat"/>
                <a:sym typeface="Montserrat"/>
              </a:rPr>
              <a:t>Conexiones sociales más fuertes</a:t>
            </a:r>
            <a:endParaRPr b="1" i="0" sz="1800" u="none" cap="none" strike="noStrike">
              <a:solidFill>
                <a:srgbClr val="B5DBD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4"/>
          <p:cNvSpPr/>
          <p:nvPr/>
        </p:nvSpPr>
        <p:spPr>
          <a:xfrm>
            <a:off x="7206544" y="5523360"/>
            <a:ext cx="27815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65BAAF"/>
                </a:solidFill>
                <a:latin typeface="Montserrat"/>
                <a:ea typeface="Montserrat"/>
                <a:cs typeface="Montserrat"/>
                <a:sym typeface="Montserrat"/>
              </a:rPr>
              <a:t>Cohesión comunitaria</a:t>
            </a:r>
            <a:endParaRPr b="1" i="0" sz="1800" u="none" cap="none" strike="noStrike">
              <a:solidFill>
                <a:srgbClr val="65BAA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2153281" y="2815143"/>
            <a:ext cx="29065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2A100"/>
                </a:solidFill>
                <a:latin typeface="Montserrat"/>
                <a:ea typeface="Montserrat"/>
                <a:cs typeface="Montserrat"/>
                <a:sym typeface="Montserrat"/>
              </a:rPr>
              <a:t>Innovación y creatividad</a:t>
            </a:r>
            <a:endParaRPr b="1" i="0" sz="1800" u="none" cap="none" strike="noStrike">
              <a:solidFill>
                <a:srgbClr val="F2A1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7707717" y="3703152"/>
            <a:ext cx="24032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Apoyo económico</a:t>
            </a:r>
            <a:endParaRPr b="1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2813946" y="5338694"/>
            <a:ext cx="31085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6D80A"/>
                </a:solidFill>
                <a:latin typeface="Montserrat"/>
                <a:ea typeface="Montserrat"/>
                <a:cs typeface="Montserrat"/>
                <a:sym typeface="Montserrat"/>
              </a:rPr>
              <a:t>Mejora de la calidad de vida</a:t>
            </a:r>
            <a:endParaRPr b="1" i="0" sz="1800" u="none" cap="none" strike="noStrike">
              <a:solidFill>
                <a:srgbClr val="F6D80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8120951" y="1588975"/>
            <a:ext cx="165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0D7D3F"/>
                </a:solidFill>
                <a:latin typeface="Montserrat"/>
                <a:ea typeface="Montserrat"/>
                <a:cs typeface="Montserrat"/>
                <a:sym typeface="Montserrat"/>
              </a:rPr>
              <a:t>Resiliencia</a:t>
            </a:r>
            <a:endParaRPr b="1" i="0" sz="1800" u="none" cap="none" strike="noStrike">
              <a:solidFill>
                <a:srgbClr val="0D7D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9372228" y="780642"/>
            <a:ext cx="27029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Preservación cultural</a:t>
            </a:r>
            <a:endParaRPr b="1" i="0" sz="1800" u="none" cap="none" strike="noStrike">
              <a:solidFill>
                <a:srgbClr val="FFC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9002302" y="4719105"/>
            <a:ext cx="30941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Soluciones a los problemas locales</a:t>
            </a:r>
            <a:endParaRPr b="1" i="0" sz="1800" u="none" cap="none" strike="noStrike">
              <a:solidFill>
                <a:srgbClr val="FFC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5458853" y="4435655"/>
            <a:ext cx="27558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0D7D3F"/>
                </a:solidFill>
                <a:latin typeface="Montserrat"/>
                <a:ea typeface="Montserrat"/>
                <a:cs typeface="Montserrat"/>
                <a:sym typeface="Montserrat"/>
              </a:rPr>
              <a:t>Aprendizaje y educación</a:t>
            </a:r>
            <a:endParaRPr b="1" i="0" sz="1800" u="none" cap="none" strike="noStrike">
              <a:solidFill>
                <a:srgbClr val="0D7D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5059848" y="6060747"/>
            <a:ext cx="264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12AA57"/>
                </a:solidFill>
                <a:latin typeface="Montserrat"/>
                <a:ea typeface="Montserrat"/>
                <a:cs typeface="Montserrat"/>
                <a:sym typeface="Montserrat"/>
              </a:rPr>
              <a:t>Proyectos comunitarios</a:t>
            </a:r>
            <a:endParaRPr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4585" l="0" r="0" t="24586"/>
          <a:stretch/>
        </p:blipFill>
        <p:spPr>
          <a:xfrm>
            <a:off x="0" y="0"/>
            <a:ext cx="12192000" cy="4135438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180" name="Google Shape;180;p5"/>
          <p:cNvSpPr/>
          <p:nvPr/>
        </p:nvSpPr>
        <p:spPr>
          <a:xfrm>
            <a:off x="5680836" y="4741391"/>
            <a:ext cx="58825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UNA VERDAD INCÓMODA-DOCUMENTAL</a:t>
            </a:r>
            <a:endParaRPr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https://www.youtube.com/watch?v=RG1ZkzWMcK8</a:t>
            </a: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783648" y="3429000"/>
            <a:ext cx="4402036" cy="2841674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330255" y="3972674"/>
            <a:ext cx="535058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Taller medioambiental intergeneracional</a:t>
            </a:r>
            <a:endParaRPr b="1" i="0" sz="3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0" y="6521832"/>
            <a:ext cx="12192000" cy="3361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4" name="Google Shape;18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37432" y="2666765"/>
            <a:ext cx="1231900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6"/>
          <p:cNvGrpSpPr/>
          <p:nvPr/>
        </p:nvGrpSpPr>
        <p:grpSpPr>
          <a:xfrm>
            <a:off x="481263" y="1150100"/>
            <a:ext cx="6017778" cy="2094234"/>
            <a:chOff x="481263" y="1150100"/>
            <a:chExt cx="6017778" cy="2094234"/>
          </a:xfrm>
        </p:grpSpPr>
        <p:sp>
          <p:nvSpPr>
            <p:cNvPr id="190" name="Google Shape;190;p6"/>
            <p:cNvSpPr/>
            <p:nvPr/>
          </p:nvSpPr>
          <p:spPr>
            <a:xfrm>
              <a:off x="481263" y="1150100"/>
              <a:ext cx="5695907" cy="175432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803134" y="1490008"/>
              <a:ext cx="5695907" cy="1754326"/>
            </a:xfrm>
            <a:prstGeom prst="rect">
              <a:avLst/>
            </a:prstGeom>
            <a:solidFill>
              <a:srgbClr val="65BA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92" name="Google Shape;192;p6"/>
          <p:cNvSpPr/>
          <p:nvPr/>
        </p:nvSpPr>
        <p:spPr>
          <a:xfrm>
            <a:off x="1087125" y="2044000"/>
            <a:ext cx="5062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Tiempo de reflexión</a:t>
            </a:r>
            <a:endParaRPr b="1" i="0" sz="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629549" y="3613667"/>
            <a:ext cx="6346908" cy="2395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SemiBold"/>
              <a:buAutoNum type="arabicPeriod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¿Algo con lo que te quedes de la colaboración intergeneracional?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SemiBold"/>
              <a:buAutoNum type="arabicPeriod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¿Cómo conectas personalmente con este tema?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SemiBold"/>
              <a:buAutoNum type="arabicPeriod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 paso que darás/seguirás para el cambio medioambiental a través de la colaboración intergeneracional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SemiBold"/>
              <a:buAutoNum type="arabicPeriod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¿Qué cambio medioambiental quieres ver el año que viene?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4" name="Google Shape;19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7000" y="5933521"/>
            <a:ext cx="889000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6"/>
          <p:cNvSpPr/>
          <p:nvPr/>
        </p:nvSpPr>
        <p:spPr>
          <a:xfrm>
            <a:off x="7296539" y="494522"/>
            <a:ext cx="4581330" cy="588349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96" name="Google Shape;196;p6"/>
          <p:cNvCxnSpPr>
            <a:stCxn id="195" idx="0"/>
            <a:endCxn id="195" idx="2"/>
          </p:cNvCxnSpPr>
          <p:nvPr/>
        </p:nvCxnSpPr>
        <p:spPr>
          <a:xfrm>
            <a:off x="9587204" y="494522"/>
            <a:ext cx="0" cy="5883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6"/>
          <p:cNvCxnSpPr>
            <a:stCxn id="195" idx="1"/>
          </p:cNvCxnSpPr>
          <p:nvPr/>
        </p:nvCxnSpPr>
        <p:spPr>
          <a:xfrm>
            <a:off x="7296539" y="3436271"/>
            <a:ext cx="46653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8" name="Google Shape;198;p6"/>
          <p:cNvSpPr/>
          <p:nvPr/>
        </p:nvSpPr>
        <p:spPr>
          <a:xfrm>
            <a:off x="7699580" y="2968095"/>
            <a:ext cx="3858207" cy="936352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US" sz="2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Despotrique de los 4 guardias</a:t>
            </a:r>
            <a:endParaRPr b="1" i="0" sz="25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interni, parete, tavolo, portatile&#10;&#10;Descrizione generata automaticamente" id="203" name="Google Shape;203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4561" l="0" r="0" t="24561"/>
          <a:stretch/>
        </p:blipFill>
        <p:spPr>
          <a:xfrm>
            <a:off x="0" y="0"/>
            <a:ext cx="12192000" cy="4135438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204" name="Google Shape;204;p7"/>
          <p:cNvSpPr/>
          <p:nvPr/>
        </p:nvSpPr>
        <p:spPr>
          <a:xfrm>
            <a:off x="5353382" y="4346720"/>
            <a:ext cx="659254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374151"/>
                </a:solidFill>
                <a:latin typeface="Montserrat"/>
                <a:ea typeface="Montserrat"/>
                <a:cs typeface="Montserrat"/>
                <a:sym typeface="Montserrat"/>
              </a:rPr>
              <a:t>Las prácticas inclusivas intergeneracionales en la educación medioambiental implican crear oportunidades para que personas de distintas edades colaboren, compartan conocimientos y trabajen juntas en pos de soluciones sostenibles.</a:t>
            </a:r>
            <a:endParaRPr i="0" sz="2000" u="none" cap="none" strike="noStrike">
              <a:solidFill>
                <a:srgbClr val="3741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628650" y="3392585"/>
            <a:ext cx="4402036" cy="2841674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7"/>
          <p:cNvSpPr/>
          <p:nvPr/>
        </p:nvSpPr>
        <p:spPr>
          <a:xfrm>
            <a:off x="651067" y="3851307"/>
            <a:ext cx="454096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Estrategias inclusivas de participación</a:t>
            </a:r>
            <a:endParaRPr i="0" sz="36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0" y="6521832"/>
            <a:ext cx="12192000" cy="3361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8" name="Google Shape;20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7432" y="2666765"/>
            <a:ext cx="1231900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808" l="0" r="0" t="780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14" name="Google Shape;214;p8"/>
          <p:cNvSpPr/>
          <p:nvPr/>
        </p:nvSpPr>
        <p:spPr>
          <a:xfrm>
            <a:off x="1302476" y="2634707"/>
            <a:ext cx="9157838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>
                <a:solidFill>
                  <a:srgbClr val="65BA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COMBATIR LOS ESTEREOTIPOS</a:t>
            </a:r>
            <a:endParaRPr b="0" i="0" sz="1600" u="none" cap="none" strike="noStrike">
              <a:solidFill>
                <a:srgbClr val="65BAA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4460005" y="5216625"/>
            <a:ext cx="284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65BAAF"/>
                </a:solidFill>
                <a:latin typeface="Open Sans"/>
                <a:ea typeface="Open Sans"/>
                <a:cs typeface="Open Sans"/>
                <a:sym typeface="Open Sans"/>
              </a:rPr>
              <a:t>EN EL EDADISMO</a:t>
            </a:r>
            <a:endParaRPr b="0" i="0" sz="2400" u="none" cap="none" strike="noStrike">
              <a:solidFill>
                <a:srgbClr val="65BAA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Google Shape;216;p8"/>
          <p:cNvSpPr/>
          <p:nvPr/>
        </p:nvSpPr>
        <p:spPr>
          <a:xfrm>
            <a:off x="8967019" y="0"/>
            <a:ext cx="3224981" cy="2000865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ACTIVIDAD</a:t>
            </a:r>
            <a:endParaRPr b="1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"/>
          <p:cNvSpPr/>
          <p:nvPr/>
        </p:nvSpPr>
        <p:spPr>
          <a:xfrm>
            <a:off x="6096000" y="3415179"/>
            <a:ext cx="6096000" cy="3442819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588534" y="1760830"/>
            <a:ext cx="4733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¿Qué es el "edadismo"?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6254538" y="3697938"/>
            <a:ext cx="5778900" cy="28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374151"/>
                </a:solidFill>
                <a:latin typeface="Montserrat"/>
                <a:ea typeface="Montserrat"/>
                <a:cs typeface="Montserrat"/>
                <a:sym typeface="Montserrat"/>
              </a:rPr>
              <a:t>Por "edadismo" se entiende el trato injusto o la discriminación de las personas por su edad. Es importante que las personas mayores reconozcan y aborden este concepto, ya que implica suposiciones injustas sobre sus capacidades y estereotipos sobre sus intereses. Combatir el edadismo es importante para abogar por la igualdad de respeto y de oportunidades. Las personas mayores deben reconocer y celebrar la diversidad de los grupos de edad para contribuir a una sociedad más inclusiva y respetuosa que valore las experiencias y la sabiduría de cada generación.</a:t>
            </a:r>
            <a:endParaRPr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4" name="Google Shape;224;p9"/>
          <p:cNvGrpSpPr/>
          <p:nvPr/>
        </p:nvGrpSpPr>
        <p:grpSpPr>
          <a:xfrm>
            <a:off x="642956" y="329616"/>
            <a:ext cx="1133363" cy="1089425"/>
            <a:chOff x="642956" y="329616"/>
            <a:chExt cx="1133363" cy="1089425"/>
          </a:xfrm>
        </p:grpSpPr>
        <p:sp>
          <p:nvSpPr>
            <p:cNvPr id="225" name="Google Shape;225;p9"/>
            <p:cNvSpPr/>
            <p:nvPr/>
          </p:nvSpPr>
          <p:spPr>
            <a:xfrm>
              <a:off x="642956" y="329616"/>
              <a:ext cx="893082" cy="8998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883237" y="519156"/>
              <a:ext cx="893082" cy="899885"/>
            </a:xfrm>
            <a:prstGeom prst="rect">
              <a:avLst/>
            </a:prstGeom>
            <a:solidFill>
              <a:srgbClr val="65BA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27" name="Google Shape;227;p9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7590" l="0" r="0" t="7590"/>
          <a:stretch/>
        </p:blipFill>
        <p:spPr>
          <a:xfrm>
            <a:off x="6096000" y="-27639"/>
            <a:ext cx="6086474" cy="344281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pic>
        <p:nvPicPr>
          <p:cNvPr id="228" name="Google Shape;228;p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2675" l="0" r="0" t="2673"/>
          <a:stretch/>
        </p:blipFill>
        <p:spPr>
          <a:xfrm>
            <a:off x="0" y="3415180"/>
            <a:ext cx="6086474" cy="344281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Green Yello">
      <a:dk1>
        <a:srgbClr val="000000"/>
      </a:dk1>
      <a:lt1>
        <a:srgbClr val="FFFFFF"/>
      </a:lt1>
      <a:dk2>
        <a:srgbClr val="3F3F3F"/>
      </a:dk2>
      <a:lt2>
        <a:srgbClr val="E2DFCC"/>
      </a:lt2>
      <a:accent1>
        <a:srgbClr val="029777"/>
      </a:accent1>
      <a:accent2>
        <a:srgbClr val="539F38"/>
      </a:accent2>
      <a:accent3>
        <a:srgbClr val="8AB933"/>
      </a:accent3>
      <a:accent4>
        <a:srgbClr val="BDCC45"/>
      </a:accent4>
      <a:accent5>
        <a:srgbClr val="FFC000"/>
      </a:accent5>
      <a:accent6>
        <a:srgbClr val="F9A535"/>
      </a:accent6>
      <a:hlink>
        <a:srgbClr val="51C3F9"/>
      </a:hlink>
      <a:folHlink>
        <a:srgbClr val="056E9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2021-01-21T08:02:45Z</dcterms:created>
  <dc:creator>Alqibtiyah Winda</dc:creator>
</cp:coreProperties>
</file>