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Montserrat SemiBold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gZU8SoEcDxeibeE0VDGmx2U82R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boldItalic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SemiBold-regular.fntdata"/><Relationship Id="rId16" Type="http://schemas.openxmlformats.org/officeDocument/2006/relationships/slide" Target="slides/slide11.xml"/><Relationship Id="rId19" Type="http://schemas.openxmlformats.org/officeDocument/2006/relationships/font" Target="fonts/MontserratSemiBold-italic.fntdata"/><Relationship Id="rId18" Type="http://schemas.openxmlformats.org/officeDocument/2006/relationships/font" Target="fonts/MontserratSemi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22"/>
          <p:cNvSpPr/>
          <p:nvPr>
            <p:ph idx="2" type="pic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" name="Google Shape;67;p22"/>
          <p:cNvSpPr/>
          <p:nvPr>
            <p:ph idx="3" type="pic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" name="Google Shape;68;p22"/>
          <p:cNvSpPr/>
          <p:nvPr>
            <p:ph idx="4" type="pic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23"/>
          <p:cNvSpPr/>
          <p:nvPr>
            <p:ph idx="2" type="pic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4" name="Google Shape;74;p23"/>
          <p:cNvSpPr/>
          <p:nvPr>
            <p:ph idx="3" type="pic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3"/>
          <p:cNvSpPr/>
          <p:nvPr>
            <p:ph idx="4" type="pic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24"/>
          <p:cNvSpPr/>
          <p:nvPr>
            <p:ph idx="2" type="pic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24"/>
          <p:cNvSpPr/>
          <p:nvPr>
            <p:ph idx="3" type="pic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24"/>
          <p:cNvSpPr/>
          <p:nvPr>
            <p:ph idx="4" type="pic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5"/>
          <p:cNvSpPr/>
          <p:nvPr>
            <p:ph idx="2" type="pic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6"/>
          <p:cNvSpPr/>
          <p:nvPr>
            <p:ph idx="2" type="pic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3" name="Google Shape;93;p26"/>
          <p:cNvSpPr/>
          <p:nvPr>
            <p:ph idx="3" type="pic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7"/>
          <p:cNvSpPr/>
          <p:nvPr>
            <p:ph idx="2" type="pic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4"/>
          <p:cNvSpPr/>
          <p:nvPr>
            <p:ph idx="2" type="pic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15"/>
          <p:cNvSpPr/>
          <p:nvPr>
            <p:ph idx="2" type="pic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6"/>
          <p:cNvSpPr/>
          <p:nvPr>
            <p:ph idx="2" type="pic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" name="Google Shape;28;p16"/>
          <p:cNvSpPr/>
          <p:nvPr>
            <p:ph idx="3" type="pic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" name="Google Shape;29;p16"/>
          <p:cNvSpPr/>
          <p:nvPr>
            <p:ph idx="4" type="pic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17"/>
          <p:cNvSpPr/>
          <p:nvPr>
            <p:ph idx="2" type="pic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17"/>
          <p:cNvSpPr/>
          <p:nvPr>
            <p:ph idx="3" type="pic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8"/>
          <p:cNvSpPr/>
          <p:nvPr>
            <p:ph idx="2" type="pic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1" name="Google Shape;41;p18"/>
          <p:cNvSpPr/>
          <p:nvPr>
            <p:ph idx="3" type="pic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18"/>
          <p:cNvSpPr/>
          <p:nvPr>
            <p:ph idx="4" type="pic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19"/>
          <p:cNvSpPr/>
          <p:nvPr>
            <p:ph idx="2" type="pic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" name="Google Shape;48;p19"/>
          <p:cNvSpPr/>
          <p:nvPr>
            <p:ph idx="3" type="pic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19"/>
          <p:cNvSpPr/>
          <p:nvPr>
            <p:ph idx="4" type="pic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19"/>
          <p:cNvSpPr/>
          <p:nvPr>
            <p:ph idx="5" type="pic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21"/>
          <p:cNvSpPr/>
          <p:nvPr>
            <p:ph idx="2" type="pic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0" name="Google Shape;60;p21"/>
          <p:cNvSpPr/>
          <p:nvPr>
            <p:ph idx="3" type="pic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1" name="Google Shape;61;p21"/>
          <p:cNvSpPr/>
          <p:nvPr>
            <p:ph idx="4" type="pic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b="0" i="0" sz="44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2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13.jpg"/><Relationship Id="rId5" Type="http://schemas.openxmlformats.org/officeDocument/2006/relationships/image" Target="../media/image8.png"/><Relationship Id="rId6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2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Relationship Id="rId4" Type="http://schemas.openxmlformats.org/officeDocument/2006/relationships/image" Target="../media/image13.jp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hyperlink" Target="https://www.footprintcalculator.org/home/es" TargetMode="External"/><Relationship Id="rId5" Type="http://schemas.openxmlformats.org/officeDocument/2006/relationships/hyperlink" Target="https://twitter.com/GretaThunberg" TargetMode="External"/><Relationship Id="rId6" Type="http://schemas.openxmlformats.org/officeDocument/2006/relationships/hyperlink" Target="https://es.eco-counter.com/soluciones/" TargetMode="External"/><Relationship Id="rId7" Type="http://schemas.openxmlformats.org/officeDocument/2006/relationships/image" Target="../media/image25.jpg"/><Relationship Id="rId8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20.jpg"/><Relationship Id="rId5" Type="http://schemas.openxmlformats.org/officeDocument/2006/relationships/image" Target="../media/image27.jpg"/><Relationship Id="rId6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&#10;&#10;Description automatically generated" id="103" name="Google Shape;103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3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&#10;&#10;Descrizione generata automaticamente" id="109" name="Google Shape;10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10" name="Google Shape;11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ma&#10;&#10;Descrizione generata automaticamente" id="114" name="Google Shape;11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por la Unión Europea. No obstante, los puntos de vista y opiniones expresados son exclusivamente los del autor o autores y no reflejan necesariamente los de la Unión Europea ni los de la Agencia Ejecutiva en el Ámbito Educativo y Cultural Europeo (EACEA). Ni la Unión Europea ni la EACEA pueden ser consideradas responsables de las mismas.</a:t>
            </a:r>
            <a:endParaRPr b="0" i="0" sz="105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9725" y="6072688"/>
            <a:ext cx="2654525" cy="55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0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30" name="Google Shape;230;p10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2" name="Google Shape;232;p10"/>
          <p:cNvSpPr/>
          <p:nvPr/>
        </p:nvSpPr>
        <p:spPr>
          <a:xfrm>
            <a:off x="1302492" y="1767006"/>
            <a:ext cx="416887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 tu mejor identidad digital</a:t>
            </a:r>
            <a:endParaRPr b="1" i="0" sz="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3" name="Google Shape;23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792" r="14791" t="0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4" name="Google Shape;234;p10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3281" r="23281" t="0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20180" r="20178" t="0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&#10;&#10;Description automatically generated" id="241" name="Google Shape;24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3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242" name="Google Shape;242;p1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243" name="Google Shape;243;p1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45" name="Google Shape;2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&#10;&#10;Descrizione generata automaticamente" id="247" name="Google Shape;24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248" name="Google Shape;24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ma&#10;&#10;Descrizione generata automaticamente" id="252" name="Google Shape;252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por la Unión Europea. No obstante, los puntos de vista y opiniones expresados son exclusivamente los del autor o autores y no reflejan necesariamente los de la Unión Europea ni los de la Agencia Ejecutiva en el Ámbito Educativo y Cultural Europeo (EACEA). Ni la Unión Europea ni la EACEA pueden ser consideradas responsables de las mismas.</a:t>
            </a:r>
            <a:endParaRPr b="0" i="0" sz="105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3681791" y="4974639"/>
            <a:ext cx="4828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¡Gracias</a:t>
            </a:r>
            <a:r>
              <a:rPr b="1" i="0" lang="en-US" sz="3600" u="none" cap="none" strike="noStrike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! ☺</a:t>
            </a:r>
            <a:endParaRPr b="1" i="0" sz="600" u="none" cap="none" strike="noStrike">
              <a:solidFill>
                <a:srgbClr val="B5DBD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5" name="Google Shape;255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9725" y="5980638"/>
            <a:ext cx="2654525" cy="55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interni, parete, tavolo, portatile&#10;&#10;Descrizione generata automaticamente" id="121" name="Google Shape;121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4561" l="0" r="0" t="24561"/>
          <a:stretch/>
        </p:blipFill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5353375" y="4202926"/>
            <a:ext cx="65925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El uso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estratégico 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interactivo 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plataformas digitales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canales de comunicación en línea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 para: </a:t>
            </a:r>
            <a:endParaRPr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Montserrat"/>
              <a:buChar char="⮚"/>
            </a:pP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sensibilizar;</a:t>
            </a:r>
            <a:endParaRPr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Montserrat"/>
              <a:buChar char="⮚"/>
            </a:pP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inspirar la acción;</a:t>
            </a:r>
            <a:endParaRPr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Montserrat"/>
              <a:buChar char="⮚"/>
            </a:pP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abogar por la sostenibilidad y la conservación del medio ambiente</a:t>
            </a:r>
            <a:r>
              <a:rPr i="0" lang="en-US" sz="1400" u="none" cap="none" strike="noStrike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Abarca una serie de actividades e iniciativas destinadas a fomentar conexiones significativas con una audiencia mundial,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promover la comprensión de los problemas medioambientales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movilizar a individuos y comunidades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 para que participen en </a:t>
            </a:r>
            <a:r>
              <a:rPr b="1"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prácticas responsables con el medio ambiente</a:t>
            </a:r>
            <a:r>
              <a:rPr lang="en-US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 y apoyen causas relevantes.</a:t>
            </a:r>
            <a:endParaRPr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628650" y="3392585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747700" y="3695675"/>
            <a:ext cx="41352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Medio ambiente en línea </a:t>
            </a:r>
            <a:endParaRPr sz="3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Compromiso y promoción</a:t>
            </a:r>
            <a:endParaRPr sz="3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687" l="0" r="0" t="11689"/>
          <a:stretch/>
        </p:blipFill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6568600" y="2081850"/>
            <a:ext cx="4929600" cy="29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compromiso medioambiental en línea se refiere a la </a:t>
            </a:r>
            <a:r>
              <a:rPr b="1" i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participación activa de personas, organizaciones o comunidades en actividades y debates relacionados con cuestiones medioambientales</a:t>
            </a:r>
            <a:r>
              <a:rPr i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 plataformas digitales y a través de canales en línea.</a:t>
            </a:r>
            <a:endParaRPr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mmagine che contiene edificio, davanzale&#10;&#10;Descrizione generata automaticamente" id="135" name="Google Shape;1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141" name="Google Shape;141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3" name="Google Shape;143;p4"/>
          <p:cNvSpPr/>
          <p:nvPr/>
        </p:nvSpPr>
        <p:spPr>
          <a:xfrm>
            <a:off x="1302492" y="1490008"/>
            <a:ext cx="416887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Crucigrama para la participación en línea</a:t>
            </a:r>
            <a:endParaRPr b="1" i="0" sz="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4" name="Google Shape;144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792" r="14791" t="0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5" name="Google Shape;145;p4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3281" r="23281" t="0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zzle pieces" id="147" name="Google Shape;14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0381" y="660843"/>
            <a:ext cx="732629" cy="73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18333" r="18333" t="0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5"/>
          <p:cNvGrpSpPr/>
          <p:nvPr/>
        </p:nvGrpSpPr>
        <p:grpSpPr>
          <a:xfrm>
            <a:off x="343526" y="459507"/>
            <a:ext cx="1133363" cy="1089425"/>
            <a:chOff x="642956" y="329616"/>
            <a:chExt cx="1133363" cy="1089425"/>
          </a:xfrm>
        </p:grpSpPr>
        <p:sp>
          <p:nvSpPr>
            <p:cNvPr id="154" name="Google Shape;154;p5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7707034" y="459512"/>
            <a:ext cx="4617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Activismo en las redes sociales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689571" y="220146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Promoción y campañas en línea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3671949" y="249200"/>
            <a:ext cx="4617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Educación medioambiental virtual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3218500" y="3534550"/>
            <a:ext cx="47211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Informes medioambientales en línea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7707029" y="4473876"/>
            <a:ext cx="4617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Activismo digital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200980" y="272396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Colaboración en línea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583807" y="96964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Formas de participación: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-197425" y="5120200"/>
            <a:ext cx="5016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Creación de contenidos medioambientales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7235438" y="5478060"/>
            <a:ext cx="4617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Creación de comunidades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503" r="25503" t="0"/>
          <a:stretch/>
        </p:blipFill>
        <p:spPr>
          <a:xfrm>
            <a:off x="569857" y="399943"/>
            <a:ext cx="2492286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4477349" y="178975"/>
            <a:ext cx="5566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Actividad de reflexión</a:t>
            </a:r>
            <a:endParaRPr b="1" i="0" sz="36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3931663" y="1318126"/>
            <a:ext cx="6866100" cy="4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¿Qué significa para ti el término "compromiso medioambiental en línea"?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¿Cómo ha influido el compromiso en línea en su concienciación sobre las cuestiones medioambientales?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¿Recuerdas alguna campaña o iniciativa medioambiental en línea memorable? ¿Qué la hace eficaz?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Reflexiona sobre tu propio comportamiento en línea en relación con temas medioambientales. ¿Compartes contenidos, participas en debates o emprendes acciones en línea? ¿Por qué?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Considera las cualidades de una participación eficaz en línea tal y como se presentan en la presentación. ¿Cuáles crees que son las más importantes y por qué?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¿Cómo puedes utilizar tu presencia y tus habilidades en Internet para promover la defensa y la concienciación medioambiental?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¿Existen problemas o desafíos a la hora de participar en cuestiones medioambientales en línea? ¿Cómo vas a superarlos?</a:t>
            </a:r>
            <a:endParaRPr sz="15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Font typeface="Montserrat SemiBold"/>
              <a:buAutoNum type="arabicPeriod"/>
            </a:pPr>
            <a:r>
              <a:rPr lang="en-US" sz="15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Determina una acción concreta que puedas llevar a cabo durante el próximo mes para conectar con las preocupaciones medioambientales en línea. Puede ser algo tan sencillo como compartir un artículo instructivo o unirse a una campaña en línea.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0707" y="54864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74" name="Google Shape;17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3604" y="5295197"/>
            <a:ext cx="1116122" cy="110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/>
          <p:nvPr/>
        </p:nvSpPr>
        <p:spPr>
          <a:xfrm>
            <a:off x="4419297" y="825172"/>
            <a:ext cx="56829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DIARIO DE REFLEXIÓN</a:t>
            </a:r>
            <a:endParaRPr b="1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10246" r="10246" t="0"/>
          <a:stretch/>
        </p:blipFill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2678240" y="642233"/>
            <a:ext cx="728250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Buenas prácticas</a:t>
            </a:r>
            <a:endParaRPr b="1" i="0" sz="8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1486701" y="5616771"/>
            <a:ext cx="24194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Calculadora de huella ecológica</a:t>
            </a:r>
            <a:endParaRPr b="1" i="0" sz="2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5135601" y="5623708"/>
            <a:ext cx="217335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Twitter: Greta Thunberg</a:t>
            </a:r>
            <a:endParaRPr b="1" i="0" sz="2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8441070" y="5623708"/>
            <a:ext cx="23550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Eco contador</a:t>
            </a:r>
            <a:endParaRPr b="1" i="0" sz="2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9061835" y="4394676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6" name="Google Shape;186;p7"/>
          <p:cNvGrpSpPr/>
          <p:nvPr/>
        </p:nvGrpSpPr>
        <p:grpSpPr>
          <a:xfrm>
            <a:off x="642956" y="329616"/>
            <a:ext cx="1256865" cy="1241812"/>
            <a:chOff x="642956" y="329616"/>
            <a:chExt cx="1133363" cy="1089425"/>
          </a:xfrm>
        </p:grpSpPr>
        <p:sp>
          <p:nvSpPr>
            <p:cNvPr id="187" name="Google Shape;187;p7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3139425" y="1348400"/>
            <a:ext cx="63963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Herramientas disponibles para el compromiso medioambiental en línea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7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11545" r="11545" t="0"/>
          <a:stretch/>
        </p:blipFill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1" name="Google Shape;191;p7"/>
          <p:cNvSpPr/>
          <p:nvPr/>
        </p:nvSpPr>
        <p:spPr>
          <a:xfrm>
            <a:off x="2007323" y="4378892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7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15818" r="15816" t="0"/>
          <a:stretch/>
        </p:blipFill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5534579" y="4386784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343510" y="459500"/>
            <a:ext cx="2549047" cy="1089425"/>
            <a:chOff x="642956" y="329616"/>
            <a:chExt cx="1133363" cy="1089425"/>
          </a:xfrm>
        </p:grpSpPr>
        <p:sp>
          <p:nvSpPr>
            <p:cNvPr id="199" name="Google Shape;199;p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1" name="Google Shape;201;p8"/>
          <p:cNvSpPr/>
          <p:nvPr/>
        </p:nvSpPr>
        <p:spPr>
          <a:xfrm>
            <a:off x="7346300" y="267325"/>
            <a:ext cx="47508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Afiliarse a organizaciones medioambientales</a:t>
            </a:r>
            <a:endParaRPr b="1" i="0" sz="3600" u="none" cap="none" strike="noStrike">
              <a:solidFill>
                <a:srgbClr val="65BAA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6689571" y="2201467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Participar en peticiones y campañas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3324933" y="552123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Educar </a:t>
            </a:r>
            <a:endParaRPr b="1" sz="3600">
              <a:solidFill>
                <a:srgbClr val="12AA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 </a:t>
            </a:r>
            <a:endParaRPr b="1" sz="3600">
              <a:solidFill>
                <a:srgbClr val="12AA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abogar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2892593" y="369966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Participar en debates en línea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7765841" y="4299826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Crear y compartir contenidos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0" y="2024150"/>
            <a:ext cx="4617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historias personales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1098275" y="893150"/>
            <a:ext cx="1794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Actúa</a:t>
            </a:r>
            <a:r>
              <a:rPr b="1" i="0" lang="en-US" sz="3600" u="sng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/>
          <p:nvPr/>
        </p:nvSpPr>
        <p:spPr>
          <a:xfrm>
            <a:off x="-197430" y="512019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Medir y compartir el impacto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4814898" y="5674199"/>
            <a:ext cx="4617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Sensibilizar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52" l="0" r="0" t="751"/>
          <a:stretch/>
        </p:blipFill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15" name="Google Shape;215;p9"/>
          <p:cNvSpPr/>
          <p:nvPr/>
        </p:nvSpPr>
        <p:spPr>
          <a:xfrm>
            <a:off x="6447600" y="884550"/>
            <a:ext cx="5134200" cy="4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compromiso medioambiental en línea es una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poderosa 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herramienta para que las personas mayores contribuyan a la sostenibilidad y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tengan un impacto positivo en el mundo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Aprovechando sus perspectivas y conocimientos únicos, </a:t>
            </a:r>
            <a:r>
              <a:rPr b="1"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pueden inspirar a otros a adoptar prácticas ecológicas y defender causas medioambientales.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6" name="Google Shape;216;p9"/>
          <p:cNvGrpSpPr/>
          <p:nvPr/>
        </p:nvGrpSpPr>
        <p:grpSpPr>
          <a:xfrm>
            <a:off x="10551893" y="5416943"/>
            <a:ext cx="1133363" cy="1089425"/>
            <a:chOff x="642956" y="329616"/>
            <a:chExt cx="1133363" cy="1089425"/>
          </a:xfrm>
        </p:grpSpPr>
        <p:sp>
          <p:nvSpPr>
            <p:cNvPr id="217" name="Google Shape;217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9" name="Google Shape;219;p9"/>
          <p:cNvSpPr/>
          <p:nvPr/>
        </p:nvSpPr>
        <p:spPr>
          <a:xfrm>
            <a:off x="4142594" y="648613"/>
            <a:ext cx="1760542" cy="172402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4142594" y="2775828"/>
            <a:ext cx="1760542" cy="1724025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4142594" y="4962312"/>
            <a:ext cx="1760542" cy="1724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7330" l="0" r="0" t="17330"/>
          <a:stretch/>
        </p:blipFill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3" name="Google Shape;223;p9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17357" l="0" r="0" t="17358"/>
          <a:stretch/>
        </p:blipFill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4" name="Google Shape;224;p9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1279" r="21279" t="0"/>
          <a:stretch/>
        </p:blipFill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2021-01-21T08:02:45Z</dcterms:created>
  <dc:creator>Alqibtiyah Winda</dc:creator>
</cp:coreProperties>
</file>