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Arimo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ghxacovCq7cY7f7KkJYHIix07v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Arimo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rimo-bold.fntdata"/><Relationship Id="rId18" Type="http://schemas.openxmlformats.org/officeDocument/2006/relationships/font" Target="fonts/Arim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10" name="Google Shape;210;p4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1" name="Google Shape;211;p4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4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4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14" name="Google Shape;214;p4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23" name="Google Shape;223;p4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4" name="Google Shape;224;p4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4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4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27" name="Google Shape;227;p4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37" name="Google Shape;237;p4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8" name="Google Shape;238;p4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4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4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41" name="Google Shape;241;p4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05" name="Google Shape;105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6" name="Google Shape;106;p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25" name="Google Shape;125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6" name="Google Shape;126;p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29" name="Google Shape;129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38" name="Google Shape;138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9" name="Google Shape;139;p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2" name="Google Shape;142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9" name="Google Shape;149;p3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0" name="Google Shape;150;p3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3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3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53" name="Google Shape;153;p3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1" name="Google Shape;161;p3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2" name="Google Shape;162;p3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3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3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5" name="Google Shape;165;p3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78" name="Google Shape;178;p3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9" name="Google Shape;179;p3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3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3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82" name="Google Shape;182;p3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37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99" name="Google Shape;199;p3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0" name="Google Shape;200;p3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3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3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03" name="Google Shape;203;p3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2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2" Type="http://schemas.openxmlformats.org/officeDocument/2006/relationships/image" Target="../media/image10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0" l="0" r="0" t="-388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964434" y="494424"/>
            <a:ext cx="1700044" cy="1634138"/>
          </a:xfrm>
          <a:custGeom>
            <a:rect b="b" l="l" r="r" t="t"/>
            <a:pathLst>
              <a:path extrusionOk="0" h="1634138" w="1700044">
                <a:moveTo>
                  <a:pt x="0" y="0"/>
                </a:moveTo>
                <a:lnTo>
                  <a:pt x="1700044" y="0"/>
                </a:lnTo>
                <a:lnTo>
                  <a:pt x="1700044" y="1634138"/>
                </a:lnTo>
                <a:lnTo>
                  <a:pt x="0" y="1634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324824" y="6013634"/>
            <a:ext cx="1091547" cy="1046535"/>
          </a:xfrm>
          <a:custGeom>
            <a:rect b="b" l="l" r="r" t="t"/>
            <a:pathLst>
              <a:path extrusionOk="0" h="1046535" w="1091547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67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197199" y="6027996"/>
            <a:ext cx="1091547" cy="1077184"/>
          </a:xfrm>
          <a:custGeom>
            <a:rect b="b" l="l" r="r" t="t"/>
            <a:pathLst>
              <a:path extrusionOk="0" h="1077184" w="1091547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1926546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8" y="0"/>
                </a:lnTo>
                <a:lnTo>
                  <a:pt x="1091548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267325" y="1250878"/>
            <a:ext cx="7753350" cy="4057650"/>
          </a:xfrm>
          <a:custGeom>
            <a:rect b="b" l="l" r="r" t="t"/>
            <a:pathLst>
              <a:path extrusionOk="0" h="4057650" w="7753350">
                <a:moveTo>
                  <a:pt x="0" y="0"/>
                </a:moveTo>
                <a:lnTo>
                  <a:pt x="7753350" y="0"/>
                </a:lnTo>
                <a:lnTo>
                  <a:pt x="775335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1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4572000" y="8934225"/>
            <a:ext cx="9502800" cy="1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lang="en-US" sz="1575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2022-1-ES01-KA220-ADU-000085390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64425" y="9090997"/>
            <a:ext cx="3833900" cy="8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/>
          <p:nvPr/>
        </p:nvSpPr>
        <p:spPr>
          <a:xfrm>
            <a:off x="3982512" y="1941358"/>
            <a:ext cx="10322976" cy="5446660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 cap="flat" cmpd="sng" w="9525">
            <a:solidFill>
              <a:srgbClr val="65BA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1"/>
          <p:cNvSpPr txBox="1"/>
          <p:nvPr/>
        </p:nvSpPr>
        <p:spPr>
          <a:xfrm>
            <a:off x="4150333" y="2293521"/>
            <a:ext cx="9928200" cy="5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lang="en-US" sz="7408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Buscar y demostrar - soluciones para ser más resistentes al cambio climático.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t/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8" name="Google Shape;218;p41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gnifying glass with solid fill" id="219" name="Google Shape;21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8792" y="432063"/>
            <a:ext cx="4534807" cy="453480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1"/>
          <p:cNvSpPr/>
          <p:nvPr/>
        </p:nvSpPr>
        <p:spPr>
          <a:xfrm>
            <a:off x="391133" y="254191"/>
            <a:ext cx="2221438" cy="2293066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7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/>
          <p:nvPr/>
        </p:nvSpPr>
        <p:spPr>
          <a:xfrm>
            <a:off x="4797282" y="3403426"/>
            <a:ext cx="8693437" cy="348014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125F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3"/>
          <p:cNvSpPr txBox="1"/>
          <p:nvPr/>
        </p:nvSpPr>
        <p:spPr>
          <a:xfrm>
            <a:off x="5311650" y="3813278"/>
            <a:ext cx="76647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lang="en-US" sz="7408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Resistencia ramificada</a:t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1" name="Google Shape;231;p43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tree with leaves and text&#10;&#10;Description automatically generated" id="232" name="Google Shape;232;p43"/>
          <p:cNvPicPr preferRelativeResize="0"/>
          <p:nvPr/>
        </p:nvPicPr>
        <p:blipFill rotWithShape="1">
          <a:blip r:embed="rId3">
            <a:alphaModFix/>
          </a:blip>
          <a:srcRect b="70623" l="31500" r="50130" t="0"/>
          <a:stretch/>
        </p:blipFill>
        <p:spPr>
          <a:xfrm>
            <a:off x="13464771" y="1286654"/>
            <a:ext cx="4823229" cy="7713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ree with leaves and text&#10;&#10;Description automatically generated" id="233" name="Google Shape;233;p43"/>
          <p:cNvPicPr preferRelativeResize="0"/>
          <p:nvPr/>
        </p:nvPicPr>
        <p:blipFill rotWithShape="1">
          <a:blip r:embed="rId3">
            <a:alphaModFix/>
          </a:blip>
          <a:srcRect b="70623" l="49597" r="35162" t="0"/>
          <a:stretch/>
        </p:blipFill>
        <p:spPr>
          <a:xfrm>
            <a:off x="0" y="1510550"/>
            <a:ext cx="3769300" cy="726589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/>
          <p:nvPr/>
        </p:nvSpPr>
        <p:spPr>
          <a:xfrm>
            <a:off x="0" y="2862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4"/>
          <p:cNvPicPr preferRelativeResize="0"/>
          <p:nvPr/>
        </p:nvPicPr>
        <p:blipFill rotWithShape="1">
          <a:blip r:embed="rId3">
            <a:alphaModFix/>
          </a:blip>
          <a:srcRect b="69887" l="25468" r="27419" t="0"/>
          <a:stretch/>
        </p:blipFill>
        <p:spPr>
          <a:xfrm>
            <a:off x="1466063" y="236250"/>
            <a:ext cx="15355875" cy="98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0" y="0"/>
            <a:ext cx="18288000" cy="10286998"/>
          </a:xfrm>
          <a:custGeom>
            <a:rect b="b" l="l" r="r" t="t"/>
            <a:pathLst>
              <a:path extrusionOk="0" h="10286998" w="18288000">
                <a:moveTo>
                  <a:pt x="0" y="0"/>
                </a:moveTo>
                <a:lnTo>
                  <a:pt x="18288000" y="0"/>
                </a:lnTo>
                <a:lnTo>
                  <a:pt x="18288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0" l="0" r="0" t="-388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64434" y="494424"/>
            <a:ext cx="1700071" cy="1634310"/>
          </a:xfrm>
          <a:custGeom>
            <a:rect b="b" l="l" r="r" t="t"/>
            <a:pathLst>
              <a:path extrusionOk="0" h="1634310" w="1700071">
                <a:moveTo>
                  <a:pt x="0" y="0"/>
                </a:moveTo>
                <a:lnTo>
                  <a:pt x="1700071" y="0"/>
                </a:lnTo>
                <a:lnTo>
                  <a:pt x="1700071" y="1634310"/>
                </a:lnTo>
                <a:lnTo>
                  <a:pt x="0" y="1634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324824" y="6013634"/>
            <a:ext cx="1091547" cy="1046537"/>
          </a:xfrm>
          <a:custGeom>
            <a:rect b="b" l="l" r="r" t="t"/>
            <a:pathLst>
              <a:path extrusionOk="0" h="1046537" w="1091547">
                <a:moveTo>
                  <a:pt x="0" y="0"/>
                </a:moveTo>
                <a:lnTo>
                  <a:pt x="1091546" y="0"/>
                </a:lnTo>
                <a:lnTo>
                  <a:pt x="1091546" y="1046536"/>
                </a:lnTo>
                <a:lnTo>
                  <a:pt x="0" y="1046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5054171" y="6013634"/>
            <a:ext cx="1091546" cy="1077186"/>
          </a:xfrm>
          <a:custGeom>
            <a:rect b="b" l="l" r="r" t="t"/>
            <a:pathLst>
              <a:path extrusionOk="0" h="1077186" w="1091546">
                <a:moveTo>
                  <a:pt x="0" y="0"/>
                </a:moveTo>
                <a:lnTo>
                  <a:pt x="1091545" y="0"/>
                </a:lnTo>
                <a:lnTo>
                  <a:pt x="1091545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0197199" y="6027996"/>
            <a:ext cx="1091545" cy="1077186"/>
          </a:xfrm>
          <a:custGeom>
            <a:rect b="b" l="l" r="r" t="t"/>
            <a:pathLst>
              <a:path extrusionOk="0" h="1077186" w="1091545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11926546" y="6013634"/>
            <a:ext cx="1091548" cy="1091550"/>
          </a:xfrm>
          <a:custGeom>
            <a:rect b="b" l="l" r="r" t="t"/>
            <a:pathLst>
              <a:path extrusionOk="0" h="1091550" w="1091548">
                <a:moveTo>
                  <a:pt x="0" y="0"/>
                </a:moveTo>
                <a:lnTo>
                  <a:pt x="1091549" y="0"/>
                </a:lnTo>
                <a:lnTo>
                  <a:pt x="1091549" y="1091550"/>
                </a:lnTo>
                <a:lnTo>
                  <a:pt x="0" y="109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4572000" y="8869425"/>
            <a:ext cx="9502800" cy="14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None/>
            </a:pPr>
            <a:r>
              <a:rPr lang="en-US" sz="1575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2022-1-ES01-KA220-ADU-000085390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t/>
            </a:r>
            <a:endParaRPr sz="1575">
              <a:solidFill>
                <a:srgbClr val="40404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4510647" y="2688037"/>
            <a:ext cx="9266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UNIDAD 6</a:t>
            </a:r>
            <a:endParaRPr b="1" sz="6000">
              <a:solidFill>
                <a:srgbClr val="0A5B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Resiliencia y adaptación al cambio</a:t>
            </a:r>
            <a:endParaRPr b="1" sz="6000">
              <a:solidFill>
                <a:srgbClr val="0A5B6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64425" y="9090997"/>
            <a:ext cx="3833900" cy="8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41772" y="375712"/>
            <a:ext cx="6602825" cy="4262438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956687" y="1592675"/>
            <a:ext cx="53730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¿Qué aprenderemos?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0" y="9911288"/>
            <a:ext cx="18288000" cy="504254"/>
          </a:xfrm>
          <a:custGeom>
            <a:rect b="b" l="l" r="r" t="t"/>
            <a:pathLst>
              <a:path extrusionOk="0" h="672338" w="24384000">
                <a:moveTo>
                  <a:pt x="0" y="0"/>
                </a:moveTo>
                <a:lnTo>
                  <a:pt x="24384000" y="0"/>
                </a:lnTo>
                <a:lnTo>
                  <a:pt x="24384000" y="672338"/>
                </a:lnTo>
                <a:lnTo>
                  <a:pt x="0" y="6723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6639723" y="4346648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9106696" y="3538849"/>
            <a:ext cx="8221500" cy="4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Comprender la diferencia entre resiliencia y adaptación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En qué consiste envejecer con éxito y la importancia de ser resiliente.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Cómo desarrollar la resiliencia de forma positiva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798664" y="3453129"/>
            <a:ext cx="5766467" cy="3381534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798664" y="3666173"/>
            <a:ext cx="57582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¿Sabes cuál es la diferencia entre Resiliencia y Adaptación?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563" y="152400"/>
            <a:ext cx="9982200" cy="99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/>
          <p:nvPr/>
        </p:nvSpPr>
        <p:spPr>
          <a:xfrm>
            <a:off x="298420" y="301444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4"/>
          <p:cNvSpPr txBox="1"/>
          <p:nvPr/>
        </p:nvSpPr>
        <p:spPr>
          <a:xfrm>
            <a:off x="2338052" y="569725"/>
            <a:ext cx="136119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lang="en-US" sz="5509">
                <a:latin typeface="Open Sans"/>
                <a:ea typeface="Open Sans"/>
                <a:cs typeface="Open Sans"/>
                <a:sym typeface="Open Sans"/>
              </a:rPr>
              <a:t>Adultos y resistencia climática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4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4"/>
          <p:cNvSpPr txBox="1"/>
          <p:nvPr/>
        </p:nvSpPr>
        <p:spPr>
          <a:xfrm>
            <a:off x="810199" y="2524396"/>
            <a:ext cx="15972600" cy="5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A medida que envejecemos, nos volvemos más vulnerables al cambio climático por varias razones:</a:t>
            </a: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indent="-406400" lvl="0" marL="45720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Enfermedades crónicas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Problemas de movilidad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Menor respuesta inmunitaria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Menor poder económico y menor acceso a servicios e infraestructuras 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Retos cognitivos y sensoriales (por ejemplo, pérdida de audición)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/>
          <p:nvPr/>
        </p:nvSpPr>
        <p:spPr>
          <a:xfrm>
            <a:off x="298420" y="301444"/>
            <a:ext cx="17691160" cy="1384654"/>
          </a:xfrm>
          <a:custGeom>
            <a:rect b="b" l="l" r="r" t="t"/>
            <a:pathLst>
              <a:path extrusionOk="0" h="2675095" w="8803767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5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5"/>
          <p:cNvSpPr txBox="1"/>
          <p:nvPr/>
        </p:nvSpPr>
        <p:spPr>
          <a:xfrm>
            <a:off x="810199" y="2027196"/>
            <a:ext cx="15972600" cy="1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latin typeface="Open Sans"/>
                <a:ea typeface="Open Sans"/>
                <a:cs typeface="Open Sans"/>
                <a:sym typeface="Open Sans"/>
              </a:rPr>
              <a:t>Con el aumento de la esperanza de vida, los retos asociados al envejecimiento se hicieron más evidentes, lo que condujo a un cambio de paradigma hacia la necesidad de promover un envejecimiento activo y satisfactorio.</a:t>
            </a:r>
            <a:endParaRPr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0" name="Google Shape;170;p35"/>
          <p:cNvCxnSpPr/>
          <p:nvPr/>
        </p:nvCxnSpPr>
        <p:spPr>
          <a:xfrm>
            <a:off x="10068741" y="3963508"/>
            <a:ext cx="2672862" cy="0"/>
          </a:xfrm>
          <a:prstGeom prst="straightConnector1">
            <a:avLst/>
          </a:prstGeom>
          <a:noFill/>
          <a:ln cap="flat" cmpd="sng" w="76200">
            <a:solidFill>
              <a:srgbClr val="9DD3C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35"/>
          <p:cNvSpPr/>
          <p:nvPr/>
        </p:nvSpPr>
        <p:spPr>
          <a:xfrm>
            <a:off x="2032028" y="5135512"/>
            <a:ext cx="5758249" cy="3380742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9DD3CD"/>
          </a:solidFill>
          <a:ln cap="flat" cmpd="sng" w="9525">
            <a:solidFill>
              <a:srgbClr val="9DD3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5"/>
          <p:cNvSpPr txBox="1"/>
          <p:nvPr/>
        </p:nvSpPr>
        <p:spPr>
          <a:xfrm>
            <a:off x="2032028" y="5370094"/>
            <a:ext cx="5758200" cy="28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Envejecer con éxito combina longevidad y calidad de vida. </a:t>
            </a:r>
            <a:endParaRPr b="1" sz="32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 compone de tres ámbitos principales. </a:t>
            </a:r>
            <a:endParaRPr b="1" sz="32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Compruébalos</a:t>
            </a:r>
            <a:endParaRPr b="1" sz="32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Right pointing backhand index with solid fill" id="173" name="Google Shape;1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5671" y="7713535"/>
            <a:ext cx="513471" cy="51347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 txBox="1"/>
          <p:nvPr/>
        </p:nvSpPr>
        <p:spPr>
          <a:xfrm>
            <a:off x="2338052" y="569725"/>
            <a:ext cx="13611900" cy="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lang="en-US" sz="5509">
                <a:latin typeface="Open Sans"/>
                <a:ea typeface="Open Sans"/>
                <a:cs typeface="Open Sans"/>
                <a:sym typeface="Open Sans"/>
              </a:rPr>
              <a:t>Adultos y resistencia climática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6602" y="4116996"/>
            <a:ext cx="5513351" cy="551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4F0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/>
          <p:nvPr/>
        </p:nvSpPr>
        <p:spPr>
          <a:xfrm>
            <a:off x="617589" y="1010158"/>
            <a:ext cx="6338712" cy="8269129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FAF4F0"/>
          </a:solidFill>
          <a:ln cap="flat" cmpd="sng" w="76200">
            <a:solidFill>
              <a:srgbClr val="B7DC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AF4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6"/>
          <p:cNvSpPr txBox="1"/>
          <p:nvPr/>
        </p:nvSpPr>
        <p:spPr>
          <a:xfrm>
            <a:off x="1005021" y="1376315"/>
            <a:ext cx="5758200" cy="7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La resiliencia es un pilar fundamental para envejecer con éxito, ya que designa la capacidad de recuperarse de un acontecimiento estresante o de una adversidad en la vida.</a:t>
            </a:r>
            <a:endParaRPr b="1" sz="2200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Las personas con mayor capacidad de recuperación presentan menor mortalidad, riesgos de depresión y salud mental, enfermedades cardiacas, resistencia al estrés y movilidad. También parecen tener una visión más positiva, esperanzada y agradecida de la vida, así como una mejor autopercepción de envejecer con éxito.</a:t>
            </a:r>
            <a:endParaRPr b="1" sz="2200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200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 La resiliencia es multidimensional e incluye componentes mentales, sociales y físicos, como puede verse.</a:t>
            </a:r>
            <a:r>
              <a:rPr b="1" i="0" lang="en-US" sz="22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300" u="none" cap="none" strike="noStrike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Right pointing backhand index with solid fill" id="186" name="Google Shape;18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130" y="8515864"/>
            <a:ext cx="513471" cy="513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7929" y="152400"/>
            <a:ext cx="9982200" cy="99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/>
          <p:nvPr/>
        </p:nvSpPr>
        <p:spPr>
          <a:xfrm>
            <a:off x="10885101" y="2491350"/>
            <a:ext cx="6737985" cy="6259244"/>
          </a:xfrm>
          <a:custGeom>
            <a:rect b="b" l="l" r="r" t="t"/>
            <a:pathLst>
              <a:path extrusionOk="0" h="6027420" w="648843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938" r="-1794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7"/>
          <p:cNvSpPr txBox="1"/>
          <p:nvPr/>
        </p:nvSpPr>
        <p:spPr>
          <a:xfrm>
            <a:off x="1026685" y="1114425"/>
            <a:ext cx="699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Refle</a:t>
            </a:r>
            <a:r>
              <a:rPr b="1" lang="en-US" sz="6000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xión</a:t>
            </a:r>
            <a:endParaRPr b="1" i="0" sz="1400" u="none" cap="none" strike="noStrike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37"/>
          <p:cNvSpPr txBox="1"/>
          <p:nvPr/>
        </p:nvSpPr>
        <p:spPr>
          <a:xfrm>
            <a:off x="1026685" y="2390478"/>
            <a:ext cx="9430500" cy="57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¿Alguna vez te sientes ansioso y desesperanzado? ¿Puedes compartir tus principales preocupaciones?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¿Cuáles son tus vías de escape cuando te sientes estresado o agobiado? 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¿Se te ocurre alguna afición/actividad que pueda ayudarte? (puede que lo practiques o no, puede que sólo te interese)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37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7"/>
          <p:cNvSpPr/>
          <p:nvPr/>
        </p:nvSpPr>
        <p:spPr>
          <a:xfrm>
            <a:off x="16509135" y="222585"/>
            <a:ext cx="1504359" cy="1566350"/>
          </a:xfrm>
          <a:custGeom>
            <a:rect b="b" l="l" r="r" t="t"/>
            <a:pathLst>
              <a:path extrusionOk="0" h="1046535" w="1091547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4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 open book" id="206" name="Google Shape;20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47057" y="-4178357"/>
            <a:ext cx="19235057" cy="1923505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2503137" y="1694200"/>
            <a:ext cx="44529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125F64"/>
                </a:solidFill>
                <a:latin typeface="Arimo"/>
                <a:ea typeface="Arimo"/>
                <a:cs typeface="Arimo"/>
                <a:sym typeface="Arimo"/>
              </a:rPr>
              <a:t>Querido diario... ¡hoy me siento Resiliente!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