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rimo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g2p440bU+I5EcwOcMe6GWi+yxX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Arimo-italic.fntdata"/><Relationship Id="rId10" Type="http://schemas.openxmlformats.org/officeDocument/2006/relationships/slide" Target="slides/slide5.xml"/><Relationship Id="rId32" Type="http://schemas.openxmlformats.org/officeDocument/2006/relationships/font" Target="fonts/Arimo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Arimo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1" name="Google Shape;221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2" name="Google Shape;222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5" name="Google Shape;225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6" name="Google Shape;296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7" name="Google Shape;297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00" name="Google Shape;300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6" name="Google Shape;10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6" name="Google Shape;12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9" name="Google Shape;169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0" name="Google Shape;170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0" name="Google Shape;190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1" name="Google Shape;191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5" name="Google Shape;205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6" name="Google Shape;206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9" name="Google Shape;209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23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34.png"/><Relationship Id="rId6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23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6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6.jpg"/><Relationship Id="rId5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5054171" y="6013634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99" l="0" r="0" t="0"/>
            </a:stretch>
          </a:blipFill>
          <a:ln>
            <a:noFill/>
          </a:ln>
        </p:spPr>
      </p:sp>
      <p:sp>
        <p:nvSpPr>
          <p:cNvPr id="102" name="Google Shape;102;p1"/>
          <p:cNvSpPr txBox="1"/>
          <p:nvPr/>
        </p:nvSpPr>
        <p:spPr>
          <a:xfrm>
            <a:off x="5014197" y="8869414"/>
            <a:ext cx="90606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en-US" sz="1575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1600" y="8996587"/>
            <a:ext cx="3694775" cy="77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4614575" y="2604551"/>
            <a:ext cx="9067880" cy="4594733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28" name="Google Shape;228;p10"/>
          <p:cNvSpPr txBox="1"/>
          <p:nvPr/>
        </p:nvSpPr>
        <p:spPr>
          <a:xfrm>
            <a:off x="5311645" y="2604556"/>
            <a:ext cx="7664700" cy="5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Búsqueda del tesoro de la inversión verde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30" name="Google Shape;230;p10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0"/>
          <p:cNvSpPr txBox="1"/>
          <p:nvPr/>
        </p:nvSpPr>
        <p:spPr>
          <a:xfrm rot="-1189244">
            <a:off x="3126367" y="1927179"/>
            <a:ext cx="4114979" cy="10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lang="en-US" sz="4556"/>
              <a:t>¡A JUGAR!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1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8066" r="-1806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1026685" y="1114425"/>
            <a:ext cx="699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80D959"/>
                </a:solidFill>
              </a:rPr>
              <a:t>Reflexión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1026685" y="2524677"/>
            <a:ext cx="9430500" cy="6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5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latin typeface="Open Sans"/>
                <a:ea typeface="Open Sans"/>
                <a:cs typeface="Open Sans"/>
                <a:sym typeface="Open Sans"/>
              </a:rPr>
              <a:t>¿Cómo crees que encajan las inversiones verdes con tus valores y objetivos, especialmente como adulto mayor?</a:t>
            </a:r>
            <a:endParaRPr sz="3100">
              <a:latin typeface="Open Sans"/>
              <a:ea typeface="Open Sans"/>
              <a:cs typeface="Open Sans"/>
              <a:sym typeface="Open Sans"/>
            </a:endParaRPr>
          </a:p>
          <a:p>
            <a:pPr indent="-42545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latin typeface="Open Sans"/>
                <a:ea typeface="Open Sans"/>
                <a:cs typeface="Open Sans"/>
                <a:sym typeface="Open Sans"/>
              </a:rPr>
              <a:t>¿La información proporcionada en esta unidad ha cambiado su perspectiva sobre la inversión para la sostenibilidad? En caso afirmativo, ¿cómo?</a:t>
            </a:r>
            <a:endParaRPr sz="3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2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2"/>
          <p:cNvSpPr txBox="1"/>
          <p:nvPr/>
        </p:nvSpPr>
        <p:spPr>
          <a:xfrm>
            <a:off x="2503869" y="3158374"/>
            <a:ext cx="7249800" cy="2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Políticas y normativas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13720198" y="4604165"/>
            <a:ext cx="4922756" cy="5682835"/>
          </a:xfrm>
          <a:custGeom>
            <a:rect b="b" l="l" r="r" t="t"/>
            <a:pathLst>
              <a:path extrusionOk="0" h="5682835" w="4922756">
                <a:moveTo>
                  <a:pt x="0" y="0"/>
                </a:moveTo>
                <a:lnTo>
                  <a:pt x="4922756" y="0"/>
                </a:lnTo>
                <a:lnTo>
                  <a:pt x="4922756" y="5682835"/>
                </a:lnTo>
                <a:lnTo>
                  <a:pt x="0" y="5682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53" name="Google Shape;253;p13"/>
          <p:cNvSpPr/>
          <p:nvPr/>
        </p:nvSpPr>
        <p:spPr>
          <a:xfrm>
            <a:off x="9110961" y="3054222"/>
            <a:ext cx="5917942" cy="4038995"/>
          </a:xfrm>
          <a:custGeom>
            <a:rect b="b" l="l" r="r" t="t"/>
            <a:pathLst>
              <a:path extrusionOk="0" h="4038995" w="5917942">
                <a:moveTo>
                  <a:pt x="0" y="0"/>
                </a:moveTo>
                <a:lnTo>
                  <a:pt x="5917942" y="0"/>
                </a:lnTo>
                <a:lnTo>
                  <a:pt x="5917942" y="4038995"/>
                </a:lnTo>
                <a:lnTo>
                  <a:pt x="0" y="4038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3"/>
          <p:cNvSpPr/>
          <p:nvPr/>
        </p:nvSpPr>
        <p:spPr>
          <a:xfrm>
            <a:off x="3259097" y="1796007"/>
            <a:ext cx="4643457" cy="3076291"/>
          </a:xfrm>
          <a:custGeom>
            <a:rect b="b" l="l" r="r" t="t"/>
            <a:pathLst>
              <a:path extrusionOk="0" h="3076291" w="4643457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3"/>
          <p:cNvSpPr/>
          <p:nvPr/>
        </p:nvSpPr>
        <p:spPr>
          <a:xfrm>
            <a:off x="3259097" y="5414703"/>
            <a:ext cx="4643457" cy="3076291"/>
          </a:xfrm>
          <a:custGeom>
            <a:rect b="b" l="l" r="r" t="t"/>
            <a:pathLst>
              <a:path extrusionOk="0" h="3076291" w="4643457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3"/>
          <p:cNvSpPr txBox="1"/>
          <p:nvPr/>
        </p:nvSpPr>
        <p:spPr>
          <a:xfrm>
            <a:off x="4235026" y="3003250"/>
            <a:ext cx="2691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>
                <a:latin typeface="Open Sans"/>
                <a:ea typeface="Open Sans"/>
                <a:cs typeface="Open Sans"/>
                <a:sym typeface="Open Sans"/>
              </a:rPr>
              <a:t>POLÍTICAS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3703875" y="6621960"/>
            <a:ext cx="3753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>
                <a:latin typeface="Open Sans"/>
                <a:ea typeface="Open Sans"/>
                <a:cs typeface="Open Sans"/>
                <a:sym typeface="Open Sans"/>
              </a:rPr>
              <a:t>NORMATIVAS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63" name="Google Shape;263;p14"/>
          <p:cNvSpPr txBox="1"/>
          <p:nvPr/>
        </p:nvSpPr>
        <p:spPr>
          <a:xfrm>
            <a:off x="5590497" y="3124985"/>
            <a:ext cx="7107000" cy="30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1"/>
              <a:buFont typeface="Arial"/>
              <a:buNone/>
            </a:pPr>
            <a:r>
              <a:rPr b="1" lang="en-US" sz="579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Juego de mesa: "Explorador de inversiones verdes"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65" name="Google Shape;265;p14"/>
          <p:cNvSpPr/>
          <p:nvPr/>
        </p:nvSpPr>
        <p:spPr>
          <a:xfrm>
            <a:off x="2940040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4"/>
          <p:cNvSpPr txBox="1"/>
          <p:nvPr/>
        </p:nvSpPr>
        <p:spPr>
          <a:xfrm rot="-1189244">
            <a:off x="3254192" y="1895729"/>
            <a:ext cx="4114979" cy="10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lang="en-US" sz="4556"/>
              <a:t>¡A JUGAR!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63" y="152400"/>
            <a:ext cx="14118472" cy="99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63" y="152400"/>
            <a:ext cx="14118472" cy="99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7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938" r="-179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1026685" y="1114425"/>
            <a:ext cx="699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80D959"/>
                </a:solidFill>
              </a:rPr>
              <a:t>Reflexión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1026685" y="3122377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¿Qué importancia cree que tiene para los adultos mayores conocer las políticas globales de inversión verde?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Como adulto mayor, ¿qué papel cree que puede desempeñar en la defensa de políticas que promuevan la inversión verde?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8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8"/>
          <p:cNvSpPr/>
          <p:nvPr/>
        </p:nvSpPr>
        <p:spPr>
          <a:xfrm>
            <a:off x="15613216" y="5143544"/>
            <a:ext cx="2388678" cy="2245357"/>
          </a:xfrm>
          <a:custGeom>
            <a:rect b="b" l="l" r="r" t="t"/>
            <a:pathLst>
              <a:path extrusionOk="0" h="2245357" w="2388678">
                <a:moveTo>
                  <a:pt x="0" y="0"/>
                </a:moveTo>
                <a:lnTo>
                  <a:pt x="2388678" y="0"/>
                </a:lnTo>
                <a:lnTo>
                  <a:pt x="2388678" y="2245358"/>
                </a:lnTo>
                <a:lnTo>
                  <a:pt x="0" y="224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8"/>
          <p:cNvSpPr/>
          <p:nvPr/>
        </p:nvSpPr>
        <p:spPr>
          <a:xfrm>
            <a:off x="12185923" y="6172200"/>
            <a:ext cx="5815972" cy="4114800"/>
          </a:xfrm>
          <a:custGeom>
            <a:rect b="b" l="l" r="r" t="t"/>
            <a:pathLst>
              <a:path extrusionOk="0" h="4114800" w="5815972">
                <a:moveTo>
                  <a:pt x="0" y="0"/>
                </a:moveTo>
                <a:lnTo>
                  <a:pt x="5815971" y="0"/>
                </a:lnTo>
                <a:lnTo>
                  <a:pt x="58159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8"/>
          <p:cNvSpPr txBox="1"/>
          <p:nvPr/>
        </p:nvSpPr>
        <p:spPr>
          <a:xfrm>
            <a:off x="2503869" y="3158374"/>
            <a:ext cx="7249800" cy="2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Riesgos y</a:t>
            </a:r>
            <a:endParaRPr b="1" sz="644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Rentabilidad</a:t>
            </a:r>
            <a:endParaRPr b="1" sz="644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303" name="Google Shape;303;p19"/>
          <p:cNvSpPr/>
          <p:nvPr/>
        </p:nvSpPr>
        <p:spPr>
          <a:xfrm>
            <a:off x="13135414" y="1899901"/>
            <a:ext cx="3064466" cy="3242821"/>
          </a:xfrm>
          <a:custGeom>
            <a:rect b="b" l="l" r="r" t="t"/>
            <a:pathLst>
              <a:path extrusionOk="0" h="3242821" w="3064466">
                <a:moveTo>
                  <a:pt x="0" y="0"/>
                </a:moveTo>
                <a:lnTo>
                  <a:pt x="3064466" y="0"/>
                </a:lnTo>
                <a:lnTo>
                  <a:pt x="3064466" y="3242820"/>
                </a:lnTo>
                <a:lnTo>
                  <a:pt x="0" y="324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9"/>
          <p:cNvSpPr txBox="1"/>
          <p:nvPr/>
        </p:nvSpPr>
        <p:spPr>
          <a:xfrm>
            <a:off x="5891848" y="4499166"/>
            <a:ext cx="86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Tolerancia al riesgo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7179710" y="7804192"/>
            <a:ext cx="86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80D959"/>
                </a:solidFill>
                <a:latin typeface="Roboto"/>
                <a:ea typeface="Roboto"/>
                <a:cs typeface="Roboto"/>
                <a:sym typeface="Roboto"/>
              </a:rPr>
              <a:t>Diversificación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747488" y="5184891"/>
            <a:ext cx="86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Horizonte temporal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9660750" y="1880851"/>
            <a:ext cx="86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0A5B61"/>
                </a:solidFill>
                <a:latin typeface="Roboto"/>
                <a:ea typeface="Roboto"/>
                <a:cs typeface="Roboto"/>
                <a:sym typeface="Roboto"/>
              </a:rPr>
              <a:t>Inflación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9"/>
          <p:cNvGrpSpPr/>
          <p:nvPr/>
        </p:nvGrpSpPr>
        <p:grpSpPr>
          <a:xfrm>
            <a:off x="0" y="15"/>
            <a:ext cx="4837500" cy="3001518"/>
            <a:chOff x="0" y="0"/>
            <a:chExt cx="6450000" cy="4002024"/>
          </a:xfrm>
        </p:grpSpPr>
        <p:sp>
          <p:nvSpPr>
            <p:cNvPr id="309" name="Google Shape;309;p19"/>
            <p:cNvSpPr/>
            <p:nvPr/>
          </p:nvSpPr>
          <p:spPr>
            <a:xfrm>
              <a:off x="0" y="0"/>
              <a:ext cx="6449949" cy="4002024"/>
            </a:xfrm>
            <a:custGeom>
              <a:rect b="b" l="l" r="r" t="t"/>
              <a:pathLst>
                <a:path extrusionOk="0" h="4002024" w="6449949">
                  <a:moveTo>
                    <a:pt x="0" y="0"/>
                  </a:moveTo>
                  <a:lnTo>
                    <a:pt x="6449949" y="0"/>
                  </a:lnTo>
                  <a:lnTo>
                    <a:pt x="6449949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310" name="Google Shape;310;p19"/>
            <p:cNvSpPr txBox="1"/>
            <p:nvPr/>
          </p:nvSpPr>
          <p:spPr>
            <a:xfrm>
              <a:off x="0" y="0"/>
              <a:ext cx="64500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1" lang="en-US" sz="4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Conceptos básicos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 txBox="1"/>
          <p:nvPr/>
        </p:nvSpPr>
        <p:spPr>
          <a:xfrm>
            <a:off x="5014197" y="8869414"/>
            <a:ext cx="90606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en-US" sz="1575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510647" y="2688037"/>
            <a:ext cx="9266700" cy="1828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Green Investments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1600" y="8996587"/>
            <a:ext cx="3694775" cy="77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316" name="Google Shape;316;p20"/>
          <p:cNvSpPr txBox="1"/>
          <p:nvPr/>
        </p:nvSpPr>
        <p:spPr>
          <a:xfrm>
            <a:off x="5590497" y="3544148"/>
            <a:ext cx="7107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1"/>
              <a:buFont typeface="Arial"/>
              <a:buNone/>
            </a:pPr>
            <a:r>
              <a:rPr b="1" lang="en-US" sz="659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Vende una inversión verde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318" name="Google Shape;318;p20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0"/>
          <p:cNvSpPr txBox="1"/>
          <p:nvPr/>
        </p:nvSpPr>
        <p:spPr>
          <a:xfrm rot="-1189244">
            <a:off x="3173517" y="1958629"/>
            <a:ext cx="4114979" cy="10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lang="en-US" sz="4556"/>
              <a:t>¡A JUGAR!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1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809" r="-1780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1026685" y="1114425"/>
            <a:ext cx="699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80D959"/>
                </a:solidFill>
              </a:rPr>
              <a:t>Reflexión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1026685" y="3122377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¿Qué importancia crees que tiene conocer las políticas globales de inversión verde?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¿Qué papel ves en la defensa de políticas que promuevan la inversión verde?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¿Las inversiones verdes tienen beneficios a corto o largo plazo?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0" y="0"/>
            <a:ext cx="5545360" cy="3001518"/>
            <a:chOff x="0" y="0"/>
            <a:chExt cx="7393813" cy="4002024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7393813" cy="4002024"/>
            </a:xfrm>
            <a:custGeom>
              <a:rect b="b" l="l" r="r" t="t"/>
              <a:pathLst>
                <a:path extrusionOk="0" h="4002024" w="7393813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134" name="Google Shape;134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lang="en-US" sz="5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Aspectos destacados de la presentación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7500908" y="0"/>
            <a:ext cx="787051" cy="10287000"/>
          </a:xfrm>
          <a:custGeom>
            <a:rect b="b" l="l" r="r" t="t"/>
            <a:pathLst>
              <a:path extrusionOk="0" h="13716000" w="1049401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4097538" y="3001491"/>
            <a:ext cx="1447800" cy="1428750"/>
          </a:xfrm>
          <a:custGeom>
            <a:rect b="b" l="l" r="r" t="t"/>
            <a:pathLst>
              <a:path extrusionOk="0" h="1428750" w="144780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7828945" y="1692891"/>
            <a:ext cx="8549737" cy="6583298"/>
          </a:xfrm>
          <a:custGeom>
            <a:rect b="b" l="l" r="r" t="t"/>
            <a:pathLst>
              <a:path extrusionOk="0" h="6583298" w="8549737">
                <a:moveTo>
                  <a:pt x="0" y="0"/>
                </a:moveTo>
                <a:lnTo>
                  <a:pt x="8549738" y="0"/>
                </a:lnTo>
                <a:lnTo>
                  <a:pt x="8549738" y="6583297"/>
                </a:lnTo>
                <a:lnTo>
                  <a:pt x="0" y="6583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1063275" y="4729650"/>
            <a:ext cx="61722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-US" sz="3900">
                <a:latin typeface="Open Sans"/>
                <a:ea typeface="Open Sans"/>
                <a:cs typeface="Open Sans"/>
                <a:sym typeface="Open Sans"/>
              </a:rPr>
              <a:t>Sostenibilidad</a:t>
            </a: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900">
                <a:latin typeface="Open Sans"/>
                <a:ea typeface="Open Sans"/>
                <a:cs typeface="Open Sans"/>
                <a:sym typeface="Open Sans"/>
              </a:rPr>
              <a:t>Evaluación de riesgos </a:t>
            </a:r>
            <a:endParaRPr b="1" sz="3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900">
                <a:latin typeface="Open Sans"/>
                <a:ea typeface="Open Sans"/>
                <a:cs typeface="Open Sans"/>
                <a:sym typeface="Open Sans"/>
              </a:rPr>
              <a:t>Autonomía</a:t>
            </a:r>
            <a:endParaRPr b="1" sz="3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sz="3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106696" y="6932531"/>
            <a:ext cx="89940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Analizar los beneficios y riesgos financieros de las inversiones ecológicas.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361" lvl="1" marL="44672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3361" lvl="1" marL="44672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49" name="Google Shape;149;p4"/>
          <p:cNvSpPr txBox="1"/>
          <p:nvPr/>
        </p:nvSpPr>
        <p:spPr>
          <a:xfrm>
            <a:off x="1012789" y="1450775"/>
            <a:ext cx="5260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¿Qué aprenderemos?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978274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52" name="Google Shape;152;p4"/>
          <p:cNvSpPr txBox="1"/>
          <p:nvPr/>
        </p:nvSpPr>
        <p:spPr>
          <a:xfrm>
            <a:off x="9106696" y="2944381"/>
            <a:ext cx="82215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Comprender los fundamentos de la inversión ecológica para la sostenibilidad medioambiental.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9106696" y="5418556"/>
            <a:ext cx="807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Saber cómo encontrar fondos para iniciativas ecológicas.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63" name="Google Shape;163;p5"/>
          <p:cNvSpPr txBox="1"/>
          <p:nvPr/>
        </p:nvSpPr>
        <p:spPr>
          <a:xfrm>
            <a:off x="5311646" y="2983296"/>
            <a:ext cx="76647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6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Tarjetas de reflexión sobre la inversión ecológica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 txBox="1"/>
          <p:nvPr/>
        </p:nvSpPr>
        <p:spPr>
          <a:xfrm rot="-1189244">
            <a:off x="3254204" y="1992069"/>
            <a:ext cx="4114979" cy="9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lang="en-US" sz="4356"/>
              <a:t>¡A JUGAR!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pic>
        <p:nvPicPr>
          <p:cNvPr id="176" name="Google Shape;17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675" y="921876"/>
            <a:ext cx="8569668" cy="403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3154" y="938560"/>
            <a:ext cx="5666165" cy="400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8385" y="5383277"/>
            <a:ext cx="8537166" cy="39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97359" y="5361017"/>
            <a:ext cx="2697658" cy="40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7"/>
          <p:cNvSpPr/>
          <p:nvPr/>
        </p:nvSpPr>
        <p:spPr>
          <a:xfrm rot="1354209">
            <a:off x="12769293" y="6117993"/>
            <a:ext cx="2578829" cy="2750751"/>
          </a:xfrm>
          <a:custGeom>
            <a:rect b="b" l="l" r="r" t="t"/>
            <a:pathLst>
              <a:path extrusionOk="0" h="2750751" w="2578829">
                <a:moveTo>
                  <a:pt x="0" y="0"/>
                </a:moveTo>
                <a:lnTo>
                  <a:pt x="2578828" y="0"/>
                </a:lnTo>
                <a:lnTo>
                  <a:pt x="2578828" y="2750751"/>
                </a:lnTo>
                <a:lnTo>
                  <a:pt x="0" y="2750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7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7"/>
          <p:cNvSpPr txBox="1"/>
          <p:nvPr/>
        </p:nvSpPr>
        <p:spPr>
          <a:xfrm>
            <a:off x="141550" y="3079775"/>
            <a:ext cx="10334100" cy="2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¿Qué son las </a:t>
            </a:r>
            <a:endParaRPr b="1" sz="644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inversiones ecológicas?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810200" y="2301457"/>
            <a:ext cx="4556912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97" name="Google Shape;197;p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98" name="Google Shape;198;p8"/>
          <p:cNvSpPr txBox="1"/>
          <p:nvPr/>
        </p:nvSpPr>
        <p:spPr>
          <a:xfrm>
            <a:off x="810200" y="3922325"/>
            <a:ext cx="92178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Impacto medioambiental</a:t>
            </a:r>
            <a:endParaRPr sz="4399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Rentabilidad potencial</a:t>
            </a:r>
            <a:endParaRPr sz="4399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Sostenibilidad a largo plazo</a:t>
            </a:r>
            <a:endParaRPr sz="4399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Ventajas fiscales</a:t>
            </a:r>
            <a:endParaRPr sz="4399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Inversión ética (valores personales)</a:t>
            </a:r>
            <a:endParaRPr sz="439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968236" y="4067085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200" name="Google Shape;200;p8"/>
          <p:cNvSpPr/>
          <p:nvPr/>
        </p:nvSpPr>
        <p:spPr>
          <a:xfrm>
            <a:off x="10027875" y="228600"/>
            <a:ext cx="7793250" cy="5194236"/>
          </a:xfrm>
          <a:custGeom>
            <a:rect b="b" l="l" r="r" t="t"/>
            <a:pathLst>
              <a:path extrusionOk="0" h="5194236" w="7793250">
                <a:moveTo>
                  <a:pt x="0" y="0"/>
                </a:moveTo>
                <a:lnTo>
                  <a:pt x="7793250" y="0"/>
                </a:lnTo>
                <a:lnTo>
                  <a:pt x="7793250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8"/>
          <p:cNvSpPr/>
          <p:nvPr/>
        </p:nvSpPr>
        <p:spPr>
          <a:xfrm>
            <a:off x="10039498" y="228600"/>
            <a:ext cx="7781627" cy="5194236"/>
          </a:xfrm>
          <a:custGeom>
            <a:rect b="b" l="l" r="r" t="t"/>
            <a:pathLst>
              <a:path extrusionOk="0" h="5194236" w="7781627">
                <a:moveTo>
                  <a:pt x="0" y="0"/>
                </a:moveTo>
                <a:lnTo>
                  <a:pt x="7781627" y="0"/>
                </a:lnTo>
                <a:lnTo>
                  <a:pt x="7781627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8"/>
          <p:cNvSpPr txBox="1"/>
          <p:nvPr/>
        </p:nvSpPr>
        <p:spPr>
          <a:xfrm>
            <a:off x="1077731" y="2573970"/>
            <a:ext cx="8738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lang="en-US" sz="5509">
                <a:latin typeface="Open Sans"/>
                <a:ea typeface="Open Sans"/>
                <a:cs typeface="Open Sans"/>
                <a:sym typeface="Open Sans"/>
              </a:rPr>
              <a:t>Beneficios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110362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12" name="Google Shape;212;p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13" name="Google Shape;213;p9"/>
          <p:cNvSpPr/>
          <p:nvPr/>
        </p:nvSpPr>
        <p:spPr>
          <a:xfrm>
            <a:off x="8051031" y="4257675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214" name="Google Shape;214;p9"/>
          <p:cNvSpPr/>
          <p:nvPr/>
        </p:nvSpPr>
        <p:spPr>
          <a:xfrm>
            <a:off x="11186140" y="5039832"/>
            <a:ext cx="5885925" cy="3917288"/>
          </a:xfrm>
          <a:custGeom>
            <a:rect b="b" l="l" r="r" t="t"/>
            <a:pathLst>
              <a:path extrusionOk="0" h="3917288" w="5885925">
                <a:moveTo>
                  <a:pt x="0" y="0"/>
                </a:moveTo>
                <a:lnTo>
                  <a:pt x="5885926" y="0"/>
                </a:lnTo>
                <a:lnTo>
                  <a:pt x="5885926" y="3917288"/>
                </a:lnTo>
                <a:lnTo>
                  <a:pt x="0" y="3917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9"/>
          <p:cNvSpPr/>
          <p:nvPr/>
        </p:nvSpPr>
        <p:spPr>
          <a:xfrm>
            <a:off x="11186140" y="5035622"/>
            <a:ext cx="5885925" cy="3921498"/>
          </a:xfrm>
          <a:custGeom>
            <a:rect b="b" l="l" r="r" t="t"/>
            <a:pathLst>
              <a:path extrusionOk="0" h="3921498" w="5885925">
                <a:moveTo>
                  <a:pt x="0" y="0"/>
                </a:moveTo>
                <a:lnTo>
                  <a:pt x="5885925" y="0"/>
                </a:lnTo>
                <a:lnTo>
                  <a:pt x="5885925" y="3921498"/>
                </a:lnTo>
                <a:lnTo>
                  <a:pt x="0" y="3921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9"/>
          <p:cNvSpPr txBox="1"/>
          <p:nvPr/>
        </p:nvSpPr>
        <p:spPr>
          <a:xfrm>
            <a:off x="2028664" y="1735513"/>
            <a:ext cx="47529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b="1"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jemplos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4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8685400" y="1539857"/>
            <a:ext cx="94305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5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>
                <a:latin typeface="Open Sans"/>
                <a:ea typeface="Open Sans"/>
                <a:cs typeface="Open Sans"/>
                <a:sym typeface="Open Sans"/>
              </a:rPr>
              <a:t>Cuentas de ahorro ecológicas</a:t>
            </a:r>
            <a:endParaRPr sz="4500">
              <a:latin typeface="Open Sans"/>
              <a:ea typeface="Open Sans"/>
              <a:cs typeface="Open Sans"/>
              <a:sym typeface="Open Sans"/>
            </a:endParaRPr>
          </a:p>
          <a:p>
            <a:pPr indent="-51435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>
                <a:latin typeface="Open Sans"/>
                <a:ea typeface="Open Sans"/>
                <a:cs typeface="Open Sans"/>
                <a:sym typeface="Open Sans"/>
              </a:rPr>
              <a:t>Invertir en paneles solares</a:t>
            </a:r>
            <a:endParaRPr sz="4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1256050" y="5936050"/>
            <a:ext cx="85590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5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Proyectos comunitarios</a:t>
            </a:r>
            <a:endParaRPr sz="4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14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Empresas de electricidad/ gas ecológicas</a:t>
            </a:r>
            <a:endParaRPr sz="4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