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embeddedFontLst>
    <p:embeddedFont>
      <p:font typeface="Montserrat SemiBold"/>
      <p:regular r:id="rId20"/>
      <p:bold r:id="rId21"/>
      <p:italic r:id="rId22"/>
      <p:boldItalic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gjHWfkbWs5SQ7KQGaDJSdcD4/E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regular.fntdata"/><Relationship Id="rId22" Type="http://schemas.openxmlformats.org/officeDocument/2006/relationships/font" Target="fonts/MontserratSemiBold-italic.fntdata"/><Relationship Id="rId21" Type="http://schemas.openxmlformats.org/officeDocument/2006/relationships/font" Target="fonts/MontserratSemiBold-bold.fntdata"/><Relationship Id="rId24" Type="http://schemas.openxmlformats.org/officeDocument/2006/relationships/font" Target="fonts/OpenSans-regular.fntdata"/><Relationship Id="rId23" Type="http://schemas.openxmlformats.org/officeDocument/2006/relationships/font" Target="fonts/Montserrat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8" Type="http://customschemas.google.com/relationships/presentationmetadata" Target="metadata"/><Relationship Id="rId27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f06c3f81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g29f06c3f814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fb77b7c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g29fb77b7c7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f06c3f814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g29f06c3f814_1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f06c3f814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9" name="Google Shape;199;g29f06c3f814_1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24"/>
          <p:cNvSpPr/>
          <p:nvPr>
            <p:ph idx="2" type="pic"/>
          </p:nvPr>
        </p:nvSpPr>
        <p:spPr>
          <a:xfrm>
            <a:off x="449797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8" name="Google Shape;68;p24"/>
          <p:cNvSpPr/>
          <p:nvPr>
            <p:ph idx="3" type="pic"/>
          </p:nvPr>
        </p:nvSpPr>
        <p:spPr>
          <a:xfrm>
            <a:off x="97535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9" name="Google Shape;69;p24"/>
          <p:cNvSpPr/>
          <p:nvPr>
            <p:ph idx="4" type="pic"/>
          </p:nvPr>
        </p:nvSpPr>
        <p:spPr>
          <a:xfrm>
            <a:off x="8020593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29"/>
          <p:cNvSpPr/>
          <p:nvPr>
            <p:ph idx="2" type="pic"/>
          </p:nvPr>
        </p:nvSpPr>
        <p:spPr>
          <a:xfrm>
            <a:off x="6096000" y="387348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29"/>
          <p:cNvSpPr/>
          <p:nvPr>
            <p:ph idx="3" type="pic"/>
          </p:nvPr>
        </p:nvSpPr>
        <p:spPr>
          <a:xfrm>
            <a:off x="6096000" y="2444749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6" name="Google Shape;76;p29"/>
          <p:cNvSpPr/>
          <p:nvPr>
            <p:ph idx="4" type="pic"/>
          </p:nvPr>
        </p:nvSpPr>
        <p:spPr>
          <a:xfrm>
            <a:off x="6096000" y="4502150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30"/>
          <p:cNvSpPr/>
          <p:nvPr>
            <p:ph idx="2" type="pic"/>
          </p:nvPr>
        </p:nvSpPr>
        <p:spPr>
          <a:xfrm>
            <a:off x="6391000" y="1504925"/>
            <a:ext cx="4899585" cy="29429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31"/>
          <p:cNvSpPr/>
          <p:nvPr>
            <p:ph idx="2" type="pic"/>
          </p:nvPr>
        </p:nvSpPr>
        <p:spPr>
          <a:xfrm>
            <a:off x="0" y="3415180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7" name="Google Shape;87;p31"/>
          <p:cNvSpPr/>
          <p:nvPr>
            <p:ph idx="3" type="pic"/>
          </p:nvPr>
        </p:nvSpPr>
        <p:spPr>
          <a:xfrm>
            <a:off x="6096000" y="-27639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34"/>
          <p:cNvSpPr/>
          <p:nvPr>
            <p:ph idx="2" type="pic"/>
          </p:nvPr>
        </p:nvSpPr>
        <p:spPr>
          <a:xfrm>
            <a:off x="1089497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7" name="Google Shape;97;p34"/>
          <p:cNvSpPr/>
          <p:nvPr>
            <p:ph idx="3" type="pic"/>
          </p:nvPr>
        </p:nvSpPr>
        <p:spPr>
          <a:xfrm>
            <a:off x="4718050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8" name="Google Shape;98;p34"/>
          <p:cNvSpPr/>
          <p:nvPr>
            <p:ph idx="4" type="pic"/>
          </p:nvPr>
        </p:nvSpPr>
        <p:spPr>
          <a:xfrm>
            <a:off x="8346603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25"/>
          <p:cNvSpPr/>
          <p:nvPr>
            <p:ph idx="2" type="pic"/>
          </p:nvPr>
        </p:nvSpPr>
        <p:spPr>
          <a:xfrm>
            <a:off x="377825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" name="Google Shape;18;p25"/>
          <p:cNvSpPr/>
          <p:nvPr>
            <p:ph idx="3" type="pic"/>
          </p:nvPr>
        </p:nvSpPr>
        <p:spPr>
          <a:xfrm>
            <a:off x="3200853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21"/>
          <p:cNvSpPr/>
          <p:nvPr>
            <p:ph idx="2" type="pic"/>
          </p:nvPr>
        </p:nvSpPr>
        <p:spPr>
          <a:xfrm>
            <a:off x="1041400" y="548394"/>
            <a:ext cx="5054600" cy="580795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2"/>
          <p:cNvSpPr/>
          <p:nvPr>
            <p:ph idx="2" type="pic"/>
          </p:nvPr>
        </p:nvSpPr>
        <p:spPr>
          <a:xfrm>
            <a:off x="0" y="0"/>
            <a:ext cx="12192000" cy="4135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3"/>
          <p:cNvSpPr/>
          <p:nvPr>
            <p:ph idx="2" type="pic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4" name="Google Shape;34;p23"/>
          <p:cNvSpPr/>
          <p:nvPr>
            <p:ph idx="3" type="pic"/>
          </p:nvPr>
        </p:nvSpPr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" name="Google Shape;35;p23"/>
          <p:cNvSpPr/>
          <p:nvPr>
            <p:ph idx="4" type="pic"/>
          </p:nvPr>
        </p:nvSpPr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6"/>
          <p:cNvSpPr/>
          <p:nvPr>
            <p:ph idx="2" type="pic"/>
          </p:nvPr>
        </p:nvSpPr>
        <p:spPr>
          <a:xfrm>
            <a:off x="0" y="0"/>
            <a:ext cx="46418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1" name="Google Shape;41;p26"/>
          <p:cNvSpPr/>
          <p:nvPr>
            <p:ph idx="3" type="pic"/>
          </p:nvPr>
        </p:nvSpPr>
        <p:spPr>
          <a:xfrm>
            <a:off x="4335458" y="411956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2" name="Google Shape;42;p26"/>
          <p:cNvSpPr/>
          <p:nvPr>
            <p:ph idx="4" type="pic"/>
          </p:nvPr>
        </p:nvSpPr>
        <p:spPr>
          <a:xfrm>
            <a:off x="4335458" y="2566987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3" name="Google Shape;43;p26"/>
          <p:cNvSpPr/>
          <p:nvPr>
            <p:ph idx="5" type="pic"/>
          </p:nvPr>
        </p:nvSpPr>
        <p:spPr>
          <a:xfrm>
            <a:off x="4335458" y="4782343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27"/>
          <p:cNvSpPr/>
          <p:nvPr>
            <p:ph idx="2" type="pic"/>
          </p:nvPr>
        </p:nvSpPr>
        <p:spPr>
          <a:xfrm>
            <a:off x="4718051" y="3429000"/>
            <a:ext cx="2504384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" name="Google Shape;49;p27"/>
          <p:cNvSpPr/>
          <p:nvPr>
            <p:ph idx="3" type="pic"/>
          </p:nvPr>
        </p:nvSpPr>
        <p:spPr>
          <a:xfrm>
            <a:off x="7222435" y="2001078"/>
            <a:ext cx="2504384" cy="485692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0" name="Google Shape;50;p27"/>
          <p:cNvSpPr/>
          <p:nvPr>
            <p:ph idx="4" type="pic"/>
          </p:nvPr>
        </p:nvSpPr>
        <p:spPr>
          <a:xfrm>
            <a:off x="9727097" y="0"/>
            <a:ext cx="246490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8"/>
          <p:cNvSpPr/>
          <p:nvPr>
            <p:ph idx="2" type="pic"/>
          </p:nvPr>
        </p:nvSpPr>
        <p:spPr>
          <a:xfrm>
            <a:off x="1752600" y="0"/>
            <a:ext cx="27813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6" name="Google Shape;56;p28"/>
          <p:cNvSpPr/>
          <p:nvPr>
            <p:ph idx="3" type="pic"/>
          </p:nvPr>
        </p:nvSpPr>
        <p:spPr>
          <a:xfrm>
            <a:off x="4667250" y="2438400"/>
            <a:ext cx="2819400" cy="441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7" name="Google Shape;57;p28"/>
          <p:cNvSpPr/>
          <p:nvPr>
            <p:ph idx="4" type="pic"/>
          </p:nvPr>
        </p:nvSpPr>
        <p:spPr>
          <a:xfrm>
            <a:off x="7620000" y="2438400"/>
            <a:ext cx="4572000" cy="30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32"/>
          <p:cNvSpPr/>
          <p:nvPr>
            <p:ph idx="2" type="pic"/>
          </p:nvPr>
        </p:nvSpPr>
        <p:spPr>
          <a:xfrm>
            <a:off x="1975683" y="512339"/>
            <a:ext cx="2675061" cy="573486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SemiBold"/>
              <a:buNone/>
              <a:defRPr b="0" i="0" sz="44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4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Relationship Id="rId7" Type="http://schemas.openxmlformats.org/officeDocument/2006/relationships/image" Target="../media/image27.png"/><Relationship Id="rId8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36.png"/><Relationship Id="rId7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38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8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flower, plant, orange&#10;&#10;Description automatically generated" id="103" name="Google Shape;103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3" l="0" r="0" t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04" name="Google Shape;104;p1"/>
          <p:cNvGrpSpPr/>
          <p:nvPr/>
        </p:nvGrpSpPr>
        <p:grpSpPr>
          <a:xfrm>
            <a:off x="642956" y="329616"/>
            <a:ext cx="1133363" cy="1089425"/>
            <a:chOff x="642956" y="329616"/>
            <a:chExt cx="1133363" cy="1089425"/>
          </a:xfrm>
        </p:grpSpPr>
        <p:sp>
          <p:nvSpPr>
            <p:cNvPr id="105" name="Google Shape;105;p1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7" name="Google Shape;10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549" y="4009089"/>
            <a:ext cx="727698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9447" y="4009089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egnale, esterni&#10;&#10;Descrizione generata automaticamente" id="109" name="Google Shape;109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&#10;&#10;Descrizione generata automaticamente" id="110" name="Google Shape;110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8133" y="4018664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103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arma&#10;&#10;Descrizione generata automaticamente" id="114" name="Google Shape;114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11550" y="833919"/>
            <a:ext cx="5168900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"/>
          <p:cNvSpPr txBox="1"/>
          <p:nvPr/>
        </p:nvSpPr>
        <p:spPr>
          <a:xfrm>
            <a:off x="3281848" y="5888826"/>
            <a:ext cx="616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Financiado por la Unión Europea. Las opiniones y puntos de vista expresados solo comprometen a su(s) autor(es) y no reflejan necesariamente los de la Unión Europea o los de la Agencia Ejecutiva Europea de Educación y Cultura (EACEA). Ni la Unión Europea ni la EACEA pueden ser considerados responsables de ellos.</a:t>
            </a:r>
            <a:endParaRPr b="0" i="0" sz="105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6" name="Google Shape;116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2950" y="5958525"/>
            <a:ext cx="2868600" cy="59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9f06c3f814_1_6"/>
          <p:cNvSpPr/>
          <p:nvPr/>
        </p:nvSpPr>
        <p:spPr>
          <a:xfrm>
            <a:off x="1" y="0"/>
            <a:ext cx="5247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" name="Google Shape;223;g29f06c3f814_1_6"/>
          <p:cNvSpPr txBox="1"/>
          <p:nvPr/>
        </p:nvSpPr>
        <p:spPr>
          <a:xfrm>
            <a:off x="1516903" y="565950"/>
            <a:ext cx="10178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Tus actividades cotidianas: ¿qué relación tienen con el medio ambiente, la economía, la sociedad y las instituciones?</a:t>
            </a:r>
            <a:r>
              <a:rPr b="0" i="0" lang="en-US" sz="28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0" i="0" sz="54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24" name="Google Shape;224;g29f06c3f814_1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1450" y="2117950"/>
            <a:ext cx="7189325" cy="43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/>
          <p:nvPr/>
        </p:nvSpPr>
        <p:spPr>
          <a:xfrm>
            <a:off x="4121261" y="634724"/>
            <a:ext cx="39495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Etiquetas principales</a:t>
            </a:r>
            <a:endParaRPr b="1" i="0" sz="36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30" name="Google Shape;230;p9"/>
          <p:cNvGrpSpPr/>
          <p:nvPr/>
        </p:nvGrpSpPr>
        <p:grpSpPr>
          <a:xfrm>
            <a:off x="10594268" y="4955568"/>
            <a:ext cx="1133363" cy="1089425"/>
            <a:chOff x="642956" y="329616"/>
            <a:chExt cx="1133363" cy="1089425"/>
          </a:xfrm>
        </p:grpSpPr>
        <p:sp>
          <p:nvSpPr>
            <p:cNvPr id="231" name="Google Shape;231;p9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33" name="Google Shape;2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225" y="2305903"/>
            <a:ext cx="26860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99500" y="2378809"/>
            <a:ext cx="1567824" cy="15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83075" y="2236798"/>
            <a:ext cx="1943124" cy="192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76225" y="4741728"/>
            <a:ext cx="2686050" cy="126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6613" y="4741728"/>
            <a:ext cx="2686049" cy="130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4373" y="2305893"/>
            <a:ext cx="1711574" cy="1650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413050" y="566673"/>
            <a:ext cx="5682900" cy="18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¿Cómo podemos hacer que las compras sean más sostenibles?</a:t>
            </a:r>
            <a:endParaRPr b="1" i="0" sz="6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413042" y="2312022"/>
            <a:ext cx="5682957" cy="1108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10"/>
          <p:cNvSpPr/>
          <p:nvPr/>
        </p:nvSpPr>
        <p:spPr>
          <a:xfrm>
            <a:off x="413043" y="3762391"/>
            <a:ext cx="3803357" cy="108447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10"/>
          <p:cNvSpPr/>
          <p:nvPr/>
        </p:nvSpPr>
        <p:spPr>
          <a:xfrm>
            <a:off x="413043" y="5107080"/>
            <a:ext cx="3803357" cy="108447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47" name="Google Shape;247;p10"/>
          <p:cNvGrpSpPr/>
          <p:nvPr/>
        </p:nvGrpSpPr>
        <p:grpSpPr>
          <a:xfrm>
            <a:off x="829640" y="5403184"/>
            <a:ext cx="553590" cy="492261"/>
            <a:chOff x="11062546" y="4350398"/>
            <a:chExt cx="470995" cy="418817"/>
          </a:xfrm>
        </p:grpSpPr>
        <p:sp>
          <p:nvSpPr>
            <p:cNvPr id="248" name="Google Shape;248;p10"/>
            <p:cNvSpPr/>
            <p:nvPr/>
          </p:nvSpPr>
          <p:spPr>
            <a:xfrm>
              <a:off x="11062546" y="4350398"/>
              <a:ext cx="470995" cy="418817"/>
            </a:xfrm>
            <a:custGeom>
              <a:rect b="b" l="l" r="r" t="t"/>
              <a:pathLst>
                <a:path extrusionOk="0" h="418817" w="470995">
                  <a:moveTo>
                    <a:pt x="428300" y="75861"/>
                  </a:moveTo>
                  <a:lnTo>
                    <a:pt x="283690" y="75861"/>
                  </a:lnTo>
                  <a:lnTo>
                    <a:pt x="283690" y="52155"/>
                  </a:lnTo>
                  <a:cubicBezTo>
                    <a:pt x="283690" y="22916"/>
                    <a:pt x="259983" y="0"/>
                    <a:pt x="231535" y="0"/>
                  </a:cubicBezTo>
                  <a:cubicBezTo>
                    <a:pt x="202297" y="0"/>
                    <a:pt x="179380" y="23707"/>
                    <a:pt x="179380" y="52155"/>
                  </a:cubicBezTo>
                  <a:lnTo>
                    <a:pt x="179380" y="75861"/>
                  </a:lnTo>
                  <a:lnTo>
                    <a:pt x="43462" y="75861"/>
                  </a:lnTo>
                  <a:cubicBezTo>
                    <a:pt x="19756" y="75861"/>
                    <a:pt x="0" y="95617"/>
                    <a:pt x="0" y="119324"/>
                  </a:cubicBezTo>
                  <a:lnTo>
                    <a:pt x="0" y="375356"/>
                  </a:lnTo>
                  <a:cubicBezTo>
                    <a:pt x="0" y="399062"/>
                    <a:pt x="19756" y="418818"/>
                    <a:pt x="43462" y="418818"/>
                  </a:cubicBezTo>
                  <a:lnTo>
                    <a:pt x="427510" y="418818"/>
                  </a:lnTo>
                  <a:cubicBezTo>
                    <a:pt x="451217" y="418818"/>
                    <a:pt x="470972" y="399062"/>
                    <a:pt x="470972" y="375356"/>
                  </a:cubicBezTo>
                  <a:lnTo>
                    <a:pt x="470972" y="119324"/>
                  </a:lnTo>
                  <a:cubicBezTo>
                    <a:pt x="471762" y="94827"/>
                    <a:pt x="452007" y="75861"/>
                    <a:pt x="428300" y="75861"/>
                  </a:cubicBezTo>
                  <a:close/>
                  <a:moveTo>
                    <a:pt x="202297" y="52155"/>
                  </a:moveTo>
                  <a:cubicBezTo>
                    <a:pt x="202297" y="36350"/>
                    <a:pt x="214940" y="23707"/>
                    <a:pt x="230744" y="23707"/>
                  </a:cubicBezTo>
                  <a:cubicBezTo>
                    <a:pt x="246549" y="23707"/>
                    <a:pt x="259193" y="36350"/>
                    <a:pt x="259193" y="52155"/>
                  </a:cubicBezTo>
                  <a:lnTo>
                    <a:pt x="259193" y="109841"/>
                  </a:lnTo>
                  <a:lnTo>
                    <a:pt x="201507" y="109841"/>
                  </a:lnTo>
                  <a:lnTo>
                    <a:pt x="201507" y="52155"/>
                  </a:lnTo>
                  <a:close/>
                  <a:moveTo>
                    <a:pt x="448056" y="375356"/>
                  </a:moveTo>
                  <a:cubicBezTo>
                    <a:pt x="448056" y="386419"/>
                    <a:pt x="439363" y="395111"/>
                    <a:pt x="428300" y="395111"/>
                  </a:cubicBezTo>
                  <a:lnTo>
                    <a:pt x="43462" y="395111"/>
                  </a:lnTo>
                  <a:cubicBezTo>
                    <a:pt x="32399" y="395111"/>
                    <a:pt x="23707" y="386419"/>
                    <a:pt x="23707" y="375356"/>
                  </a:cubicBezTo>
                  <a:lnTo>
                    <a:pt x="23707" y="119324"/>
                  </a:lnTo>
                  <a:cubicBezTo>
                    <a:pt x="23707" y="108260"/>
                    <a:pt x="32399" y="99568"/>
                    <a:pt x="43462" y="99568"/>
                  </a:cubicBezTo>
                  <a:lnTo>
                    <a:pt x="178590" y="99568"/>
                  </a:lnTo>
                  <a:lnTo>
                    <a:pt x="178590" y="133548"/>
                  </a:lnTo>
                  <a:lnTo>
                    <a:pt x="283690" y="133548"/>
                  </a:lnTo>
                  <a:lnTo>
                    <a:pt x="283690" y="99568"/>
                  </a:lnTo>
                  <a:lnTo>
                    <a:pt x="428300" y="99568"/>
                  </a:lnTo>
                  <a:cubicBezTo>
                    <a:pt x="439363" y="99568"/>
                    <a:pt x="448056" y="108260"/>
                    <a:pt x="448056" y="119324"/>
                  </a:cubicBezTo>
                  <a:lnTo>
                    <a:pt x="448056" y="37535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11124184" y="4516344"/>
              <a:ext cx="169106" cy="190443"/>
            </a:xfrm>
            <a:custGeom>
              <a:rect b="b" l="l" r="r" t="t"/>
              <a:pathLst>
                <a:path extrusionOk="0" h="190443" w="169106">
                  <a:moveTo>
                    <a:pt x="123274" y="103519"/>
                  </a:moveTo>
                  <a:cubicBezTo>
                    <a:pt x="135918" y="92456"/>
                    <a:pt x="143820" y="76651"/>
                    <a:pt x="143820" y="59267"/>
                  </a:cubicBezTo>
                  <a:cubicBezTo>
                    <a:pt x="143820" y="26868"/>
                    <a:pt x="117742" y="0"/>
                    <a:pt x="84553" y="0"/>
                  </a:cubicBezTo>
                  <a:cubicBezTo>
                    <a:pt x="51364" y="0"/>
                    <a:pt x="25287" y="26077"/>
                    <a:pt x="25287" y="59267"/>
                  </a:cubicBezTo>
                  <a:cubicBezTo>
                    <a:pt x="25287" y="77442"/>
                    <a:pt x="33189" y="93246"/>
                    <a:pt x="45832" y="103519"/>
                  </a:cubicBezTo>
                  <a:cubicBezTo>
                    <a:pt x="18175" y="117743"/>
                    <a:pt x="0" y="146191"/>
                    <a:pt x="0" y="178590"/>
                  </a:cubicBezTo>
                  <a:lnTo>
                    <a:pt x="0" y="190444"/>
                  </a:lnTo>
                  <a:lnTo>
                    <a:pt x="169107" y="190444"/>
                  </a:lnTo>
                  <a:lnTo>
                    <a:pt x="169107" y="178590"/>
                  </a:lnTo>
                  <a:cubicBezTo>
                    <a:pt x="169107" y="146191"/>
                    <a:pt x="150142" y="117743"/>
                    <a:pt x="123274" y="103519"/>
                  </a:cubicBezTo>
                  <a:close/>
                  <a:moveTo>
                    <a:pt x="48993" y="59267"/>
                  </a:moveTo>
                  <a:cubicBezTo>
                    <a:pt x="48993" y="39511"/>
                    <a:pt x="64798" y="23707"/>
                    <a:pt x="84553" y="23707"/>
                  </a:cubicBezTo>
                  <a:cubicBezTo>
                    <a:pt x="104309" y="23707"/>
                    <a:pt x="120113" y="39511"/>
                    <a:pt x="120113" y="59267"/>
                  </a:cubicBezTo>
                  <a:cubicBezTo>
                    <a:pt x="120113" y="79022"/>
                    <a:pt x="104309" y="94827"/>
                    <a:pt x="84553" y="94827"/>
                  </a:cubicBezTo>
                  <a:cubicBezTo>
                    <a:pt x="64798" y="94827"/>
                    <a:pt x="48993" y="78232"/>
                    <a:pt x="48993" y="59267"/>
                  </a:cubicBezTo>
                  <a:close/>
                  <a:moveTo>
                    <a:pt x="24497" y="167527"/>
                  </a:moveTo>
                  <a:cubicBezTo>
                    <a:pt x="30028" y="139869"/>
                    <a:pt x="54525" y="118533"/>
                    <a:pt x="84553" y="118533"/>
                  </a:cubicBezTo>
                  <a:cubicBezTo>
                    <a:pt x="114582" y="118533"/>
                    <a:pt x="139079" y="139869"/>
                    <a:pt x="144610" y="167527"/>
                  </a:cubicBezTo>
                  <a:lnTo>
                    <a:pt x="24497" y="1675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11333592" y="4550324"/>
              <a:ext cx="138288" cy="23706"/>
            </a:xfrm>
            <a:custGeom>
              <a:rect b="b" l="l" r="r" t="t"/>
              <a:pathLst>
                <a:path extrusionOk="0" h="23706" w="138288">
                  <a:moveTo>
                    <a:pt x="126436" y="0"/>
                  </a:moveTo>
                  <a:lnTo>
                    <a:pt x="11853" y="0"/>
                  </a:lnTo>
                  <a:cubicBezTo>
                    <a:pt x="5531" y="0"/>
                    <a:pt x="0" y="5532"/>
                    <a:pt x="0" y="11853"/>
                  </a:cubicBezTo>
                  <a:cubicBezTo>
                    <a:pt x="0" y="18175"/>
                    <a:pt x="5531" y="23707"/>
                    <a:pt x="11853" y="23707"/>
                  </a:cubicBezTo>
                  <a:lnTo>
                    <a:pt x="126436" y="23707"/>
                  </a:lnTo>
                  <a:cubicBezTo>
                    <a:pt x="132757" y="23707"/>
                    <a:pt x="138289" y="18175"/>
                    <a:pt x="138289" y="11853"/>
                  </a:cubicBezTo>
                  <a:cubicBezTo>
                    <a:pt x="138289" y="5532"/>
                    <a:pt x="132757" y="0"/>
                    <a:pt x="12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11333592" y="4608010"/>
              <a:ext cx="138288" cy="23706"/>
            </a:xfrm>
            <a:custGeom>
              <a:rect b="b" l="l" r="r" t="t"/>
              <a:pathLst>
                <a:path extrusionOk="0" h="23706" w="138288">
                  <a:moveTo>
                    <a:pt x="126436" y="0"/>
                  </a:moveTo>
                  <a:lnTo>
                    <a:pt x="11853" y="0"/>
                  </a:lnTo>
                  <a:cubicBezTo>
                    <a:pt x="5531" y="0"/>
                    <a:pt x="0" y="5531"/>
                    <a:pt x="0" y="11853"/>
                  </a:cubicBezTo>
                  <a:cubicBezTo>
                    <a:pt x="0" y="18175"/>
                    <a:pt x="5531" y="23707"/>
                    <a:pt x="11853" y="23707"/>
                  </a:cubicBezTo>
                  <a:lnTo>
                    <a:pt x="126436" y="23707"/>
                  </a:lnTo>
                  <a:cubicBezTo>
                    <a:pt x="132757" y="23707"/>
                    <a:pt x="138289" y="18175"/>
                    <a:pt x="138289" y="11853"/>
                  </a:cubicBezTo>
                  <a:cubicBezTo>
                    <a:pt x="138289" y="5531"/>
                    <a:pt x="132757" y="0"/>
                    <a:pt x="12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11333592" y="4665696"/>
              <a:ext cx="138288" cy="23706"/>
            </a:xfrm>
            <a:custGeom>
              <a:rect b="b" l="l" r="r" t="t"/>
              <a:pathLst>
                <a:path extrusionOk="0" h="23706" w="138288">
                  <a:moveTo>
                    <a:pt x="126436" y="0"/>
                  </a:moveTo>
                  <a:lnTo>
                    <a:pt x="11853" y="0"/>
                  </a:lnTo>
                  <a:cubicBezTo>
                    <a:pt x="5531" y="0"/>
                    <a:pt x="0" y="5532"/>
                    <a:pt x="0" y="11853"/>
                  </a:cubicBezTo>
                  <a:cubicBezTo>
                    <a:pt x="0" y="18175"/>
                    <a:pt x="5531" y="23707"/>
                    <a:pt x="11853" y="23707"/>
                  </a:cubicBezTo>
                  <a:lnTo>
                    <a:pt x="126436" y="23707"/>
                  </a:lnTo>
                  <a:cubicBezTo>
                    <a:pt x="132757" y="23707"/>
                    <a:pt x="138289" y="18175"/>
                    <a:pt x="138289" y="11853"/>
                  </a:cubicBezTo>
                  <a:cubicBezTo>
                    <a:pt x="138289" y="5532"/>
                    <a:pt x="132757" y="0"/>
                    <a:pt x="12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11281437" y="4393860"/>
              <a:ext cx="23706" cy="23706"/>
            </a:xfrm>
            <a:custGeom>
              <a:rect b="b" l="l" r="r" t="t"/>
              <a:pathLst>
                <a:path extrusionOk="0" h="23706" w="23706">
                  <a:moveTo>
                    <a:pt x="23706" y="11853"/>
                  </a:moveTo>
                  <a:cubicBezTo>
                    <a:pt x="23706" y="18400"/>
                    <a:pt x="18399" y="23707"/>
                    <a:pt x="11853" y="23707"/>
                  </a:cubicBezTo>
                  <a:cubicBezTo>
                    <a:pt x="5307" y="23707"/>
                    <a:pt x="0" y="18400"/>
                    <a:pt x="0" y="11853"/>
                  </a:cubicBezTo>
                  <a:cubicBezTo>
                    <a:pt x="0" y="5307"/>
                    <a:pt x="5307" y="0"/>
                    <a:pt x="11853" y="0"/>
                  </a:cubicBezTo>
                  <a:cubicBezTo>
                    <a:pt x="18399" y="0"/>
                    <a:pt x="23706" y="5307"/>
                    <a:pt x="23706" y="118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914639" y="4047349"/>
            <a:ext cx="383592" cy="514553"/>
          </a:xfrm>
          <a:custGeom>
            <a:rect b="b" l="l" r="r" t="t"/>
            <a:pathLst>
              <a:path extrusionOk="0" h="437783" w="326361">
                <a:moveTo>
                  <a:pt x="285270" y="109051"/>
                </a:moveTo>
                <a:lnTo>
                  <a:pt x="285270" y="23707"/>
                </a:lnTo>
                <a:lnTo>
                  <a:pt x="326362" y="23707"/>
                </a:lnTo>
                <a:lnTo>
                  <a:pt x="326362" y="0"/>
                </a:lnTo>
                <a:lnTo>
                  <a:pt x="0" y="0"/>
                </a:lnTo>
                <a:lnTo>
                  <a:pt x="0" y="23707"/>
                </a:lnTo>
                <a:lnTo>
                  <a:pt x="41092" y="23707"/>
                </a:lnTo>
                <a:lnTo>
                  <a:pt x="41092" y="109051"/>
                </a:lnTo>
                <a:cubicBezTo>
                  <a:pt x="41092" y="157254"/>
                  <a:pt x="69540" y="199926"/>
                  <a:pt x="110631" y="218892"/>
                </a:cubicBezTo>
                <a:cubicBezTo>
                  <a:pt x="69540" y="238647"/>
                  <a:pt x="41092" y="280529"/>
                  <a:pt x="41092" y="328732"/>
                </a:cubicBezTo>
                <a:lnTo>
                  <a:pt x="41092" y="414077"/>
                </a:lnTo>
                <a:lnTo>
                  <a:pt x="0" y="414077"/>
                </a:lnTo>
                <a:lnTo>
                  <a:pt x="0" y="437783"/>
                </a:lnTo>
                <a:lnTo>
                  <a:pt x="326362" y="437783"/>
                </a:lnTo>
                <a:lnTo>
                  <a:pt x="326362" y="414077"/>
                </a:lnTo>
                <a:lnTo>
                  <a:pt x="285270" y="414077"/>
                </a:lnTo>
                <a:lnTo>
                  <a:pt x="285270" y="328732"/>
                </a:lnTo>
                <a:cubicBezTo>
                  <a:pt x="285270" y="280529"/>
                  <a:pt x="256822" y="237857"/>
                  <a:pt x="215731" y="218892"/>
                </a:cubicBezTo>
                <a:cubicBezTo>
                  <a:pt x="256822" y="199136"/>
                  <a:pt x="285270" y="157254"/>
                  <a:pt x="285270" y="109051"/>
                </a:cubicBezTo>
                <a:close/>
                <a:moveTo>
                  <a:pt x="261564" y="23707"/>
                </a:moveTo>
                <a:lnTo>
                  <a:pt x="261564" y="105890"/>
                </a:lnTo>
                <a:cubicBezTo>
                  <a:pt x="253661" y="97988"/>
                  <a:pt x="243389" y="90086"/>
                  <a:pt x="230745" y="85344"/>
                </a:cubicBezTo>
                <a:cubicBezTo>
                  <a:pt x="208619" y="77442"/>
                  <a:pt x="184912" y="79022"/>
                  <a:pt x="158835" y="90876"/>
                </a:cubicBezTo>
                <a:cubicBezTo>
                  <a:pt x="139869" y="99568"/>
                  <a:pt x="121694" y="101148"/>
                  <a:pt x="105890" y="95617"/>
                </a:cubicBezTo>
                <a:cubicBezTo>
                  <a:pt x="82183" y="86924"/>
                  <a:pt x="68749" y="64008"/>
                  <a:pt x="64798" y="56896"/>
                </a:cubicBezTo>
                <a:lnTo>
                  <a:pt x="64798" y="23707"/>
                </a:lnTo>
                <a:lnTo>
                  <a:pt x="261564" y="23707"/>
                </a:lnTo>
                <a:close/>
                <a:moveTo>
                  <a:pt x="64798" y="414077"/>
                </a:moveTo>
                <a:lnTo>
                  <a:pt x="64798" y="370614"/>
                </a:lnTo>
                <a:cubicBezTo>
                  <a:pt x="81393" y="367453"/>
                  <a:pt x="114582" y="361132"/>
                  <a:pt x="133548" y="349278"/>
                </a:cubicBezTo>
                <a:cubicBezTo>
                  <a:pt x="153303" y="337425"/>
                  <a:pt x="175429" y="337425"/>
                  <a:pt x="199136" y="349278"/>
                </a:cubicBezTo>
                <a:cubicBezTo>
                  <a:pt x="206248" y="353229"/>
                  <a:pt x="212570" y="357181"/>
                  <a:pt x="218892" y="361132"/>
                </a:cubicBezTo>
                <a:cubicBezTo>
                  <a:pt x="233116" y="369824"/>
                  <a:pt x="246549" y="378517"/>
                  <a:pt x="262354" y="380097"/>
                </a:cubicBezTo>
                <a:lnTo>
                  <a:pt x="262354" y="414077"/>
                </a:lnTo>
                <a:lnTo>
                  <a:pt x="64798" y="414077"/>
                </a:lnTo>
                <a:close/>
                <a:moveTo>
                  <a:pt x="261564" y="328732"/>
                </a:moveTo>
                <a:lnTo>
                  <a:pt x="261564" y="356390"/>
                </a:lnTo>
                <a:cubicBezTo>
                  <a:pt x="252871" y="354810"/>
                  <a:pt x="244179" y="350068"/>
                  <a:pt x="230745" y="341376"/>
                </a:cubicBezTo>
                <a:cubicBezTo>
                  <a:pt x="224423" y="337425"/>
                  <a:pt x="217311" y="332683"/>
                  <a:pt x="210199" y="328732"/>
                </a:cubicBezTo>
                <a:cubicBezTo>
                  <a:pt x="179381" y="312138"/>
                  <a:pt x="148562" y="312138"/>
                  <a:pt x="121694" y="328732"/>
                </a:cubicBezTo>
                <a:cubicBezTo>
                  <a:pt x="108261" y="336634"/>
                  <a:pt x="82973" y="342957"/>
                  <a:pt x="65589" y="346117"/>
                </a:cubicBezTo>
                <a:lnTo>
                  <a:pt x="65589" y="328732"/>
                </a:lnTo>
                <a:cubicBezTo>
                  <a:pt x="65589" y="274207"/>
                  <a:pt x="109841" y="230745"/>
                  <a:pt x="163576" y="230745"/>
                </a:cubicBezTo>
                <a:cubicBezTo>
                  <a:pt x="217311" y="230745"/>
                  <a:pt x="261564" y="274997"/>
                  <a:pt x="261564" y="328732"/>
                </a:cubicBezTo>
                <a:close/>
                <a:moveTo>
                  <a:pt x="162786" y="207038"/>
                </a:moveTo>
                <a:cubicBezTo>
                  <a:pt x="108261" y="207038"/>
                  <a:pt x="64798" y="162786"/>
                  <a:pt x="64798" y="109051"/>
                </a:cubicBezTo>
                <a:lnTo>
                  <a:pt x="64798" y="96407"/>
                </a:lnTo>
                <a:cubicBezTo>
                  <a:pt x="72701" y="105099"/>
                  <a:pt x="83764" y="113002"/>
                  <a:pt x="97197" y="117743"/>
                </a:cubicBezTo>
                <a:cubicBezTo>
                  <a:pt x="119324" y="126436"/>
                  <a:pt x="143030" y="124065"/>
                  <a:pt x="168317" y="113002"/>
                </a:cubicBezTo>
                <a:cubicBezTo>
                  <a:pt x="222843" y="87714"/>
                  <a:pt x="249710" y="125646"/>
                  <a:pt x="256822" y="138289"/>
                </a:cubicBezTo>
                <a:cubicBezTo>
                  <a:pt x="244179" y="177800"/>
                  <a:pt x="207038" y="207038"/>
                  <a:pt x="162786" y="2070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10"/>
          <p:cNvSpPr/>
          <p:nvPr/>
        </p:nvSpPr>
        <p:spPr>
          <a:xfrm>
            <a:off x="1625750" y="3993804"/>
            <a:ext cx="23196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Mapea </a:t>
            </a:r>
            <a:endParaRPr b="1"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tus hábitos</a:t>
            </a:r>
            <a:endParaRPr b="1" i="0" sz="2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6" name="Google Shape;256;p10"/>
          <p:cNvSpPr/>
          <p:nvPr/>
        </p:nvSpPr>
        <p:spPr>
          <a:xfrm>
            <a:off x="1625761" y="5281993"/>
            <a:ext cx="23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¡Debate </a:t>
            </a:r>
            <a:endParaRPr b="1" sz="20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 grupo!</a:t>
            </a:r>
            <a:endParaRPr b="1" i="0" sz="2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7" name="Google Shape;2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7261" y="3993795"/>
            <a:ext cx="605052" cy="605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egnale, esterni&#10;&#10;Descrizione generata automaticamente" id="258" name="Google Shape;25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3971" y="2312022"/>
            <a:ext cx="605052" cy="6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24293" y="566678"/>
            <a:ext cx="605052" cy="6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01826" y="3580385"/>
            <a:ext cx="4449984" cy="296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96023" y="1409580"/>
            <a:ext cx="3155782" cy="2103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/>
          <p:nvPr/>
        </p:nvSpPr>
        <p:spPr>
          <a:xfrm>
            <a:off x="7917100" y="136300"/>
            <a:ext cx="3807900" cy="28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¿Has pensado en tu huella ecológica?</a:t>
            </a:r>
            <a:endParaRPr b="1" i="0" sz="36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4667250" y="0"/>
            <a:ext cx="2819400" cy="233045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11"/>
          <p:cNvSpPr/>
          <p:nvPr/>
        </p:nvSpPr>
        <p:spPr>
          <a:xfrm>
            <a:off x="-19050" y="0"/>
            <a:ext cx="1638300" cy="685800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7620000" y="5588000"/>
            <a:ext cx="4572000" cy="127000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0" y="2831400"/>
            <a:ext cx="4572000" cy="309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050" y="0"/>
            <a:ext cx="7486651" cy="5432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/>
          <p:nvPr/>
        </p:nvSpPr>
        <p:spPr>
          <a:xfrm>
            <a:off x="0" y="6001133"/>
            <a:ext cx="12192000" cy="8568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4151702" y="1358150"/>
            <a:ext cx="3888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¡Gracias!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8" name="Google Shape;278;p18"/>
          <p:cNvGrpSpPr/>
          <p:nvPr/>
        </p:nvGrpSpPr>
        <p:grpSpPr>
          <a:xfrm>
            <a:off x="10357190" y="578381"/>
            <a:ext cx="1133363" cy="1089425"/>
            <a:chOff x="642956" y="329616"/>
            <a:chExt cx="1133363" cy="1089425"/>
          </a:xfrm>
        </p:grpSpPr>
        <p:sp>
          <p:nvSpPr>
            <p:cNvPr id="279" name="Google Shape;279;p18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65BAA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81" name="Google Shape;281;p18"/>
          <p:cNvSpPr txBox="1"/>
          <p:nvPr/>
        </p:nvSpPr>
        <p:spPr>
          <a:xfrm>
            <a:off x="4013950" y="6140950"/>
            <a:ext cx="74766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Financiado por la Unión Europea. Las opiniones y puntos de vista expresados </a:t>
            </a:r>
            <a:r>
              <a:rPr lang="en-US" sz="105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sólo</a:t>
            </a:r>
            <a:r>
              <a:rPr lang="en-US" sz="105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comprometen a su(s) autor(es) y no reflejan necesariamente los de la Unión Europea o los de la Agencia Ejecutiva Europea de Educación y Cultura (EACEA). Ni la Unión Europea ni la EACEA pueden ser considerados responsables de ellos.</a:t>
            </a:r>
            <a:endParaRPr sz="105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testo, arma&#10;&#10;Descrizione generata automaticamente" id="282" name="Google Shape;28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1550" y="2529956"/>
            <a:ext cx="5168900" cy="270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250" y="6129812"/>
            <a:ext cx="2868600" cy="59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flower, plant, orange&#10;&#10;Description automatically generated" id="121" name="Google Shape;121;g29fb77b7c7d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22" name="Google Shape;122;g29fb77b7c7d_0_0"/>
          <p:cNvGrpSpPr/>
          <p:nvPr/>
        </p:nvGrpSpPr>
        <p:grpSpPr>
          <a:xfrm>
            <a:off x="642956" y="329616"/>
            <a:ext cx="1133381" cy="1089540"/>
            <a:chOff x="642956" y="329616"/>
            <a:chExt cx="1133381" cy="1089540"/>
          </a:xfrm>
        </p:grpSpPr>
        <p:sp>
          <p:nvSpPr>
            <p:cNvPr id="123" name="Google Shape;123;g29fb77b7c7d_0_0"/>
            <p:cNvSpPr/>
            <p:nvPr/>
          </p:nvSpPr>
          <p:spPr>
            <a:xfrm>
              <a:off x="642956" y="329616"/>
              <a:ext cx="893100" cy="90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" name="Google Shape;124;g29fb77b7c7d_0_0"/>
            <p:cNvSpPr/>
            <p:nvPr/>
          </p:nvSpPr>
          <p:spPr>
            <a:xfrm>
              <a:off x="883237" y="519156"/>
              <a:ext cx="893100" cy="900000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25" name="Google Shape;125;g29fb77b7c7d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549" y="4009089"/>
            <a:ext cx="727698" cy="69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9fb77b7c7d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9447" y="4009089"/>
            <a:ext cx="727697" cy="718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egnale, esterni&#10;&#10;Descrizione generata automaticamente" id="127" name="Google Shape;127;g29fb77b7c7d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&#10;&#10;Descrizione generata automaticamente" id="128" name="Google Shape;128;g29fb77b7c7d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8133" y="4018664"/>
            <a:ext cx="727697" cy="71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9fb77b7c7d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9fb77b7c7d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1031" y="4009089"/>
            <a:ext cx="727699" cy="7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9fb77b7c7d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9fb77b7c7d_0_0"/>
          <p:cNvSpPr txBox="1"/>
          <p:nvPr/>
        </p:nvSpPr>
        <p:spPr>
          <a:xfrm>
            <a:off x="3281848" y="5888826"/>
            <a:ext cx="616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Financiado por la Unión Europea. Las opiniones y puntos de vista expresados solo comprometen a su(s) autor(es) y no reflejan necesariamente los de la Unión Europea o los de la Agencia Ejecutiva Europea de Educación y Cultura (EACEA). Ni la Unión Europea ni la EACEA pueden ser considerados responsables de ellos.</a:t>
            </a:r>
            <a:endParaRPr b="0" i="0" sz="105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g29fb77b7c7d_0_0"/>
          <p:cNvSpPr txBox="1"/>
          <p:nvPr/>
        </p:nvSpPr>
        <p:spPr>
          <a:xfrm>
            <a:off x="2946148" y="1731075"/>
            <a:ext cx="62997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UNI</a:t>
            </a:r>
            <a:r>
              <a:rPr b="1" lang="en-US" sz="4000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DAD</a:t>
            </a:r>
            <a:r>
              <a:rPr b="1" i="0" lang="en-US" sz="4000" u="none" cap="none" strike="noStrike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 2</a:t>
            </a:r>
            <a:endParaRPr b="1" i="0" sz="4000" u="none" cap="none" strike="noStrike">
              <a:solidFill>
                <a:srgbClr val="0A5B6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Estilo de vida sostenible y huella ecológica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29fb77b7c7d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2950" y="5958525"/>
            <a:ext cx="2868600" cy="59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f06c3f814_1_25"/>
          <p:cNvSpPr/>
          <p:nvPr/>
        </p:nvSpPr>
        <p:spPr>
          <a:xfrm>
            <a:off x="1229238" y="525610"/>
            <a:ext cx="47172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¿Qué es sostenible?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29f06c3f814_1_25"/>
          <p:cNvSpPr/>
          <p:nvPr/>
        </p:nvSpPr>
        <p:spPr>
          <a:xfrm>
            <a:off x="11667272" y="0"/>
            <a:ext cx="5247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" name="Google Shape;141;g29f06c3f814_1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007" y="2038775"/>
            <a:ext cx="1101436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&#10;&#10;Descrizione generata automaticamente" id="142" name="Google Shape;142;g29f06c3f814_1_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67904" y="129625"/>
            <a:ext cx="769925" cy="7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9f06c3f814_1_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0923" y="1426275"/>
            <a:ext cx="4306900" cy="287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9f06c3f814_1_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57950" y="1790325"/>
            <a:ext cx="3344850" cy="250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9f06c3f814_1_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0925" y="4601500"/>
            <a:ext cx="4306900" cy="21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9f06c3f814_1_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6950" y="4464425"/>
            <a:ext cx="3430748" cy="22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9f06c3f814_1_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30948" y="5012276"/>
            <a:ext cx="2331336" cy="174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6096000" y="901425"/>
            <a:ext cx="5250000" cy="146520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6096000" y="2702850"/>
            <a:ext cx="5250000" cy="146520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6096000" y="4447075"/>
            <a:ext cx="5250000" cy="146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731175" y="3429000"/>
            <a:ext cx="5022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3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 que aprenderemos en esta clase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p6"/>
          <p:cNvGrpSpPr/>
          <p:nvPr/>
        </p:nvGrpSpPr>
        <p:grpSpPr>
          <a:xfrm>
            <a:off x="6361456" y="1181450"/>
            <a:ext cx="4532579" cy="809623"/>
            <a:chOff x="6872739" y="3649960"/>
            <a:chExt cx="4791016" cy="809623"/>
          </a:xfrm>
        </p:grpSpPr>
        <p:sp>
          <p:nvSpPr>
            <p:cNvPr id="157" name="Google Shape;157;p6"/>
            <p:cNvSpPr/>
            <p:nvPr/>
          </p:nvSpPr>
          <p:spPr>
            <a:xfrm>
              <a:off x="6872739" y="3649960"/>
              <a:ext cx="2682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lang="en-US" sz="18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Vida sostenible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6872755" y="4120883"/>
              <a:ext cx="4791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3302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Estrategia de residuos cero</a:t>
              </a:r>
              <a:endPara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302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La tragedia de los bienes comunes</a:t>
              </a:r>
              <a:endPara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59" name="Google Shape;159;p6"/>
          <p:cNvGrpSpPr/>
          <p:nvPr/>
        </p:nvGrpSpPr>
        <p:grpSpPr>
          <a:xfrm>
            <a:off x="6361471" y="4702375"/>
            <a:ext cx="4565344" cy="821214"/>
            <a:chOff x="6805549" y="3291115"/>
            <a:chExt cx="4825649" cy="821214"/>
          </a:xfrm>
        </p:grpSpPr>
        <p:sp>
          <p:nvSpPr>
            <p:cNvPr id="160" name="Google Shape;160;p6"/>
            <p:cNvSpPr/>
            <p:nvPr/>
          </p:nvSpPr>
          <p:spPr>
            <a:xfrm>
              <a:off x="6805549" y="3291115"/>
              <a:ext cx="3132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lang="en-US" sz="18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Huella ecológica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6840085" y="3773775"/>
              <a:ext cx="47911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3302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¿Somos realmente "verdes"?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6"/>
          <p:cNvGrpSpPr/>
          <p:nvPr/>
        </p:nvGrpSpPr>
        <p:grpSpPr>
          <a:xfrm>
            <a:off x="6361463" y="2954200"/>
            <a:ext cx="5068128" cy="785049"/>
            <a:chOff x="6840076" y="4745737"/>
            <a:chExt cx="5357100" cy="785049"/>
          </a:xfrm>
        </p:grpSpPr>
        <p:sp>
          <p:nvSpPr>
            <p:cNvPr id="163" name="Google Shape;163;p6"/>
            <p:cNvSpPr/>
            <p:nvPr/>
          </p:nvSpPr>
          <p:spPr>
            <a:xfrm>
              <a:off x="6840076" y="4745737"/>
              <a:ext cx="5357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lang="en-US" sz="18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Compra y lavado verde (</a:t>
              </a:r>
              <a:r>
                <a:rPr b="1" i="1" lang="en-US" sz="18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Greenwashing</a:t>
              </a:r>
              <a:r>
                <a:rPr b="1" lang="en-US" sz="18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6840084" y="5192232"/>
              <a:ext cx="47911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3302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Principales certificaciones</a:t>
              </a:r>
              <a:endPara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302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Biodegradable frente a compostable</a:t>
              </a:r>
              <a:r>
                <a:rPr b="0" i="0" lang="en-US" sz="16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6"/>
          <p:cNvGrpSpPr/>
          <p:nvPr/>
        </p:nvGrpSpPr>
        <p:grpSpPr>
          <a:xfrm>
            <a:off x="731176" y="2011927"/>
            <a:ext cx="1133363" cy="1089425"/>
            <a:chOff x="642956" y="329616"/>
            <a:chExt cx="1133363" cy="1089425"/>
          </a:xfrm>
        </p:grpSpPr>
        <p:sp>
          <p:nvSpPr>
            <p:cNvPr id="166" name="Google Shape;166;p6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75" y="1291563"/>
            <a:ext cx="6412305" cy="427487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"/>
          <p:cNvSpPr/>
          <p:nvPr/>
        </p:nvSpPr>
        <p:spPr>
          <a:xfrm>
            <a:off x="6854367" y="617220"/>
            <a:ext cx="451734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Vida sostenible</a:t>
            </a:r>
            <a:endParaRPr b="0" i="0" sz="36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6854367" y="2216178"/>
            <a:ext cx="4296233" cy="3077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¿Qué es la sostenibilidad?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estrategia "Cero residuos”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tragedia de los comunes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0" y="4857135"/>
            <a:ext cx="3224981" cy="2000865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Immagine che contiene edificio, davanzale&#10;&#10;Descrizione generata automaticamente" id="177" name="Google Shape;17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8117" y="4579669"/>
            <a:ext cx="9652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/>
          <p:nvPr/>
        </p:nvSpPr>
        <p:spPr>
          <a:xfrm>
            <a:off x="1229238" y="525610"/>
            <a:ext cx="47172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¿Somos sostenibles?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3057" y="3429000"/>
            <a:ext cx="1101436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&#10;&#10;Descrizione generata automaticamente" id="185" name="Google Shape;18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4412" y="4996700"/>
            <a:ext cx="1116122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5">
            <a:alphaModFix/>
          </a:blip>
          <a:srcRect b="0" l="0" r="2151" t="0"/>
          <a:stretch/>
        </p:blipFill>
        <p:spPr>
          <a:xfrm>
            <a:off x="5054375" y="875875"/>
            <a:ext cx="6612900" cy="522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/>
          <p:nvPr/>
        </p:nvSpPr>
        <p:spPr>
          <a:xfrm>
            <a:off x="5680836" y="4741391"/>
            <a:ext cx="588251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b="1"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evisa tus hábitos cotidianos. 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¿Podrías detectar alguno de ellos y convertirlo en un hábito más sostenible?</a:t>
            </a:r>
            <a:r>
              <a:rPr b="1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83648" y="3429000"/>
            <a:ext cx="4402036" cy="2841674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907452" y="4249675"/>
            <a:ext cx="37224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 estrategia del </a:t>
            </a:r>
            <a:endParaRPr b="1" sz="3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residuo cero</a:t>
            </a:r>
            <a:endParaRPr b="1" i="0" sz="3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0" y="6521832"/>
            <a:ext cx="12192000" cy="3361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5" name="Google Shape;1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7432" y="2666765"/>
            <a:ext cx="123190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"/>
          <p:cNvPicPr preferRelativeResize="0"/>
          <p:nvPr/>
        </p:nvPicPr>
        <p:blipFill rotWithShape="1">
          <a:blip r:embed="rId4">
            <a:alphaModFix/>
          </a:blip>
          <a:srcRect b="16702" l="6733" r="5478" t="21042"/>
          <a:stretch/>
        </p:blipFill>
        <p:spPr>
          <a:xfrm>
            <a:off x="6420575" y="449700"/>
            <a:ext cx="4791825" cy="339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9f06c3f814_1_42"/>
          <p:cNvSpPr/>
          <p:nvPr/>
        </p:nvSpPr>
        <p:spPr>
          <a:xfrm>
            <a:off x="5673061" y="5449966"/>
            <a:ext cx="5882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 juego de pescar</a:t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g29f06c3f814_1_42"/>
          <p:cNvSpPr/>
          <p:nvPr/>
        </p:nvSpPr>
        <p:spPr>
          <a:xfrm>
            <a:off x="783648" y="3429000"/>
            <a:ext cx="4401900" cy="284160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g29f06c3f814_1_42"/>
          <p:cNvSpPr/>
          <p:nvPr/>
        </p:nvSpPr>
        <p:spPr>
          <a:xfrm>
            <a:off x="907452" y="4249675"/>
            <a:ext cx="37224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Tragedia de los comunes</a:t>
            </a:r>
            <a:endParaRPr b="1" i="0" sz="3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4" name="Google Shape;204;g29f06c3f814_1_42"/>
          <p:cNvSpPr/>
          <p:nvPr/>
        </p:nvSpPr>
        <p:spPr>
          <a:xfrm>
            <a:off x="0" y="6521832"/>
            <a:ext cx="12192000" cy="336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g29f06c3f814_1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7432" y="2666765"/>
            <a:ext cx="1231899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9f06c3f814_1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0731" y="804800"/>
            <a:ext cx="4083077" cy="4436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4"/>
          <p:cNvGrpSpPr/>
          <p:nvPr/>
        </p:nvGrpSpPr>
        <p:grpSpPr>
          <a:xfrm>
            <a:off x="481263" y="1150100"/>
            <a:ext cx="6017778" cy="2094234"/>
            <a:chOff x="481263" y="1150100"/>
            <a:chExt cx="6017778" cy="2094234"/>
          </a:xfrm>
        </p:grpSpPr>
        <p:sp>
          <p:nvSpPr>
            <p:cNvPr id="212" name="Google Shape;212;p4"/>
            <p:cNvSpPr/>
            <p:nvPr/>
          </p:nvSpPr>
          <p:spPr>
            <a:xfrm>
              <a:off x="481263" y="1150100"/>
              <a:ext cx="5695907" cy="17543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03134" y="1490008"/>
              <a:ext cx="5695907" cy="1754326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4" name="Google Shape;214;p4"/>
          <p:cNvSpPr/>
          <p:nvPr/>
        </p:nvSpPr>
        <p:spPr>
          <a:xfrm>
            <a:off x="1302501" y="1767000"/>
            <a:ext cx="47934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Lavado ecológico</a:t>
            </a:r>
            <a:endParaRPr b="1" i="0" sz="6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5" name="Google Shape;215;p4"/>
          <p:cNvSpPr/>
          <p:nvPr/>
        </p:nvSpPr>
        <p:spPr>
          <a:xfrm>
            <a:off x="1016525" y="3472393"/>
            <a:ext cx="3804300" cy="23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¿Cómo se enmarca la información en este anuncio?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¿Qué significa "lavado verde" o </a:t>
            </a:r>
            <a:r>
              <a:rPr i="1"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Greenwashing</a:t>
            </a: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?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¿Podrías inventarte otros ejemplos de campañas de "lavado verde", experiencias que hayas tenido?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6" name="Google Shape;2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7000" y="5489021"/>
            <a:ext cx="889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0800" y="2635609"/>
            <a:ext cx="5791200" cy="3040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Green Yello">
      <a:dk1>
        <a:srgbClr val="000000"/>
      </a:dk1>
      <a:lt1>
        <a:srgbClr val="FFFFFF"/>
      </a:lt1>
      <a:dk2>
        <a:srgbClr val="3F3F3F"/>
      </a:dk2>
      <a:lt2>
        <a:srgbClr val="E2DFCC"/>
      </a:lt2>
      <a:accent1>
        <a:srgbClr val="029777"/>
      </a:accent1>
      <a:accent2>
        <a:srgbClr val="539F38"/>
      </a:accent2>
      <a:accent3>
        <a:srgbClr val="8AB933"/>
      </a:accent3>
      <a:accent4>
        <a:srgbClr val="BDCC45"/>
      </a:accent4>
      <a:accent5>
        <a:srgbClr val="FFC000"/>
      </a:accent5>
      <a:accent6>
        <a:srgbClr val="F9A535"/>
      </a:accent6>
      <a:hlink>
        <a:srgbClr val="51C3F9"/>
      </a:hlink>
      <a:folHlink>
        <a:srgbClr val="056E9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2021-01-21T08:02:45Z</dcterms:created>
  <dc:creator>Alqibtiyah Winda</dc:creator>
</cp:coreProperties>
</file>